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75" r:id="rId3"/>
    <p:sldId id="277" r:id="rId4"/>
    <p:sldId id="278" r:id="rId5"/>
    <p:sldId id="261" r:id="rId6"/>
    <p:sldId id="279" r:id="rId7"/>
    <p:sldId id="263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3ED"/>
    <a:srgbClr val="E4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69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자원의 이용과 지속 가능한 발전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5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에너지 자원의 분포와 소비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0" y="2575668"/>
            <a:ext cx="8952456" cy="2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양쪽 모서리가 둥근 사각형 16"/>
          <p:cNvSpPr/>
          <p:nvPr/>
        </p:nvSpPr>
        <p:spPr>
          <a:xfrm>
            <a:off x="539552" y="1772816"/>
            <a:ext cx="3888432" cy="576064"/>
          </a:xfrm>
          <a:prstGeom prst="round2SameRect">
            <a:avLst>
              <a:gd name="adj1" fmla="val 34304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342900" lvl="0" indent="-342900"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천연가스의 이동과 생산</a:t>
            </a:r>
            <a:r>
              <a:rPr lang="en-US" altLang="ko-KR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소비</a:t>
            </a:r>
            <a:endParaRPr lang="ko-KR" altLang="en-US" sz="2000" b="1" dirty="0">
              <a:solidFill>
                <a:srgbClr val="42262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2008" y="2348880"/>
            <a:ext cx="8964488" cy="3240360"/>
          </a:xfrm>
          <a:prstGeom prst="roundRect">
            <a:avLst>
              <a:gd name="adj" fmla="val 3341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9512" y="1628800"/>
            <a:ext cx="8763768" cy="498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석탄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석유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천연가스는 왜 이동하는 것일까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3501008"/>
            <a:ext cx="8763768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ct val="120000"/>
              </a:lnSpc>
            </a:pPr>
            <a:r>
              <a:rPr lang="en-US" altLang="ko-KR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석탄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석유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천연가스의 소비가 많은 국가를 찾아보고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특징을 말해 보자</a:t>
            </a:r>
            <a:r>
              <a:rPr lang="en-US" altLang="ko-KR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24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400" spc="-8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276872"/>
            <a:ext cx="8316416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석탄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석유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천연가스가 일부 지역에 편중되어 분포하고 있고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오늘날에는 자국에서 생산되는 자원만으로는 생활을 영위해 나가기가 어렵기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4509120"/>
            <a:ext cx="8369820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자원의 소비량이 많은 국가는 경제 수준이 발달한 선진국이거나 경제가 급성장하고 있는 개발 도상국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인구가 많은 국가들이다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1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2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에너지 자원의 분포와 소비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4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620460"/>
            <a:ext cx="8280920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400" b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자원과 관련된 갈등</a:t>
            </a:r>
            <a:endParaRPr lang="en-US" altLang="ko-KR" sz="2400" b="1" spc="4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개발과 확보를 둘러싼 영토 분쟁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전쟁 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정치 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외교적 갈등이 일어나기도 함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분포가 일부 지역에 편재되어 있는 경우가 많기 때문에 발생함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 algn="just"/>
            <a:endParaRPr lang="en-US" altLang="ko-KR" sz="2000" spc="4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b="1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자원 </a:t>
            </a:r>
            <a:r>
              <a:rPr lang="ko-KR" altLang="en-US" sz="2400" b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민족주의</a:t>
            </a:r>
            <a:endParaRPr lang="en-US" altLang="ko-KR" sz="2400" b="1" spc="4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국가와 </a:t>
            </a:r>
            <a:r>
              <a:rPr lang="ko-KR" altLang="en-US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 사이의 경계 또는 여러 국가가 접해있는 바다에 자원이 매장된 경우 자원을 둘러싼 경쟁과 갈등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발생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 보유국에서는 자국의 경제적 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정치적 이익을 위해 생산량과 공급량을 조절하기도 함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이에 따라 자원의 가격이 상승하여 국가 간의 갈등이 발생하기도 함</a:t>
            </a:r>
            <a:endParaRPr lang="en-US" altLang="ko-KR" sz="2000" spc="4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0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1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9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자원의 분포와 소비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167160"/>
            <a:ext cx="59401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자원은 어디에 분포하며 어떻게 소비되고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5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1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080000" algn="l"/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자원의 </a:t>
                </a:r>
                <a:r>
                  <a:rPr lang="ko-KR" altLang="en-US" sz="2700" b="1" spc="-1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분포지와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소비지의 불일치에 따른 문제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212" y="5287363"/>
            <a:ext cx="3515692" cy="373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유럽 국가별 러시아 천연가스 의존율</a:t>
            </a:r>
            <a:endParaRPr lang="ko-KR" altLang="en-US" sz="1400" spc="-4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대각선 방향의 모서리가 둥근 사각형 22"/>
          <p:cNvSpPr/>
          <p:nvPr/>
        </p:nvSpPr>
        <p:spPr>
          <a:xfrm>
            <a:off x="4067944" y="1412776"/>
            <a:ext cx="4896544" cy="4665655"/>
          </a:xfrm>
          <a:prstGeom prst="round2DiagRect">
            <a:avLst>
              <a:gd name="adj1" fmla="val 8743"/>
              <a:gd name="adj2" fmla="val 0"/>
            </a:avLst>
          </a:prstGeom>
          <a:solidFill>
            <a:srgbClr val="E4ECF8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러시아와 우크라이나가 밀린 가스 대금을 놓고 대립하면서 러시아산 천연가스를 소비하는 유럽의 많은 국가가 피해를 볼 수 있다는 우려를 낳고 있다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앞서 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2009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러시아와 우크라이나 간에 파이프라인 </a:t>
            </a:r>
            <a:r>
              <a:rPr lang="ko-KR" altLang="en-US" spc="-2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통과료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2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가스비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채무 불이행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가격 분쟁 등으로 갈등이 생기자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러시아가 </a:t>
            </a:r>
            <a:r>
              <a:rPr lang="ko-KR" altLang="en-US" spc="-2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우크라이나행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가스 밸브를 잠가 관련 유럽 국가들이 큰 피해를 보았다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현재 러시아는 유럽에서 소비되는 천연가스의 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30 %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이상을 공급하고 있으며</a:t>
            </a:r>
            <a:r>
              <a:rPr lang="en-US" altLang="ko-KR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2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가운데 절반 이상이 우크라이나를 지나는 파이프라인을 통해 유럽으로 공급된다</a:t>
            </a:r>
            <a:r>
              <a:rPr lang="en-US" altLang="ko-KR" spc="-20" dirty="0" smtClean="0">
                <a:latin typeface="+mn-ea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altLang="ko-KR" sz="1600" spc="-20" dirty="0" smtClean="0">
                <a:latin typeface="+mn-ea"/>
              </a:rPr>
              <a:t>- 『</a:t>
            </a:r>
            <a:r>
              <a:rPr lang="ko-KR" altLang="en-US" sz="1600" spc="-20" dirty="0" err="1" smtClean="0">
                <a:latin typeface="+mn-ea"/>
              </a:rPr>
              <a:t>파이낸셜뉴스</a:t>
            </a:r>
            <a:r>
              <a:rPr lang="en-US" altLang="ko-KR" sz="1600" spc="-20" dirty="0" smtClean="0">
                <a:latin typeface="+mn-ea"/>
              </a:rPr>
              <a:t>』, 2014. 4. 7.</a:t>
            </a:r>
            <a:endParaRPr lang="ko-KR" altLang="en-US" sz="1600" spc="-20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3799507" cy="351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1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323528" y="2132856"/>
            <a:ext cx="8424936" cy="1224136"/>
            <a:chOff x="323528" y="4581128"/>
            <a:chExt cx="8424936" cy="1224136"/>
          </a:xfrm>
        </p:grpSpPr>
        <p:sp>
          <p:nvSpPr>
            <p:cNvPr id="35" name="모서리가 둥근 직사각형 34"/>
            <p:cNvSpPr/>
            <p:nvPr/>
          </p:nvSpPr>
          <p:spPr>
            <a:xfrm flipH="1">
              <a:off x="323528" y="4581128"/>
              <a:ext cx="8424936" cy="1224136"/>
            </a:xfrm>
            <a:prstGeom prst="roundRect">
              <a:avLst>
                <a:gd name="adj" fmla="val 823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23528" y="4725144"/>
              <a:ext cx="1224136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이유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23528" y="4725144"/>
            <a:ext cx="8424936" cy="1224136"/>
            <a:chOff x="323528" y="4581128"/>
            <a:chExt cx="8424936" cy="1224136"/>
          </a:xfrm>
        </p:grpSpPr>
        <p:sp>
          <p:nvSpPr>
            <p:cNvPr id="29" name="모서리가 둥근 직사각형 28"/>
            <p:cNvSpPr/>
            <p:nvPr/>
          </p:nvSpPr>
          <p:spPr>
            <a:xfrm flipH="1">
              <a:off x="323528" y="4581128"/>
              <a:ext cx="8424936" cy="1224136"/>
            </a:xfrm>
            <a:prstGeom prst="roundRect">
              <a:avLst>
                <a:gd name="adj" fmla="val 823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323528" y="4725144"/>
              <a:ext cx="1224136" cy="360040"/>
            </a:xfrm>
            <a:prstGeom prst="roundRect">
              <a:avLst/>
            </a:prstGeom>
            <a:solidFill>
              <a:srgbClr val="FEBCC6">
                <a:alpha val="87843"/>
              </a:srgbClr>
            </a:solidFill>
            <a:ln>
              <a:solidFill>
                <a:srgbClr val="F3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해결 방안</a:t>
              </a:r>
              <a:endParaRPr lang="ko-KR" altLang="en-US" sz="15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557953"/>
            <a:ext cx="899621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파이프라인이 왜 러시아에서 유럽으로 향해 있는지 그 이유를 말해 보자</a:t>
            </a:r>
            <a:r>
              <a:rPr lang="en-US" altLang="ko-KR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7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2276872"/>
            <a:ext cx="7056784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러시아에서 대규모로 생산되는 천연가스의 대부분의 소비지는 유럽의 국가들로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러시아 천연가스를 유럽으로 운송하는 방법인 파이프라인이 러시아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~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유럽 간에 부설되어 있다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3811687"/>
            <a:ext cx="899621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파이프라인을 둘러싼 갈등을 해결할 방안으로 어떤 것이 있는지 </a:t>
            </a:r>
            <a:r>
              <a:rPr lang="ko-KR" altLang="en-US" sz="2200" b="1" spc="-7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200" b="1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/>
            <a:r>
              <a:rPr lang="en-US" altLang="ko-KR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제시해 보자</a:t>
            </a:r>
            <a:r>
              <a:rPr lang="en-US" altLang="ko-KR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22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2200" b="1" spc="-7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4869160"/>
            <a:ext cx="6984776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유럽의 국가들은 천연가스 수입국을 다원화하고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러시아는 여러 파이프라인을 건설하여 천연가스를 공급하는데 있어 지리적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정치적 문제를 해결하려는 노력이 필요하다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5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080000" algn="l"/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자원의 </a:t>
                </a:r>
                <a:r>
                  <a:rPr lang="ko-KR" altLang="en-US" sz="2700" b="1" spc="-1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분포지와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소비지의 불일치에 따른 문제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7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발전의 개념을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발전을 위한 제도적 방안과 개인적 노력에 대해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870258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재생 에너지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협약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383397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6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지속 가능한 발전을 위한 방안 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11155" cy="35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8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0" name="그림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1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지속 가능한 발전을 위한 방안 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43608" y="4941168"/>
            <a:ext cx="720080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아나바다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 장터를 여는 까닭은 무엇일까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68172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1600" y="5589240"/>
            <a:ext cx="741682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2000" spc="-50" dirty="0" err="1" smtClean="0">
                <a:solidFill>
                  <a:srgbClr val="FF0000"/>
                </a:solidFill>
                <a:latin typeface="+mn-ea"/>
              </a:rPr>
              <a:t>아나바다</a:t>
            </a:r>
            <a:r>
              <a:rPr lang="ko-KR" altLang="en-US" sz="2000" spc="-50" dirty="0" smtClean="0">
                <a:solidFill>
                  <a:srgbClr val="FF0000"/>
                </a:solidFill>
                <a:latin typeface="+mn-ea"/>
              </a:rPr>
              <a:t>’ 장터는 물자를 절약하고 재활용하기 위한 운동이다</a:t>
            </a:r>
            <a:r>
              <a:rPr lang="en-US" altLang="ko-KR" sz="2000" spc="-5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60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032" y="1538203"/>
            <a:ext cx="8604448" cy="455509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ko-KR" altLang="en-US" sz="2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지속 가능한 발전</a:t>
            </a:r>
            <a:endParaRPr lang="en-US" altLang="ko-KR" sz="25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등장 배경 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지구적 차원의 당면 문제를 해결하고 인류의 존속과 미래에 대비에 대한 요청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 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세다가 살아가는 데 필요한 자원과 환경을 손상하지 않으면서 현재를 살아가는 우리의 욕구를 동시에 충족하는 발전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발전은 경제 성장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보전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 안정과 통합 등의 여러 분야를 조화롭게 추구할 때 이룰 수 있음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 지구적 문제에 대해 공동으로 대처하여 인류 공동체의 안정과 통합을 실현해 나가야 함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28690"/>
            <a:ext cx="40679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지속 가능한 발전이란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grpSp>
        <p:nvGrpSpPr>
          <p:cNvPr id="11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8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0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지속 가능한 발전을 위한 방안 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9" name="직사각형 18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9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2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지구적 환경 문제에 대한 인식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1530658"/>
            <a:ext cx="8496944" cy="4464496"/>
          </a:xfrm>
          <a:prstGeom prst="roundRect">
            <a:avLst>
              <a:gd name="adj" fmla="val 3805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80000" tIns="72000" rIns="4320000" rtlCol="0" anchor="t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지구적 환경 문제에 대한 인식은 </a:t>
            </a:r>
            <a:r>
              <a:rPr lang="en-US" altLang="ko-KR" sz="2000" spc="-150" dirty="0" smtClean="0">
                <a:latin typeface="+mn-ea"/>
              </a:rPr>
              <a:t>1972</a:t>
            </a:r>
            <a:r>
              <a:rPr lang="ko-KR" altLang="en-US" sz="2000" spc="-150" dirty="0" smtClean="0">
                <a:latin typeface="+mn-ea"/>
              </a:rPr>
              <a:t>년에 스웨덴의 스톡홀름에서 개최된 국제 연합 인간 환경 회의에서 ‘인간 환경 선언’을 채택하면서 시작되었다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 선언에서는 인간 환경의 보전과 </a:t>
            </a:r>
            <a:r>
              <a:rPr lang="ko-KR" altLang="en-US" sz="2000" spc="-150" dirty="0" smtClean="0">
                <a:solidFill>
                  <a:prstClr val="black"/>
                </a:solidFill>
              </a:rPr>
              <a:t>개선을 위한 시사점과 지침을 제공하고 </a:t>
            </a:r>
            <a:endParaRPr lang="en-US" altLang="ko-KR" sz="2000" spc="-150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33897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2000" spc="-150" dirty="0" smtClean="0">
                <a:solidFill>
                  <a:prstClr val="black"/>
                </a:solidFill>
              </a:rPr>
              <a:t>있다</a:t>
            </a:r>
            <a:r>
              <a:rPr lang="en-US" altLang="ko-KR" sz="2000" spc="-15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50" dirty="0" smtClean="0">
                <a:solidFill>
                  <a:prstClr val="black"/>
                </a:solidFill>
              </a:rPr>
              <a:t>이 선언 이후 국제적으로 다양한 측면에서 과제를 실천하기 위한 협약과 의정서 등이 채택되었다</a:t>
            </a:r>
            <a:r>
              <a:rPr lang="en-US" altLang="ko-KR" sz="2000" spc="-150" dirty="0" smtClean="0">
                <a:solidFill>
                  <a:prstClr val="black"/>
                </a:solidFill>
              </a:rPr>
              <a:t>. </a:t>
            </a:r>
            <a:r>
              <a:rPr lang="ko-KR" altLang="en-US" sz="2000" spc="-150" dirty="0" smtClean="0">
                <a:solidFill>
                  <a:prstClr val="black"/>
                </a:solidFill>
              </a:rPr>
              <a:t>오늘날에도 세계 각국은 세계적인 환경 보호를 위해 국제 협약을 맺고 함께 노력하려는 제도적 장치를 마련해 나아가고 있다</a:t>
            </a:r>
            <a:r>
              <a:rPr lang="en-US" altLang="ko-KR" sz="2000" spc="-150" dirty="0" smtClean="0">
                <a:solidFill>
                  <a:prstClr val="black"/>
                </a:solidFill>
              </a:rPr>
              <a:t>.</a:t>
            </a:r>
          </a:p>
          <a:p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4499992" y="1674675"/>
            <a:ext cx="4176465" cy="2592287"/>
            <a:chOff x="4499992" y="1412777"/>
            <a:chExt cx="4176465" cy="25922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1" y="1412777"/>
              <a:ext cx="4104456" cy="222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499992" y="3697287"/>
              <a:ext cx="417646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sz="14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</a:t>
              </a:r>
              <a:r>
                <a:rPr lang="ko-KR" altLang="en-US" sz="1400" spc="-100" dirty="0" smtClean="0"/>
                <a:t>지속 가능한 발전을 위한 생물 다양성 협약</a:t>
              </a:r>
              <a:r>
                <a:rPr lang="en-US" altLang="ko-KR" sz="1400" spc="-100" dirty="0" smtClean="0"/>
                <a:t>(2014)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0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12997"/>
            <a:ext cx="8763768" cy="45243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지속 가능한 발전을 위한 노력</a:t>
            </a:r>
            <a:endParaRPr lang="en-US" altLang="ko-KR" sz="2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등장 배경 </a:t>
            </a:r>
            <a:r>
              <a:rPr lang="en-US" altLang="ko-KR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지구적 차원의 당면 문제를 해결하고 인류의 존속과 미래에 대비에 대한 요청</a:t>
            </a:r>
            <a:endParaRPr lang="en-US" altLang="ko-KR" sz="21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 </a:t>
            </a:r>
            <a:r>
              <a:rPr lang="en-US" altLang="ko-KR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세다가 살아가는 데 필요한 자원과 환경을 손상하지 않으면서 현재를 살아가는 우리의 욕구를 동시에 충족하는 발전</a:t>
            </a:r>
            <a:endParaRPr lang="en-US" altLang="ko-KR" sz="21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지속 가능한 발전은 경제 성장</a:t>
            </a:r>
            <a:r>
              <a:rPr lang="en-US" altLang="ko-KR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보전</a:t>
            </a:r>
            <a:r>
              <a:rPr lang="en-US" altLang="ko-KR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 안정과 통합 등의 여러 분야를 조화롭게 추구할 때 이룰 수 있음</a:t>
            </a:r>
            <a:endParaRPr lang="en-US" altLang="ko-KR" sz="21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 지구적 문제에 대해 공동으로 대처하여 인류 공동체의 안정과 통합을 실현해 나가야 함</a:t>
            </a:r>
            <a:endParaRPr lang="en-US" altLang="ko-KR" sz="21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1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9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지속 가능한 발전을 위한 방안 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228690"/>
            <a:ext cx="572412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발전을 위해 어떤 노력을 해야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39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8032" y="4457203"/>
            <a:ext cx="8964488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가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셰일층에서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채굴되는 화석 에너지로 쓰면 언젠가는 고갈되며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오염 물질을 배출한다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indent="-457200"/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태양으로부터 에너지를 공급 받으며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사용해도 고갈되지 않고 오염 물질을 배출하지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 indent="-457200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   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않는다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4" y="5867980"/>
            <a:ext cx="8568952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우리가 사용하고 있는 자원의 고갈과 환경 문제에 대한 관심이 높아지고 있기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7" y="1124744"/>
            <a:ext cx="7390446" cy="309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2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278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17" y="4097163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사진 속 두 자원의 차이는 무엇일까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17" y="5507940"/>
            <a:ext cx="9048375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200" b="1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새로운 자원 개발이 이루어지고 있는 이유는 무엇일까</a:t>
            </a:r>
            <a:r>
              <a:rPr lang="en-US" altLang="ko-KR" sz="2200" b="1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6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8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1" name="제목 1"/>
              <p:cNvSpPr txBox="1">
                <a:spLocks/>
              </p:cNvSpPr>
              <p:nvPr/>
            </p:nvSpPr>
            <p:spPr>
              <a:xfrm>
                <a:off x="251520" y="33896"/>
                <a:ext cx="741682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발전과 신 </a:t>
                </a:r>
                <a:r>
                  <a:rPr lang="en-US" altLang="ko-KR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재생 에너지</a:t>
                </a:r>
                <a:endParaRPr lang="ko-KR" altLang="en-US" sz="2800" b="1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283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268760"/>
            <a:ext cx="8496944" cy="4104456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500" spc="-150" dirty="0" smtClean="0">
                <a:latin typeface="+mn-ea"/>
              </a:rPr>
              <a:t>  세계 여러 국가에서는 미래 사회에 대비하기 위해 신 </a:t>
            </a:r>
            <a:r>
              <a:rPr lang="en-US" altLang="ko-KR" sz="2500" spc="-150" dirty="0" smtClean="0">
                <a:latin typeface="+mn-ea"/>
              </a:rPr>
              <a:t>· </a:t>
            </a:r>
            <a:r>
              <a:rPr lang="ko-KR" altLang="en-US" sz="2500" spc="-150" dirty="0" smtClean="0">
                <a:latin typeface="+mn-ea"/>
              </a:rPr>
              <a:t>재생 에너지 개발에 박차를 가하고 있다</a:t>
            </a:r>
            <a:r>
              <a:rPr lang="en-US" altLang="ko-KR" sz="2500" spc="-150" dirty="0" smtClean="0">
                <a:latin typeface="+mn-ea"/>
              </a:rPr>
              <a:t>. </a:t>
            </a:r>
            <a:r>
              <a:rPr lang="ko-KR" altLang="en-US" sz="2500" spc="-150" dirty="0" smtClean="0">
                <a:latin typeface="+mn-ea"/>
              </a:rPr>
              <a:t>신 </a:t>
            </a:r>
            <a:r>
              <a:rPr lang="en-US" altLang="ko-KR" sz="2500" spc="-150" dirty="0" smtClean="0">
                <a:latin typeface="+mn-ea"/>
              </a:rPr>
              <a:t>· </a:t>
            </a:r>
            <a:r>
              <a:rPr lang="ko-KR" altLang="en-US" sz="2500" spc="-150" dirty="0" smtClean="0">
                <a:latin typeface="+mn-ea"/>
              </a:rPr>
              <a:t>재생 에너지는 신 에너지와 재생 에너지를 합친 말로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고갈될 위험과 환경 문제를 일으킬 가능성이 상대적으로 낮다</a:t>
            </a:r>
            <a:r>
              <a:rPr lang="en-US" altLang="ko-KR" sz="2500" spc="-150" dirty="0" smtClean="0">
                <a:latin typeface="+mn-ea"/>
              </a:rPr>
              <a:t>. </a:t>
            </a:r>
            <a:r>
              <a:rPr lang="ko-KR" altLang="en-US" sz="2500" spc="-150" dirty="0" err="1" smtClean="0">
                <a:latin typeface="+mn-ea"/>
              </a:rPr>
              <a:t>신에너지는</a:t>
            </a:r>
            <a:r>
              <a:rPr lang="ko-KR" altLang="en-US" sz="2500" spc="-150" dirty="0" smtClean="0">
                <a:latin typeface="+mn-ea"/>
              </a:rPr>
              <a:t> 기술적으로 새로운 에너지를 뜻하며</a:t>
            </a:r>
            <a:r>
              <a:rPr lang="en-US" altLang="ko-KR" sz="2500" spc="-150" dirty="0" smtClean="0">
                <a:latin typeface="+mn-ea"/>
              </a:rPr>
              <a:t>, </a:t>
            </a:r>
            <a:r>
              <a:rPr lang="ko-KR" altLang="en-US" sz="2500" spc="-150" dirty="0" smtClean="0">
                <a:latin typeface="+mn-ea"/>
              </a:rPr>
              <a:t>재생 에너지는 일정 시간이 지나면 다시 보충되어 계속 이용할 수 있는 에너지를 말한다</a:t>
            </a:r>
            <a:r>
              <a:rPr lang="en-US" altLang="ko-KR" sz="2500" spc="-15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2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41682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발전과 신 </a:t>
                </a:r>
                <a:r>
                  <a:rPr lang="en-US" altLang="ko-KR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재생 에너지</a:t>
                </a:r>
                <a:endParaRPr lang="ko-KR" altLang="en-US" sz="2800" b="1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283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1268760"/>
            <a:ext cx="8496944" cy="4104456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500" spc="-150" dirty="0" smtClean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46886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23928" y="1484784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/>
              <a:t>태양 에너지 </a:t>
            </a:r>
            <a:r>
              <a:rPr lang="en-US" altLang="ko-KR" sz="2400" b="1" spc="-100" dirty="0" smtClean="0"/>
              <a:t>: </a:t>
            </a:r>
            <a:r>
              <a:rPr lang="ko-KR" altLang="en-US" sz="2400" spc="-100" dirty="0" smtClean="0"/>
              <a:t>태양 에너지는 빛을 이용하는 태양광 에너지</a:t>
            </a:r>
            <a:r>
              <a:rPr lang="en-US" altLang="ko-KR" sz="2400" spc="-100" dirty="0" smtClean="0"/>
              <a:t>(</a:t>
            </a:r>
            <a:r>
              <a:rPr lang="ko-KR" altLang="en-US" sz="2400" spc="-100" dirty="0" smtClean="0"/>
              <a:t>왼쪽</a:t>
            </a:r>
            <a:r>
              <a:rPr lang="en-US" altLang="ko-KR" sz="2400" spc="-100" dirty="0" smtClean="0"/>
              <a:t>)</a:t>
            </a:r>
            <a:r>
              <a:rPr lang="ko-KR" altLang="en-US" sz="2400" spc="-100" dirty="0" smtClean="0"/>
              <a:t>와 열</a:t>
            </a:r>
            <a:r>
              <a:rPr lang="en-US" altLang="ko-KR" sz="2400" spc="-100" dirty="0" smtClean="0"/>
              <a:t>	</a:t>
            </a:r>
            <a:r>
              <a:rPr lang="ko-KR" altLang="en-US" sz="2400" spc="-100" dirty="0" smtClean="0"/>
              <a:t>을 이용하는 태양열 에너지</a:t>
            </a:r>
            <a:endParaRPr lang="en-US" altLang="ko-KR" sz="2400" spc="-100" dirty="0" smtClean="0"/>
          </a:p>
          <a:p>
            <a:pPr>
              <a:lnSpc>
                <a:spcPct val="150000"/>
              </a:lnSpc>
            </a:pPr>
            <a:r>
              <a:rPr lang="en-US" altLang="ko-KR" sz="2400" spc="-100" dirty="0" smtClean="0"/>
              <a:t>	    (</a:t>
            </a:r>
            <a:r>
              <a:rPr lang="ko-KR" altLang="en-US" sz="2400" spc="-100" dirty="0" smtClean="0"/>
              <a:t>오른쪽</a:t>
            </a:r>
            <a:r>
              <a:rPr lang="en-US" altLang="ko-KR" sz="2400" spc="-100" dirty="0" smtClean="0"/>
              <a:t>)</a:t>
            </a:r>
            <a:r>
              <a:rPr lang="ko-KR" altLang="en-US" sz="2400" spc="-100" dirty="0" smtClean="0"/>
              <a:t>로 나뉘며</a:t>
            </a:r>
            <a:r>
              <a:rPr lang="en-US" altLang="ko-KR" sz="2400" spc="-100" dirty="0" smtClean="0"/>
              <a:t>, </a:t>
            </a:r>
            <a:r>
              <a:rPr lang="ko-KR" altLang="en-US" sz="2400" spc="-100" dirty="0" smtClean="0"/>
              <a:t>일조량</a:t>
            </a:r>
            <a:endParaRPr lang="en-US" altLang="ko-KR" sz="2400" spc="-100" dirty="0" smtClean="0"/>
          </a:p>
          <a:p>
            <a:pPr>
              <a:lnSpc>
                <a:spcPct val="150000"/>
              </a:lnSpc>
            </a:pPr>
            <a:r>
              <a:rPr lang="en-US" altLang="ko-KR" sz="2400" spc="-100" dirty="0" smtClean="0"/>
              <a:t>	    </a:t>
            </a:r>
            <a:r>
              <a:rPr lang="ko-KR" altLang="en-US" sz="2400" spc="-100" dirty="0" smtClean="0"/>
              <a:t>이 많은 지역에 설치하는</a:t>
            </a:r>
            <a:endParaRPr lang="en-US" altLang="ko-KR" sz="2400" spc="-100" dirty="0" smtClean="0"/>
          </a:p>
          <a:p>
            <a:pPr>
              <a:lnSpc>
                <a:spcPct val="150000"/>
              </a:lnSpc>
            </a:pPr>
            <a:r>
              <a:rPr lang="en-US" altLang="ko-KR" sz="2400" spc="-100" dirty="0" smtClean="0"/>
              <a:t>	</a:t>
            </a:r>
            <a:r>
              <a:rPr lang="ko-KR" altLang="en-US" sz="2400" spc="-100" dirty="0" smtClean="0"/>
              <a:t> 것이 유리하다</a:t>
            </a:r>
            <a:r>
              <a:rPr lang="en-US" altLang="ko-KR" sz="2400" spc="-100" dirty="0" smtClean="0"/>
              <a:t>.</a:t>
            </a:r>
            <a:endParaRPr lang="ko-KR" altLang="en-US" sz="2400" spc="-100" dirty="0"/>
          </a:p>
        </p:txBody>
      </p:sp>
    </p:spTree>
    <p:extLst>
      <p:ext uri="{BB962C8B-B14F-4D97-AF65-F5344CB8AC3E}">
        <p14:creationId xmlns:p14="http://schemas.microsoft.com/office/powerpoint/2010/main" val="1881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41682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발전과 신 </a:t>
                </a:r>
                <a:r>
                  <a:rPr lang="en-US" altLang="ko-KR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재생 에너지</a:t>
                </a:r>
                <a:endParaRPr lang="ko-KR" altLang="en-US" sz="2800" b="1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283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1268760"/>
            <a:ext cx="8496944" cy="4176464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500" spc="-150" dirty="0" smtClean="0">
              <a:latin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93156"/>
            <a:ext cx="3600400" cy="28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4283968" y="177281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/>
              <a:t>풍력 </a:t>
            </a:r>
            <a:r>
              <a:rPr lang="en-US" altLang="ko-KR" sz="2400" b="1" spc="-100" dirty="0" smtClean="0"/>
              <a:t>: </a:t>
            </a:r>
            <a:r>
              <a:rPr lang="ko-KR" altLang="en-US" sz="2400" spc="-100" dirty="0" smtClean="0"/>
              <a:t>바람의 힘을 이용하여 전기를 생산하며</a:t>
            </a:r>
            <a:r>
              <a:rPr lang="en-US" altLang="ko-KR" sz="2400" spc="-100" dirty="0" smtClean="0"/>
              <a:t>, </a:t>
            </a:r>
            <a:r>
              <a:rPr lang="ko-KR" altLang="en-US" sz="2400" spc="-100" dirty="0" smtClean="0"/>
              <a:t>바람이 일정하게 부는 산간 지역이나 해안 지역에 건설한다</a:t>
            </a:r>
            <a:r>
              <a:rPr lang="en-US" altLang="ko-KR" sz="2400" spc="-100" dirty="0" smtClean="0"/>
              <a:t>.</a:t>
            </a:r>
            <a:endParaRPr lang="ko-KR" altLang="en-US" sz="2400" spc="-100" dirty="0"/>
          </a:p>
        </p:txBody>
      </p:sp>
    </p:spTree>
    <p:extLst>
      <p:ext uri="{BB962C8B-B14F-4D97-AF65-F5344CB8AC3E}">
        <p14:creationId xmlns:p14="http://schemas.microsoft.com/office/powerpoint/2010/main" val="2267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41682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발전과 신 </a:t>
                </a:r>
                <a:r>
                  <a:rPr lang="en-US" altLang="ko-KR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 </a:t>
                </a:r>
                <a:r>
                  <a:rPr lang="ko-KR" altLang="en-US" sz="2800" b="1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재생 에너지</a:t>
                </a:r>
                <a:endParaRPr lang="ko-KR" altLang="en-US" sz="2800" b="1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283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1268760"/>
            <a:ext cx="8496944" cy="4104456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endParaRPr lang="en-US" altLang="ko-KR" sz="2500" spc="-150" dirty="0" smtClean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3456384" cy="2232248"/>
          </a:xfrm>
          <a:prstGeom prst="roundRect">
            <a:avLst>
              <a:gd name="adj" fmla="val 645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139952" y="1330890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/>
              <a:t>연료 전지 </a:t>
            </a:r>
            <a:r>
              <a:rPr lang="en-US" altLang="ko-KR" sz="2400" b="1" spc="-100" dirty="0" smtClean="0"/>
              <a:t>: </a:t>
            </a:r>
            <a:r>
              <a:rPr lang="ko-KR" altLang="en-US" sz="2400" spc="-100" dirty="0" smtClean="0"/>
              <a:t>천연가스</a:t>
            </a:r>
            <a:r>
              <a:rPr lang="en-US" altLang="ko-KR" sz="2400" spc="-100" dirty="0" smtClean="0"/>
              <a:t>, </a:t>
            </a:r>
            <a:r>
              <a:rPr lang="ko-KR" altLang="en-US" sz="2400" spc="-100" dirty="0" smtClean="0"/>
              <a:t>메탄올</a:t>
            </a:r>
            <a:r>
              <a:rPr lang="en-US" altLang="ko-KR" sz="2400" spc="-100" dirty="0" smtClean="0"/>
              <a:t>, </a:t>
            </a:r>
            <a:r>
              <a:rPr lang="ko-KR" altLang="en-US" sz="2400" spc="-100" dirty="0" smtClean="0"/>
              <a:t>석유 등의 연료로부터 얻은 수소와 공기 중의 산소를 결합하여 전기 에너지를 생성한다</a:t>
            </a:r>
            <a:r>
              <a:rPr lang="en-US" altLang="ko-KR" sz="2400" spc="-100" dirty="0" smtClean="0"/>
              <a:t>. </a:t>
            </a:r>
            <a:r>
              <a:rPr lang="ko-KR" altLang="en-US" sz="2400" spc="-100" dirty="0" smtClean="0"/>
              <a:t>연료의 연소</a:t>
            </a:r>
          </a:p>
          <a:p>
            <a:pPr>
              <a:lnSpc>
                <a:spcPct val="150000"/>
              </a:lnSpc>
            </a:pPr>
            <a:r>
              <a:rPr lang="ko-KR" altLang="en-US" sz="2400" spc="-100" dirty="0" smtClean="0"/>
              <a:t>반응 없이 화학 반응을 통해 에너지를 만들기 때문에 공해 물질을 배출하지 않는다</a:t>
            </a:r>
            <a:r>
              <a:rPr lang="en-US" altLang="ko-KR" sz="2400" spc="-100" dirty="0" smtClean="0"/>
              <a:t>.</a:t>
            </a:r>
            <a:endParaRPr lang="ko-KR" altLang="en-US" sz="2400" spc="-1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3" y="5373216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99592" y="5445224"/>
            <a:ext cx="6696744" cy="4924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신</a:t>
            </a:r>
            <a:r>
              <a:rPr lang="en-US" altLang="ko-KR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재생 에너지를 개발한다면</a:t>
            </a:r>
            <a:r>
              <a:rPr lang="en-US" altLang="ko-KR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어떤 에너지원을 개발할까</a:t>
            </a:r>
            <a:r>
              <a:rPr lang="en-US" altLang="ko-KR" sz="2000" b="1" spc="-15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5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5949280"/>
            <a:ext cx="7776864" cy="7017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예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폐기물 에너지 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기업이나 가정에서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발생하는 폐기물을 이용하여 고체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액체 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 연료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열 에너지 등을 생산한다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2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90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251520" y="1988840"/>
            <a:ext cx="8640960" cy="4392488"/>
          </a:xfrm>
          <a:prstGeom prst="roundRect">
            <a:avLst>
              <a:gd name="adj" fmla="val 3396"/>
            </a:avLst>
          </a:prstGeom>
          <a:solidFill>
            <a:srgbClr val="F4F9F3"/>
          </a:solidFill>
          <a:ln>
            <a:solidFill>
              <a:srgbClr val="E0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0000" rIns="108000" rtlCol="0" anchor="ctr"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‘의제 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21(agenda 21)’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은 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1992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브라질의 리우데자네이루에서 개최된 유엔 환경 개발 회의에서 지속 가능한 발전을 실행하기 위해 채택한 행동 지침이다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의제 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21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에서는 세계 각국에서 환경 보전과 개발을 조화시킬 수 있는 구체적인 방안을 제시하고 있다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여기에서는 물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대기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토양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해양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삼림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생물 종 등 자연 자원의 보전과 관리를 위한 지침뿐만 아니라 빈곤 퇴치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건강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인간 정주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소비 행태의 변화 등 사회적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경제적 쟁점까지 폭넓게 다루고 있다</a:t>
            </a:r>
            <a:r>
              <a:rPr lang="en-US" altLang="ko-KR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9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0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3" name="제목 1"/>
              <p:cNvSpPr txBox="1">
                <a:spLocks/>
              </p:cNvSpPr>
              <p:nvPr/>
            </p:nvSpPr>
            <p:spPr>
              <a:xfrm>
                <a:off x="251520" y="84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ts val="2600"/>
                  </a:lnSpc>
                </a:pPr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발전을 둘러싼</a:t>
                </a:r>
                <a:endParaRPr lang="en-US" altLang="ko-KR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altLang="ko-KR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선진국과 개발 도상국 간의 대립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68344" y="302200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95536" y="1412776"/>
            <a:ext cx="4104456" cy="363176"/>
            <a:chOff x="467544" y="4005064"/>
            <a:chExt cx="4104456" cy="36317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467544" y="4124806"/>
              <a:ext cx="576064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5616" y="4005064"/>
              <a:ext cx="3456384" cy="36317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의제 </a:t>
              </a: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21’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6837"/>
          <a:stretch>
            <a:fillRect/>
          </a:stretch>
        </p:blipFill>
        <p:spPr bwMode="auto">
          <a:xfrm>
            <a:off x="467544" y="1788057"/>
            <a:ext cx="3104668" cy="48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3" name="제목 1"/>
              <p:cNvSpPr txBox="1">
                <a:spLocks/>
              </p:cNvSpPr>
              <p:nvPr/>
            </p:nvSpPr>
            <p:spPr>
              <a:xfrm>
                <a:off x="251520" y="84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ts val="2600"/>
                  </a:lnSpc>
                </a:pPr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발전을 둘러싼</a:t>
                </a:r>
                <a:endParaRPr lang="en-US" altLang="ko-KR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altLang="ko-KR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선진국과 개발 도상국 간의 대립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68344" y="302200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87060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395536" y="1412776"/>
            <a:ext cx="6840760" cy="410369"/>
            <a:chOff x="467544" y="4005064"/>
            <a:chExt cx="6840760" cy="410369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67544" y="4124806"/>
              <a:ext cx="576064" cy="21602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4005064"/>
              <a:ext cx="6192688" cy="4103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의제 </a:t>
              </a: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21’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의 실천 과정에서 나타난 선진국과 개발 도상국 간의 갈등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268760"/>
            <a:ext cx="899621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의제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21’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채택된 배경은 무엇인지 말해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060848"/>
            <a:ext cx="8784976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선진국의 입장과 개발 도상국의 입장을 비판하는 근거를 환경적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경제적 측면에서 제시해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243735"/>
            <a:ext cx="8784976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3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지속 가능한 발전을 위해 선진국과 개발 도상국의 입장을 모두 반영한 해결 방안을 토의해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496" y="1660738"/>
            <a:ext cx="856800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자연과 인간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환경 보전과 개발의 양립을 구체적으로 실천하기 위해 채택되었다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2000" spc="-12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211" y="2786856"/>
            <a:ext cx="8568000" cy="150810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선진국 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과거 온실가스 배출에 대한 책임을 지고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지속 가능한 발전을 위해서는</a:t>
            </a:r>
            <a:endParaRPr lang="en-US" altLang="ko-KR" sz="2000" spc="-12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선진국의 협조가 필요</a:t>
            </a:r>
            <a:endParaRPr lang="en-US" altLang="ko-KR" spc="-12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개발 도상국 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경제 개발도 필요하지만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최근 대량 생산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대량 소비 패턴과 각종</a:t>
            </a:r>
            <a:endParaRPr lang="en-US" altLang="ko-KR" sz="2000" spc="-12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      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환경 오염 물질의 배출이 증가하고 있음</a:t>
            </a:r>
            <a:endParaRPr lang="en-US" altLang="ko-KR" sz="2000" spc="-12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969743"/>
            <a:ext cx="8568000" cy="153324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선진국은 기술 개발을 통하여 각종 환경 오염을 감소시킬 수 있는 방안을 마련하여야 하며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개발 도상국의 경제 성장과 빈곤 해결을 위해 경제적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제도적 지원을 해야 한다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개발 도상국에서는 개발이라는 명목 하에 환경 훼손이 이루어지는 개발을 줄이고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기술 개발을 통한 경제 발전을 할 수 있도록 노력해야 한다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3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4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84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ts val="2600"/>
                  </a:lnSpc>
                </a:pPr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지속 가능한 발전을 둘러싼</a:t>
                </a:r>
                <a:endParaRPr lang="en-US" altLang="ko-KR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altLang="ko-KR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	   </a:t>
                </a:r>
                <a:r>
                  <a:rPr lang="ko-KR" altLang="en-US" sz="24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선진국과 개발 도상국 간의 대립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68344" y="302200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양쪽 모서리가 둥근 사각형 21"/>
          <p:cNvSpPr/>
          <p:nvPr/>
        </p:nvSpPr>
        <p:spPr>
          <a:xfrm>
            <a:off x="852740" y="1268760"/>
            <a:ext cx="2952328" cy="432048"/>
          </a:xfrm>
          <a:prstGeom prst="round2SameRect">
            <a:avLst>
              <a:gd name="adj1" fmla="val 39343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err="1" smtClean="0">
                <a:solidFill>
                  <a:schemeClr val="tx1"/>
                </a:solidFill>
              </a:rPr>
              <a:t>푸드</a:t>
            </a:r>
            <a:r>
              <a:rPr lang="ko-KR" altLang="en-US" sz="1600" b="1" spc="-1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spc="-100" dirty="0" err="1" smtClean="0">
                <a:solidFill>
                  <a:schemeClr val="tx1"/>
                </a:solidFill>
              </a:rPr>
              <a:t>마일리지</a:t>
            </a:r>
            <a:r>
              <a:rPr lang="en-US" altLang="ko-KR" sz="1600" b="1" spc="-100" dirty="0" smtClean="0">
                <a:solidFill>
                  <a:schemeClr val="tx1"/>
                </a:solidFill>
              </a:rPr>
              <a:t>(food mileage)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5338444" y="1268760"/>
            <a:ext cx="2952328" cy="432048"/>
          </a:xfrm>
          <a:prstGeom prst="round2SameRect">
            <a:avLst>
              <a:gd name="adj1" fmla="val 39343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탄소 발자국</a:t>
            </a:r>
            <a:r>
              <a:rPr lang="en-US" altLang="ko-KR" sz="1600" b="1" spc="-100" dirty="0" smtClean="0">
                <a:solidFill>
                  <a:schemeClr val="tx1"/>
                </a:solidFill>
              </a:rPr>
              <a:t>(carbon footprint)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588" y="-23153"/>
            <a:ext cx="9144000" cy="1127871"/>
            <a:chOff x="-11112" y="-23153"/>
            <a:chExt cx="9144000" cy="1127871"/>
          </a:xfrm>
        </p:grpSpPr>
        <p:grpSp>
          <p:nvGrpSpPr>
            <p:cNvPr id="16" name="그룹 4"/>
            <p:cNvGrpSpPr/>
            <p:nvPr/>
          </p:nvGrpSpPr>
          <p:grpSpPr>
            <a:xfrm>
              <a:off x="-11112" y="-1506"/>
              <a:ext cx="9144000" cy="1106224"/>
              <a:chOff x="-11112" y="-1506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12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1313646" y="-23153"/>
              <a:ext cx="705678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지속 가능한 발전을 위해 내가</a:t>
              </a:r>
              <a:endParaRPr lang="en-US" altLang="ko-KR" sz="2400" b="1" spc="-150" dirty="0" smtClean="0">
                <a:latin typeface="나눔고딕 ExtraBold" pitchFamily="50" charset="-127"/>
                <a:ea typeface="나눔고딕 ExtraBold" pitchFamily="50" charset="-127"/>
              </a:endParaRPr>
            </a:p>
            <a:p>
              <a:pPr>
                <a:lnSpc>
                  <a:spcPts val="2700"/>
                </a:lnSpc>
              </a:pPr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할 수 있는 일은 무엇일까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728320" y="78134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32904" y="1700808"/>
            <a:ext cx="4392000" cy="4896544"/>
          </a:xfrm>
          <a:prstGeom prst="roundRect">
            <a:avLst>
              <a:gd name="adj" fmla="val 6426"/>
            </a:avLst>
          </a:prstGeom>
          <a:solidFill>
            <a:srgbClr val="F4F9F3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ko-KR" altLang="en-US" sz="1600" spc="-150" dirty="0" smtClean="0">
                <a:solidFill>
                  <a:schemeClr val="tx1"/>
                </a:solidFill>
              </a:rPr>
              <a:t>  </a:t>
            </a:r>
            <a:r>
              <a:rPr lang="ko-KR" altLang="en-US" sz="1600" spc="-150" dirty="0" err="1" smtClean="0">
                <a:solidFill>
                  <a:schemeClr val="tx1"/>
                </a:solidFill>
              </a:rPr>
              <a:t>푸드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</a:t>
            </a:r>
            <a:r>
              <a:rPr lang="ko-KR" altLang="en-US" sz="1600" spc="-150" dirty="0" err="1" smtClean="0">
                <a:solidFill>
                  <a:schemeClr val="tx1"/>
                </a:solidFill>
              </a:rPr>
              <a:t>마일리지란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환경 부담의 정도를 나타내는 지표로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우리가 소비하는 식품이 생산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운송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유통의 단계를 거쳐 우리의 식탁에 오르기까지의 이동 거리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(km)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에 수송량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(t)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을 곱한 값이다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. </a:t>
            </a:r>
            <a:r>
              <a:rPr lang="ko-KR" altLang="en-US" sz="1600" spc="-150" dirty="0" err="1" smtClean="0">
                <a:solidFill>
                  <a:schemeClr val="tx1"/>
                </a:solidFill>
              </a:rPr>
              <a:t>푸드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</a:t>
            </a:r>
            <a:r>
              <a:rPr lang="ko-KR" altLang="en-US" sz="1600" spc="-150" dirty="0" err="1" smtClean="0">
                <a:solidFill>
                  <a:schemeClr val="tx1"/>
                </a:solidFill>
              </a:rPr>
              <a:t>마일리지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 값이 클수록 식품의 신선도가 떨어지는 것은 물론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식품을 운반하는 자동차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선박 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비행기에서 배출하는 온실가스의 양이 많아진다고 볼 수 있다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.</a:t>
            </a:r>
            <a:endParaRPr lang="ko-KR" altLang="en-US" sz="1600" spc="-150" dirty="0">
              <a:solidFill>
                <a:schemeClr val="tx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4688" y="4146748"/>
            <a:ext cx="3888432" cy="2450604"/>
            <a:chOff x="670868" y="4293096"/>
            <a:chExt cx="3888432" cy="245060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868" y="4293096"/>
              <a:ext cx="3888432" cy="208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70868" y="6285525"/>
              <a:ext cx="2664296" cy="45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주요 수입 농산물의 </a:t>
              </a:r>
              <a:r>
                <a:rPr lang="ko-KR" altLang="en-US" sz="12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푸드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12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마일리지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4618608" y="1700808"/>
            <a:ext cx="4392000" cy="4896544"/>
          </a:xfrm>
          <a:prstGeom prst="roundRect">
            <a:avLst>
              <a:gd name="adj" fmla="val 6426"/>
            </a:avLst>
          </a:prstGeom>
          <a:solidFill>
            <a:srgbClr val="F4F9F3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</a:rPr>
              <a:t>탄소 발자국은 우리가 일상생활을 하는 과정에서 얼마나 많은 이산화 탄소를 만들어 내는지 한눈에 볼 수 있도록 양으로 표시한 것이다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탄소 발자국은 지구 온난화의 가장 큰 원인 중의 하나인 이산화 탄소의 발생에 대해 경각심을 갖고 그 정화를 위해 노력하자는 취지에서 사용하기 시작하였다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44008" y="4293096"/>
            <a:ext cx="244827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과자 한 봉지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(160 g)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250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두루마리 화장지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개 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283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컴퓨터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100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시간 사용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9,000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쇠고기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(320 g)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4,390 g</a:t>
            </a:r>
          </a:p>
          <a:p>
            <a:pPr>
              <a:lnSpc>
                <a:spcPct val="120000"/>
              </a:lnSpc>
            </a:pPr>
            <a:r>
              <a:rPr lang="en-US" altLang="ko-KR" sz="1200" spc="-100" dirty="0" smtClean="0">
                <a:solidFill>
                  <a:prstClr val="black"/>
                </a:solidFill>
              </a:rPr>
              <a:t>A4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용지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권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(250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매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720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오렌지 주스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(250 ml)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360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휴대 전화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년 사용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만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2,000 g</a:t>
            </a:r>
            <a:endParaRPr lang="ko-KR" altLang="en-US" sz="1400" dirty="0"/>
          </a:p>
        </p:txBody>
      </p:sp>
      <p:sp>
        <p:nvSpPr>
          <p:cNvPr id="25" name="직사각형 24"/>
          <p:cNvSpPr/>
          <p:nvPr/>
        </p:nvSpPr>
        <p:spPr>
          <a:xfrm>
            <a:off x="7039322" y="4293096"/>
            <a:ext cx="19442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휘발유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톤 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57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만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휴대 전화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대 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6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만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설탕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톤 생산 시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73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만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g</a:t>
            </a:r>
            <a:endParaRPr lang="ko-KR" altLang="en-US" sz="1400" dirty="0"/>
          </a:p>
        </p:txBody>
      </p:sp>
      <p:sp>
        <p:nvSpPr>
          <p:cNvPr id="26" name="직사각형 25"/>
          <p:cNvSpPr/>
          <p:nvPr/>
        </p:nvSpPr>
        <p:spPr>
          <a:xfrm>
            <a:off x="7039322" y="5229200"/>
            <a:ext cx="19442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비행기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150 g    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기차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20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승용차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210 g     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버스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27.7 g</a:t>
            </a:r>
          </a:p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prstClr val="black"/>
                </a:solidFill>
              </a:rPr>
              <a:t>지하철 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1.53 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375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06273"/>
              </p:ext>
            </p:extLst>
          </p:nvPr>
        </p:nvGraphicFramePr>
        <p:xfrm>
          <a:off x="395535" y="4805832"/>
          <a:ext cx="8352927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3"/>
                <a:gridCol w="5904654"/>
              </a:tblGrid>
              <a:tr h="63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/>
                        <a:t>푸드</a:t>
                      </a:r>
                      <a:r>
                        <a:rPr lang="ko-KR" altLang="en-US" sz="1800" b="1" dirty="0" smtClean="0"/>
                        <a:t> </a:t>
                      </a:r>
                      <a:r>
                        <a:rPr lang="ko-KR" altLang="en-US" sz="1800" b="1" dirty="0" err="1" smtClean="0"/>
                        <a:t>마일리지</a:t>
                      </a:r>
                      <a:r>
                        <a:rPr lang="ko-KR" altLang="en-US" sz="1800" b="1" dirty="0" smtClean="0"/>
                        <a:t> 줄이기</a:t>
                      </a:r>
                      <a:endParaRPr lang="ko-KR" altLang="en-US" sz="18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/>
                    </a:p>
                  </a:txBody>
                  <a:tcPr anchor="ctr"/>
                </a:tc>
              </a:tr>
              <a:tr h="63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탄소 발자국 줄이기</a:t>
                      </a:r>
                      <a:endParaRPr lang="ko-KR" altLang="en-US" sz="18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1700808"/>
            <a:ext cx="856895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000" b="1" spc="7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푸드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7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마일리지가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낮은 제품 위주의 식생활은 지속 가능한 발전과 어떤 관련이 있을까</a:t>
            </a:r>
            <a:r>
              <a:rPr lang="en-US" altLang="ko-KR" sz="2000" b="1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030354"/>
            <a:ext cx="856895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등 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하교 시 승용차를 이용할 때와 대중교통을 이용할 때 탄소 발자국은 얼마나 차이가 나는지 계산해 보자</a:t>
            </a:r>
            <a:r>
              <a:rPr lang="en-US" altLang="ko-KR" sz="2000" b="1" spc="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077072"/>
            <a:ext cx="878497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3"/>
            </a:pPr>
            <a:r>
              <a:rPr lang="ko-KR" altLang="en-US" sz="2000" b="1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푸드</a:t>
            </a: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마일리지와</a:t>
            </a:r>
            <a:r>
              <a:rPr lang="ko-KR" altLang="en-US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탄소 발자국을 줄이기 위해 우리가 실천할 수 있는 방안에는 어떤 것이 있는지 적어 보자</a:t>
            </a:r>
            <a:r>
              <a:rPr lang="en-US" altLang="ko-KR" sz="2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1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6" y="5456698"/>
            <a:ext cx="590465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대중교통 이용하기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재활용 하기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친환경적 상품 소비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</a:p>
          <a:p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에너지와 자원 절약 실천 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3806" y="4818875"/>
            <a:ext cx="590465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지역에서 생산한 농산물 구매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베란다 내 작은 정원 활용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</a:p>
          <a:p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제철 농산물 소비 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2361580"/>
            <a:ext cx="835292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20" dirty="0" err="1" smtClean="0">
                <a:solidFill>
                  <a:srgbClr val="FF0000"/>
                </a:solidFill>
                <a:latin typeface="+mn-ea"/>
              </a:rPr>
              <a:t>푸드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spc="-120" dirty="0" err="1" smtClean="0">
                <a:solidFill>
                  <a:srgbClr val="FF0000"/>
                </a:solidFill>
                <a:latin typeface="+mn-ea"/>
              </a:rPr>
              <a:t>마일리지가</a:t>
            </a:r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 낮은 제품은 식품의 안정성이 높으며 제품 수송에 따른 환경 오염을 줄일 수 있다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052" y="3672770"/>
            <a:ext cx="86044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20" dirty="0" smtClean="0">
                <a:solidFill>
                  <a:srgbClr val="FF0000"/>
                </a:solidFill>
                <a:latin typeface="+mn-ea"/>
              </a:rPr>
              <a:t>버스나 지하철을 이용할 때 보다 승용차를 이용할 때 탄소 발자국이 더 커진다</a:t>
            </a:r>
            <a:r>
              <a:rPr lang="en-US" altLang="ko-KR" sz="20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2" y="1196752"/>
            <a:ext cx="10887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1588" y="-23153"/>
            <a:ext cx="9144000" cy="1127871"/>
            <a:chOff x="-11112" y="-23153"/>
            <a:chExt cx="9144000" cy="1127871"/>
          </a:xfrm>
        </p:grpSpPr>
        <p:grpSp>
          <p:nvGrpSpPr>
            <p:cNvPr id="19" name="그룹 4"/>
            <p:cNvGrpSpPr/>
            <p:nvPr/>
          </p:nvGrpSpPr>
          <p:grpSpPr>
            <a:xfrm>
              <a:off x="-11112" y="-1506"/>
              <a:ext cx="9144000" cy="1106224"/>
              <a:chOff x="-11112" y="-1506"/>
              <a:chExt cx="9144000" cy="1106224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12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>
            <a:xfrm>
              <a:off x="1313646" y="-23153"/>
              <a:ext cx="705678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지속 가능한 발전을 위해 내가</a:t>
              </a:r>
              <a:endParaRPr lang="en-US" altLang="ko-KR" sz="2400" b="1" spc="-150" dirty="0" smtClean="0">
                <a:latin typeface="나눔고딕 ExtraBold" pitchFamily="50" charset="-127"/>
                <a:ea typeface="나눔고딕 ExtraBold" pitchFamily="50" charset="-127"/>
              </a:endParaRPr>
            </a:p>
            <a:p>
              <a:pPr>
                <a:lnSpc>
                  <a:spcPts val="2700"/>
                </a:lnSpc>
              </a:pPr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할 수 있는 일은 무엇일까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5728320" y="78134"/>
            <a:ext cx="3167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9-2.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세계의 인구 문제와 해결 방안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0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자원의 분포와 소비</a:t>
            </a:r>
            <a:endParaRPr lang="en-US" altLang="ko-KR" sz="1500" spc="-14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 실태를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0" name="갈매기형 수장 3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자원의 소비로 발생하는 문제에 대해</a:t>
            </a:r>
            <a:endParaRPr lang="en-US" altLang="ko-KR" sz="15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 살펴본다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3" name="갈매기형 수장 42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지속 가능한 발전을 위한 방안을 </a:t>
            </a:r>
            <a:endParaRPr lang="en-US" altLang="ko-KR" sz="1500" spc="-14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탐구한다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" name="그룹 29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 284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204158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지구적 차원에서 사용 가능한 에너지 자원의 분포에 관해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38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에너지 자원의 소비 실태와 이에 따른 문제점에 관해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983281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석유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석탄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천연가스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 분포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 소비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 문제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496420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자원의 분포와 소비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278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3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자원의 분포와 소비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1600" y="4654877"/>
            <a:ext cx="720080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오늘날 석유는 어떤 용도로 쓰이고 있을까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81881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99592" y="5298720"/>
            <a:ext cx="7848872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자동차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비행기 등 운송 수단의 연료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비닐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플라스틱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화학 섬유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고무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사카린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err="1" smtClean="0">
                <a:solidFill>
                  <a:srgbClr val="FF0000"/>
                </a:solidFill>
                <a:latin typeface="+mn-ea"/>
              </a:rPr>
              <a:t>바세린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 크림 등을 만드는데 쓰인다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79512" y="1254682"/>
            <a:ext cx="8784976" cy="2462350"/>
            <a:chOff x="179512" y="2177546"/>
            <a:chExt cx="8784976" cy="2462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2204864"/>
              <a:ext cx="5599319" cy="2428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20" y="2177546"/>
              <a:ext cx="3312368" cy="24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51520" y="3866464"/>
            <a:ext cx="2736304" cy="4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작물을 경작할 수 없는 땅으로 여김</a:t>
            </a:r>
            <a:endParaRPr lang="ko-KR" altLang="en-US" sz="11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866464"/>
            <a:ext cx="2736304" cy="4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석유와 점토를 섞어 </a:t>
            </a:r>
            <a:r>
              <a:rPr lang="ko-KR" altLang="en-US" sz="11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벽재로</a:t>
            </a:r>
            <a:r>
              <a:rPr lang="ko-KR" altLang="en-US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사용</a:t>
            </a:r>
            <a:endParaRPr lang="ko-KR" altLang="en-US" sz="11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3861048"/>
            <a:ext cx="2736304" cy="633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고대 시기에 소화 불량을 치료하던</a:t>
            </a:r>
            <a:r>
              <a:rPr lang="en-US" altLang="ko-KR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\</a:t>
            </a:r>
          </a:p>
          <a:p>
            <a:pPr>
              <a:lnSpc>
                <a:spcPct val="130000"/>
              </a:lnSpc>
            </a:pPr>
            <a:r>
              <a:rPr lang="en-US" altLang="ko-KR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</a:t>
            </a:r>
            <a:r>
              <a:rPr lang="ko-KR" altLang="en-US" sz="11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약으로 쓰임</a:t>
            </a:r>
            <a:endParaRPr lang="ko-KR" altLang="en-US" sz="11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79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15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자원의 분포와 소비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1268760"/>
            <a:ext cx="59401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자원은 어디에 분포하며 어떻게 소비되고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700808"/>
            <a:ext cx="9001000" cy="44550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자원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의미 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인간에게 이용 가치가 있고 기술적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경제적으로 이용 가능한 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경제 발달과 국제 교류의 증가로 수입하는 자원의 종류와 양이 증가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자원의 </a:t>
            </a:r>
            <a:r>
              <a:rPr lang="ko-KR" altLang="en-US" sz="2300" spc="-12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편재성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분포가 고르지 않고 일부 지역에 집중되어</a:t>
            </a:r>
            <a:endParaRPr lang="en-US" altLang="ko-KR" sz="2300" spc="-12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있음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영향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생산지와 소비지가 다름 → 자원의 국가 간 이동 발생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세계 자원의 소비량 증가 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인구 증가와 산업의 발달로 지속적으로 </a:t>
            </a:r>
            <a:endParaRPr lang="en-US" altLang="ko-KR" sz="2300" spc="-12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증가하고 있으며</a:t>
            </a:r>
            <a:r>
              <a:rPr lang="en-US" altLang="ko-KR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30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특히 에너지 자원의 소비량이 빠르게 증가</a:t>
            </a:r>
          </a:p>
        </p:txBody>
      </p:sp>
    </p:spTree>
    <p:extLst>
      <p:ext uri="{BB962C8B-B14F-4D97-AF65-F5344CB8AC3E}">
        <p14:creationId xmlns:p14="http://schemas.microsoft.com/office/powerpoint/2010/main" val="26834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95927"/>
              </p:ext>
            </p:extLst>
          </p:nvPr>
        </p:nvGraphicFramePr>
        <p:xfrm>
          <a:off x="323528" y="2564904"/>
          <a:ext cx="8496944" cy="3240000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1607530"/>
                <a:gridCol w="6889414"/>
              </a:tblGrid>
              <a:tr h="108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석유</a:t>
                      </a:r>
                      <a:endParaRPr lang="ko-KR" altLang="en-US" sz="24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자동차와 비행기 등의 연료로 주로 이용됨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화학 공업의 원료</a:t>
                      </a:r>
                    </a:p>
                  </a:txBody>
                  <a:tcPr marT="45710" marB="45710" anchor="ctr"/>
                </a:tc>
              </a:tr>
              <a:tr h="108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석탄</a:t>
                      </a:r>
                      <a:endParaRPr lang="ko-KR" altLang="en-US" sz="24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산업</a:t>
                      </a:r>
                      <a:r>
                        <a:rPr lang="ko-KR" altLang="en-US" sz="2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혁명 이후 중요한 에너지 자원으로 이용됨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제철 공업과 화학 공업의 원료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  <a:tr h="108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천연가스</a:t>
                      </a:r>
                      <a:endParaRPr lang="ko-KR" altLang="en-US" sz="24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</a:t>
                      </a:r>
                      <a:r>
                        <a:rPr lang="en-US" altLang="ko-KR" sz="2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가정용 난방 연료로 많이</a:t>
                      </a:r>
                      <a:r>
                        <a:rPr lang="ko-KR" altLang="en-US" sz="2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이용됨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석유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석탄보다 대기 오염 물질 적게 배출됨</a:t>
                      </a:r>
                      <a:endParaRPr lang="en-US" altLang="ko-KR" sz="2400" dirty="0" smtClean="0">
                        <a:latin typeface="+mn-ea"/>
                        <a:ea typeface="+mn-ea"/>
                      </a:endParaRPr>
                    </a:p>
                  </a:txBody>
                  <a:tcPr marT="45710" marB="45710" anchor="ctr"/>
                </a:tc>
              </a:tr>
            </a:tbl>
          </a:graphicData>
        </a:graphic>
      </p:graphicFrame>
      <p:grpSp>
        <p:nvGrpSpPr>
          <p:cNvPr id="11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8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자원의 분포와 소비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279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5939917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자원 이용과 지속 가능한 발전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268760"/>
            <a:ext cx="59401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자원은 어디에 분포하며 어떻게 소비되고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1700808"/>
            <a:ext cx="2880320" cy="6632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자원의 종류</a:t>
            </a: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3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1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4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에너지 자원의 분포와 소비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172"/>
          <a:stretch>
            <a:fillRect/>
          </a:stretch>
        </p:blipFill>
        <p:spPr bwMode="auto">
          <a:xfrm>
            <a:off x="107504" y="2564904"/>
            <a:ext cx="8856984" cy="272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양쪽 모서리가 둥근 사각형 15"/>
          <p:cNvSpPr/>
          <p:nvPr/>
        </p:nvSpPr>
        <p:spPr>
          <a:xfrm>
            <a:off x="539552" y="1772816"/>
            <a:ext cx="3888432" cy="576064"/>
          </a:xfrm>
          <a:prstGeom prst="round2SameRect">
            <a:avLst>
              <a:gd name="adj1" fmla="val 34304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342900" lvl="0" indent="-342900"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석유의 이동과 생산</a:t>
            </a:r>
            <a:r>
              <a:rPr lang="en-US" altLang="ko-KR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소비</a:t>
            </a:r>
            <a:endParaRPr lang="ko-KR" altLang="en-US" sz="2000" b="1" dirty="0">
              <a:solidFill>
                <a:srgbClr val="42262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2008" y="2348880"/>
            <a:ext cx="8964488" cy="3240360"/>
          </a:xfrm>
          <a:prstGeom prst="roundRect">
            <a:avLst>
              <a:gd name="adj" fmla="val 3341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5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5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   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700" b="1" spc="-1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에너지 자원의 분포와 소비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0" y="2585899"/>
            <a:ext cx="8952456" cy="271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양쪽 모서리가 둥근 사각형 16"/>
          <p:cNvSpPr/>
          <p:nvPr/>
        </p:nvSpPr>
        <p:spPr>
          <a:xfrm>
            <a:off x="539552" y="1772816"/>
            <a:ext cx="3888432" cy="576064"/>
          </a:xfrm>
          <a:prstGeom prst="round2SameRect">
            <a:avLst>
              <a:gd name="adj1" fmla="val 34304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marL="342900" lvl="0" indent="-342900"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석탄의 이동과 생산</a:t>
            </a:r>
            <a:r>
              <a:rPr lang="en-US" altLang="ko-KR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422627"/>
                </a:solidFill>
                <a:latin typeface="나눔고딕 ExtraBold" pitchFamily="50" charset="-127"/>
                <a:ea typeface="나눔고딕 ExtraBold" pitchFamily="50" charset="-127"/>
              </a:rPr>
              <a:t>소비</a:t>
            </a:r>
            <a:endParaRPr lang="ko-KR" altLang="en-US" sz="2000" b="1" dirty="0">
              <a:solidFill>
                <a:srgbClr val="42262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2008" y="2348880"/>
            <a:ext cx="8964488" cy="3240360"/>
          </a:xfrm>
          <a:prstGeom prst="roundRect">
            <a:avLst>
              <a:gd name="adj" fmla="val 3341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9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2058</Words>
  <Application>Microsoft Office PowerPoint</Application>
  <PresentationFormat>화면 슬라이드 쇼(4:3)</PresentationFormat>
  <Paragraphs>273</Paragraphs>
  <Slides>28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45</cp:revision>
  <dcterms:created xsi:type="dcterms:W3CDTF">2017-01-13T03:10:23Z</dcterms:created>
  <dcterms:modified xsi:type="dcterms:W3CDTF">2018-02-06T06:15:13Z</dcterms:modified>
</cp:coreProperties>
</file>