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74" r:id="rId3"/>
    <p:sldId id="258" r:id="rId4"/>
    <p:sldId id="259" r:id="rId5"/>
    <p:sldId id="261" r:id="rId6"/>
    <p:sldId id="262" r:id="rId7"/>
    <p:sldId id="263" r:id="rId8"/>
    <p:sldId id="264" r:id="rId9"/>
    <p:sldId id="277" r:id="rId10"/>
    <p:sldId id="284" r:id="rId11"/>
    <p:sldId id="265" r:id="rId12"/>
    <p:sldId id="283" r:id="rId13"/>
    <p:sldId id="280" r:id="rId14"/>
    <p:sldId id="267" r:id="rId15"/>
    <p:sldId id="286" r:id="rId16"/>
    <p:sldId id="281" r:id="rId17"/>
    <p:sldId id="287" r:id="rId18"/>
    <p:sldId id="279" r:id="rId19"/>
    <p:sldId id="282" r:id="rId20"/>
    <p:sldId id="270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5ED"/>
    <a:srgbClr val="DAC3A7"/>
    <a:srgbClr val="FCF3EB"/>
    <a:srgbClr val="C5E3ED"/>
    <a:srgbClr val="CDE7EF"/>
    <a:srgbClr val="BFE1EB"/>
    <a:srgbClr val="7FEDDB"/>
    <a:srgbClr val="F3F2E8"/>
    <a:srgbClr val="FEF3F5"/>
    <a:srgbClr val="FEE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42" autoAdjust="0"/>
    <p:restoredTop sz="86449" autoAdjust="0"/>
  </p:normalViewPr>
  <p:slideViewPr>
    <p:cSldViewPr>
      <p:cViewPr>
        <p:scale>
          <a:sx n="66" d="100"/>
          <a:sy n="66" d="100"/>
        </p:scale>
        <p:origin x="264" y="-7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FF52C-D1DE-47AC-AC4E-1C216F4F0DB1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5560D-4CF4-4B05-91B1-0014A47F24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900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6620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632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561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885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3759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883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841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825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203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2259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113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564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8.png"/><Relationship Id="rId7" Type="http://schemas.microsoft.com/office/2007/relationships/hdphoto" Target="../media/hdphoto1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 descr="로고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332656"/>
            <a:ext cx="3600400" cy="3600400"/>
          </a:xfrm>
          <a:prstGeom prst="rect">
            <a:avLst/>
          </a:prstGeom>
        </p:spPr>
      </p:pic>
      <p:sp>
        <p:nvSpPr>
          <p:cNvPr id="9" name="제목 1"/>
          <p:cNvSpPr txBox="1">
            <a:spLocks/>
          </p:cNvSpPr>
          <p:nvPr/>
        </p:nvSpPr>
        <p:spPr>
          <a:xfrm>
            <a:off x="1619672" y="5013176"/>
            <a:ext cx="6192688" cy="1296144"/>
          </a:xfrm>
          <a:prstGeom prst="snip1Rect">
            <a:avLst/>
          </a:prstGeom>
          <a:solidFill>
            <a:srgbClr val="EEEEF8"/>
          </a:solidFill>
          <a:ln w="34925" cap="rnd" cmpd="sng">
            <a:noFill/>
          </a:ln>
        </p:spPr>
        <p:txBody>
          <a:bodyPr vert="horz" lIns="144000" tIns="36000" rIns="144000" bIns="3600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2700"/>
              </a:lnSpc>
            </a:pPr>
            <a:r>
              <a:rPr lang="ko-KR" altLang="en-US" sz="1800" b="1" spc="20" dirty="0" smtClean="0">
                <a:solidFill>
                  <a:schemeClr val="accent4">
                    <a:lumMod val="75000"/>
                  </a:schemeClr>
                </a:solidFill>
                <a:latin typeface="+mn-ea"/>
                <a:ea typeface="+mn-ea"/>
              </a:rPr>
              <a:t>  우리에게 필요한 물건을 만들려면 많은 자원이 필요하고 자원을 소비하면서 환경도 오염된다</a:t>
            </a:r>
            <a:r>
              <a:rPr lang="en-US" altLang="ko-KR" sz="1800" b="1" spc="20" dirty="0" smtClean="0">
                <a:solidFill>
                  <a:schemeClr val="accent4">
                    <a:lumMod val="75000"/>
                  </a:schemeClr>
                </a:solidFill>
                <a:latin typeface="+mn-ea"/>
                <a:ea typeface="+mn-ea"/>
              </a:rPr>
              <a:t>. </a:t>
            </a:r>
            <a:r>
              <a:rPr lang="ko-KR" altLang="en-US" sz="1800" b="1" spc="20" dirty="0" smtClean="0">
                <a:solidFill>
                  <a:schemeClr val="accent4">
                    <a:lumMod val="75000"/>
                  </a:schemeClr>
                </a:solidFill>
                <a:latin typeface="+mn-ea"/>
                <a:ea typeface="+mn-ea"/>
              </a:rPr>
              <a:t>지구의 환경을 깨끗하게 보존하면서 경제적으로도 발전할 수 있을까</a:t>
            </a:r>
            <a:r>
              <a:rPr lang="en-US" altLang="ko-KR" sz="1800" b="1" spc="20" dirty="0" smtClean="0">
                <a:solidFill>
                  <a:schemeClr val="accent4">
                    <a:lumMod val="75000"/>
                  </a:schemeClr>
                </a:solidFill>
                <a:latin typeface="+mn-ea"/>
                <a:ea typeface="+mn-ea"/>
              </a:rPr>
              <a:t>?</a:t>
            </a:r>
            <a:endParaRPr lang="ko-KR" altLang="en-US" sz="1800" b="1" spc="20" dirty="0">
              <a:solidFill>
                <a:schemeClr val="accent4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491880" y="3373685"/>
            <a:ext cx="3672408" cy="142346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spc="-150" dirty="0">
                <a:latin typeface="나눔고딕 ExtraBold" pitchFamily="50" charset="-127"/>
                <a:ea typeface="나눔고딕 ExtraBold" pitchFamily="50" charset="-127"/>
              </a:rPr>
              <a:t>1. </a:t>
            </a:r>
            <a:r>
              <a:rPr lang="ko-KR" altLang="en-US" sz="2000" b="1" spc="-150" dirty="0" smtClean="0">
                <a:latin typeface="나눔고딕 ExtraBold" pitchFamily="50" charset="-127"/>
                <a:ea typeface="나눔고딕 ExtraBold" pitchFamily="50" charset="-127"/>
              </a:rPr>
              <a:t>세계의 인구 문제와 해결 방안</a:t>
            </a:r>
            <a:endParaRPr lang="en-US" altLang="ko-KR" sz="2000" b="1" spc="-150" dirty="0">
              <a:latin typeface="나눔고딕 ExtraBold" pitchFamily="50" charset="-127"/>
              <a:ea typeface="나눔고딕 ExtraBold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spc="-150" dirty="0">
                <a:latin typeface="나눔고딕 ExtraBold" pitchFamily="50" charset="-127"/>
                <a:ea typeface="나눔고딕 ExtraBold" pitchFamily="50" charset="-127"/>
              </a:rPr>
              <a:t>2. </a:t>
            </a:r>
            <a:r>
              <a:rPr lang="ko-KR" altLang="en-US" sz="2000" b="1" spc="-150" dirty="0" smtClean="0">
                <a:latin typeface="나눔고딕 ExtraBold" pitchFamily="50" charset="-127"/>
                <a:ea typeface="나눔고딕 ExtraBold" pitchFamily="50" charset="-127"/>
              </a:rPr>
              <a:t>자원 이용과 지속 가능한 발전</a:t>
            </a:r>
            <a:endParaRPr lang="en-US" altLang="ko-KR" sz="2000" b="1" spc="-150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spc="-150" dirty="0" smtClean="0">
                <a:latin typeface="나눔고딕 ExtraBold" pitchFamily="50" charset="-127"/>
                <a:ea typeface="나눔고딕 ExtraBold" pitchFamily="50" charset="-127"/>
              </a:rPr>
              <a:t>3. </a:t>
            </a:r>
            <a:r>
              <a:rPr lang="ko-KR" altLang="en-US" sz="2000" b="1" spc="-150" dirty="0" smtClean="0">
                <a:latin typeface="나눔고딕 ExtraBold" pitchFamily="50" charset="-127"/>
                <a:ea typeface="나눔고딕 ExtraBold" pitchFamily="50" charset="-127"/>
              </a:rPr>
              <a:t>지구촌의 미래와 우리의 삶</a:t>
            </a:r>
            <a:endParaRPr lang="ko-KR" altLang="en-US" sz="2000" b="1" spc="-15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83768" y="1772816"/>
            <a:ext cx="42588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20000">
              <a:lnSpc>
                <a:spcPts val="4800"/>
              </a:lnSpc>
            </a:pPr>
            <a:r>
              <a:rPr lang="en-US" altLang="ko-KR" sz="4400" b="1" spc="-150" dirty="0" smtClean="0">
                <a:ln w="18415" cmpd="sng">
                  <a:noFill/>
                  <a:prstDash val="solid"/>
                </a:ln>
                <a:latin typeface="나눔고딕 ExtraBold" pitchFamily="50" charset="-127"/>
                <a:ea typeface="나눔고딕 ExtraBold" pitchFamily="50" charset="-127"/>
              </a:rPr>
              <a:t>Ⅸ. </a:t>
            </a:r>
            <a:r>
              <a:rPr lang="ko-KR" altLang="en-US" sz="4400" b="1" spc="-150" dirty="0" smtClean="0">
                <a:ln w="18415" cmpd="sng">
                  <a:noFill/>
                  <a:prstDash val="solid"/>
                </a:ln>
                <a:latin typeface="나눔고딕 ExtraBold" pitchFamily="50" charset="-127"/>
                <a:ea typeface="나눔고딕 ExtraBold" pitchFamily="50" charset="-127"/>
              </a:rPr>
              <a:t>미래와 </a:t>
            </a:r>
            <a:endParaRPr lang="en-US" altLang="ko-KR" sz="4400" b="1" spc="-150" dirty="0" smtClean="0">
              <a:ln w="18415" cmpd="sng">
                <a:noFill/>
                <a:prstDash val="solid"/>
              </a:ln>
              <a:latin typeface="나눔고딕 ExtraBold" pitchFamily="50" charset="-127"/>
              <a:ea typeface="나눔고딕 ExtraBold" pitchFamily="50" charset="-127"/>
            </a:endParaRPr>
          </a:p>
          <a:p>
            <a:pPr defTabSz="720000">
              <a:lnSpc>
                <a:spcPts val="4800"/>
              </a:lnSpc>
            </a:pPr>
            <a:r>
              <a:rPr lang="en-US" altLang="ko-KR" sz="4400" b="1" spc="-150" dirty="0" smtClean="0">
                <a:ln w="18415" cmpd="sng">
                  <a:noFill/>
                  <a:prstDash val="solid"/>
                </a:ln>
                <a:latin typeface="나눔고딕 ExtraBold" pitchFamily="50" charset="-127"/>
                <a:ea typeface="나눔고딕 ExtraBold" pitchFamily="50" charset="-127"/>
              </a:rPr>
              <a:t>	</a:t>
            </a:r>
            <a:r>
              <a:rPr lang="ko-KR" altLang="en-US" sz="4400" b="1" spc="-150" dirty="0" smtClean="0">
                <a:ln w="18415" cmpd="sng">
                  <a:noFill/>
                  <a:prstDash val="solid"/>
                </a:ln>
                <a:latin typeface="나눔고딕 ExtraBold" pitchFamily="50" charset="-127"/>
                <a:ea typeface="나눔고딕 ExtraBold" pitchFamily="50" charset="-127"/>
              </a:rPr>
              <a:t>지속 가능한 삶</a:t>
            </a:r>
            <a:endParaRPr lang="ko-KR" altLang="en-US" sz="4400" b="1" spc="-150" dirty="0">
              <a:ln w="18415" cmpd="sng">
                <a:noFill/>
                <a:prstDash val="solid"/>
              </a:ln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24" name="직선 연결선 23"/>
          <p:cNvCxnSpPr/>
          <p:nvPr/>
        </p:nvCxnSpPr>
        <p:spPr>
          <a:xfrm>
            <a:off x="2483768" y="3212976"/>
            <a:ext cx="432048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제목 1"/>
          <p:cNvSpPr txBox="1">
            <a:spLocks/>
          </p:cNvSpPr>
          <p:nvPr/>
        </p:nvSpPr>
        <p:spPr>
          <a:xfrm>
            <a:off x="1619672" y="5013176"/>
            <a:ext cx="6192688" cy="1296144"/>
          </a:xfrm>
          <a:prstGeom prst="snip1Rect">
            <a:avLst/>
          </a:prstGeom>
          <a:solidFill>
            <a:srgbClr val="EEEEF8"/>
          </a:solidFill>
          <a:ln w="34925" cap="rnd" cmpd="sng">
            <a:noFill/>
          </a:ln>
        </p:spPr>
        <p:txBody>
          <a:bodyPr vert="horz" lIns="144000" tIns="36000" rIns="144000" bIns="3600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</a:pPr>
            <a:r>
              <a:rPr lang="ko-KR" altLang="en-US" sz="1500" spc="-120" dirty="0" smtClean="0">
                <a:solidFill>
                  <a:srgbClr val="FF0000"/>
                </a:solidFill>
                <a:cs typeface="+mn-cs"/>
              </a:rPr>
              <a:t>    환경을 고려한 지속 가능한 발전을 추구하면 가능하다</a:t>
            </a:r>
            <a:r>
              <a:rPr lang="en-US" altLang="ko-KR" sz="1500" spc="-120" dirty="0" smtClean="0">
                <a:solidFill>
                  <a:srgbClr val="FF0000"/>
                </a:solidFill>
                <a:cs typeface="+mn-cs"/>
              </a:rPr>
              <a:t>. </a:t>
            </a:r>
            <a:r>
              <a:rPr lang="ko-KR" altLang="en-US" sz="1500" spc="-120" dirty="0" smtClean="0">
                <a:solidFill>
                  <a:srgbClr val="FF0000"/>
                </a:solidFill>
                <a:cs typeface="+mn-cs"/>
              </a:rPr>
              <a:t>개인적 차원에서는 자원을 절약하고 재활용하는 생활 태도를 갖추고</a:t>
            </a:r>
            <a:r>
              <a:rPr lang="en-US" altLang="ko-KR" sz="1500" spc="-120" dirty="0" smtClean="0">
                <a:solidFill>
                  <a:srgbClr val="FF0000"/>
                </a:solidFill>
                <a:cs typeface="+mn-cs"/>
              </a:rPr>
              <a:t>, </a:t>
            </a:r>
            <a:r>
              <a:rPr lang="ko-KR" altLang="en-US" sz="1500" spc="-120" dirty="0" smtClean="0">
                <a:solidFill>
                  <a:srgbClr val="FF0000"/>
                </a:solidFill>
                <a:cs typeface="+mn-cs"/>
              </a:rPr>
              <a:t>사회적 차원에서는 개발이 환경에 미치는 영향을 꼼꼼하게 분석하여 환경 훼손을 최소화하는 방향으로 개발을 한다</a:t>
            </a:r>
            <a:r>
              <a:rPr lang="en-US" altLang="ko-KR" sz="1500" spc="-120" dirty="0" smtClean="0">
                <a:solidFill>
                  <a:srgbClr val="FF0000"/>
                </a:solidFill>
                <a:cs typeface="+mn-cs"/>
              </a:rPr>
              <a:t>.</a:t>
            </a:r>
            <a:endParaRPr lang="ko-KR" altLang="en-US" sz="1800" b="1" spc="20" dirty="0">
              <a:solidFill>
                <a:schemeClr val="accent4">
                  <a:lumMod val="7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475656" y="4797152"/>
            <a:ext cx="520452" cy="51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56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4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1" name="그림 2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2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세계의 인구 문제 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8" name="직사각형 17"/>
            <p:cNvSpPr/>
            <p:nvPr/>
          </p:nvSpPr>
          <p:spPr>
            <a:xfrm>
              <a:off x="5728320" y="1202878"/>
              <a:ext cx="316785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9-1.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세계의 인구 문제와 해결 방안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3528" y="1124744"/>
            <a:ext cx="3140419" cy="57233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0070C0"/>
                </a:solidFill>
                <a:latin typeface="+mn-ea"/>
              </a:rPr>
              <a:t>✚</a:t>
            </a: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세계의 인구 분포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44" y="5301208"/>
            <a:ext cx="8208912" cy="117262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세계의 인구 분포는 국가와 지역에 따라 차이를 보인다</a:t>
            </a:r>
            <a:r>
              <a:rPr lang="en-US" altLang="ko-KR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인구가 집중된 지역은 대체로 농업에 유리하거나 일찍부터 산업이 발달한 곳이다</a:t>
            </a:r>
            <a:r>
              <a:rPr lang="en-US" altLang="ko-KR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반면</a:t>
            </a:r>
            <a:r>
              <a:rPr lang="en-US" altLang="ko-KR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인구가 희박한 지역은 </a:t>
            </a:r>
            <a:r>
              <a:rPr lang="ko-KR" altLang="en-US" spc="-15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기후ㆍ지형</a:t>
            </a:r>
            <a:r>
              <a:rPr lang="ko-KR" altLang="en-US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 조건이 좋지 않아 거주 및 경제 활동이 어렵거나 교통이 불편한 곳 등이다</a:t>
            </a:r>
            <a:r>
              <a:rPr lang="en-US" altLang="ko-KR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79814" y="1700808"/>
            <a:ext cx="678437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232104" y="302200"/>
            <a:ext cx="165618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272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420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27" name="그림 2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28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          </a:t>
              </a:r>
              <a:r>
                <a:rPr lang="ko-KR" alt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</a:t>
              </a:r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</a:t>
              </a:r>
              <a:r>
                <a:rPr lang="ko-KR" altLang="en-US" sz="27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국가와 지역에 따라 다르게 나타나는 인구 구조</a:t>
              </a:r>
              <a:endParaRPr lang="ko-KR" altLang="en-US" sz="27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2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395536" y="1340768"/>
            <a:ext cx="4536504" cy="410369"/>
            <a:chOff x="467544" y="4005064"/>
            <a:chExt cx="4536504" cy="410369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467544" y="4124806"/>
              <a:ext cx="576064" cy="216024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12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자료 </a:t>
              </a:r>
              <a:r>
                <a:rPr lang="en-US" altLang="ko-KR" sz="12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1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15616" y="4005064"/>
              <a:ext cx="3888432" cy="410369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lIns="0" tIns="0" rIns="0" bIns="0" rtlCol="0">
              <a:spAutoFit/>
            </a:bodyPr>
            <a:lstStyle/>
            <a:p>
              <a:pPr marL="457200" indent="-457200" algn="just">
                <a:lnSpc>
                  <a:spcPts val="3200"/>
                </a:lnSpc>
                <a:buClr>
                  <a:schemeClr val="tx1">
                    <a:lumMod val="50000"/>
                    <a:lumOff val="50000"/>
                  </a:schemeClr>
                </a:buClr>
                <a:buSzPct val="120000"/>
              </a:pPr>
              <a:r>
                <a:rPr lang="ko-KR" altLang="en-US" spc="-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일본과 나이지리아의 인구 피라미드 비교</a:t>
              </a:r>
              <a:endParaRPr lang="en-US" altLang="ko-KR" spc="-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772816"/>
            <a:ext cx="7492289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직사각형 28"/>
          <p:cNvSpPr/>
          <p:nvPr/>
        </p:nvSpPr>
        <p:spPr>
          <a:xfrm>
            <a:off x="611560" y="5733256"/>
            <a:ext cx="7857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/>
              <a:t>▲ 일본</a:t>
            </a:r>
            <a:endParaRPr lang="ko-KR" altLang="en-US" sz="1400" dirty="0"/>
          </a:p>
        </p:txBody>
      </p:sp>
      <p:sp>
        <p:nvSpPr>
          <p:cNvPr id="33" name="직사각형 32"/>
          <p:cNvSpPr/>
          <p:nvPr/>
        </p:nvSpPr>
        <p:spPr>
          <a:xfrm>
            <a:off x="4427984" y="5805264"/>
            <a:ext cx="13244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/>
              <a:t>▲ 나이지리아</a:t>
            </a:r>
            <a:endParaRPr lang="ko-KR" alt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7232104" y="302200"/>
            <a:ext cx="165618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272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186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27" name="그림 2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28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          </a:t>
              </a:r>
              <a:r>
                <a:rPr lang="ko-KR" alt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</a:t>
              </a:r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</a:t>
              </a:r>
              <a:r>
                <a:rPr lang="ko-KR" altLang="en-US" sz="27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국가와 지역에 따라 다르게 나타나는 인구 구조</a:t>
              </a:r>
              <a:endParaRPr lang="ko-KR" altLang="en-US" sz="27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2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4" name="그룹 16"/>
          <p:cNvGrpSpPr/>
          <p:nvPr/>
        </p:nvGrpSpPr>
        <p:grpSpPr>
          <a:xfrm>
            <a:off x="395536" y="1340768"/>
            <a:ext cx="4536504" cy="363176"/>
            <a:chOff x="467544" y="4005064"/>
            <a:chExt cx="4536504" cy="363176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467544" y="4124806"/>
              <a:ext cx="576064" cy="216024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12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자료 </a:t>
              </a:r>
              <a:r>
                <a:rPr lang="en-US" altLang="ko-KR" sz="12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2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15616" y="4005064"/>
              <a:ext cx="3888432" cy="363176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lIns="0" tIns="0" rIns="0" bIns="0" rtlCol="0">
              <a:spAutoFit/>
            </a:bodyPr>
            <a:lstStyle/>
            <a:p>
              <a:pPr marL="457200" indent="-457200" algn="just">
                <a:lnSpc>
                  <a:spcPts val="3200"/>
                </a:lnSpc>
                <a:buClr>
                  <a:schemeClr val="tx1">
                    <a:lumMod val="50000"/>
                    <a:lumOff val="50000"/>
                  </a:schemeClr>
                </a:buClr>
                <a:buSzPct val="120000"/>
              </a:pPr>
              <a:r>
                <a:rPr lang="ko-KR" altLang="en-US" spc="-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도시와 농촌의 인구 구조 비교</a:t>
              </a:r>
              <a:endParaRPr lang="en-US" altLang="ko-KR" spc="-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2836" y="1857524"/>
            <a:ext cx="7920880" cy="403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직사각형 13"/>
          <p:cNvSpPr/>
          <p:nvPr/>
        </p:nvSpPr>
        <p:spPr>
          <a:xfrm>
            <a:off x="539552" y="5733256"/>
            <a:ext cx="7857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/>
              <a:t>▲ 도시</a:t>
            </a:r>
            <a:endParaRPr lang="ko-KR" altLang="en-US" sz="1400" dirty="0"/>
          </a:p>
        </p:txBody>
      </p:sp>
      <p:sp>
        <p:nvSpPr>
          <p:cNvPr id="15" name="직사각형 14"/>
          <p:cNvSpPr/>
          <p:nvPr/>
        </p:nvSpPr>
        <p:spPr>
          <a:xfrm>
            <a:off x="4788024" y="5805264"/>
            <a:ext cx="7857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smtClean="0"/>
              <a:t>▲ 농촌</a:t>
            </a:r>
            <a:endParaRPr lang="ko-KR" alt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7232104" y="302200"/>
            <a:ext cx="165618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272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186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27" name="그림 2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28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          </a:t>
              </a:r>
              <a:r>
                <a:rPr lang="ko-KR" alt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</a:t>
              </a:r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</a:t>
              </a:r>
              <a:r>
                <a:rPr lang="ko-KR" altLang="en-US" sz="27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국가와 지역에 따라 다르게 나타나는 인구 구조</a:t>
              </a:r>
              <a:endParaRPr lang="ko-KR" altLang="en-US" sz="27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3891" y="4171727"/>
            <a:ext cx="8890597" cy="83715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 algn="just">
              <a:lnSpc>
                <a:spcPct val="110000"/>
              </a:lnSpc>
              <a:buFont typeface="+mj-lt"/>
              <a:buAutoNum type="arabicPeriod" startAt="2"/>
            </a:pPr>
            <a:r>
              <a:rPr lang="ko-KR" altLang="en-US" sz="22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자료</a:t>
            </a:r>
            <a:r>
              <a:rPr lang="en-US" altLang="ko-KR" sz="22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r>
              <a:rPr lang="ko-KR" altLang="en-US" sz="22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에서 도시와 농촌의 인구 구조의 변화에 따라 어떤 현상이 나타날 수 있는지 써 보자</a:t>
            </a:r>
            <a:r>
              <a:rPr lang="en-US" altLang="ko-KR" sz="22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2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2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595667"/>
              </p:ext>
            </p:extLst>
          </p:nvPr>
        </p:nvGraphicFramePr>
        <p:xfrm>
          <a:off x="323528" y="5085184"/>
          <a:ext cx="8352927" cy="1008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3372"/>
                <a:gridCol w="7249555"/>
              </a:tblGrid>
              <a:tr h="5040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/>
                        <a:t>도시</a:t>
                      </a:r>
                      <a:endParaRPr lang="ko-KR" alt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/>
                        <a:t>농촌</a:t>
                      </a:r>
                      <a:endParaRPr lang="ko-KR" alt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475656" y="5147900"/>
            <a:ext cx="7056784" cy="36933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일자리 부족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주택 부족 등의 문제가 나타날 것이다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98908" y="5651956"/>
            <a:ext cx="7056784" cy="36933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노동력 감소 문제가 나타날 것이다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891" y="1484784"/>
            <a:ext cx="8996218" cy="83715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 algn="just">
              <a:lnSpc>
                <a:spcPct val="110000"/>
              </a:lnSpc>
              <a:buAutoNum type="arabicPeriod"/>
            </a:pPr>
            <a:r>
              <a:rPr lang="ko-KR" altLang="en-US" sz="22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자료 </a:t>
            </a:r>
            <a:r>
              <a:rPr lang="en-US" altLang="ko-KR" sz="22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ko-KR" altLang="en-US" sz="22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에서 일본과 나이지리아의 인구 구조 특징과 그와 같은 특징이 나타난</a:t>
            </a:r>
            <a:endParaRPr lang="en-US" altLang="ko-KR" sz="2200" b="1" spc="-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360000" indent="-360000" algn="just">
              <a:lnSpc>
                <a:spcPct val="110000"/>
              </a:lnSpc>
            </a:pPr>
            <a:r>
              <a:rPr lang="en-US" altLang="ko-KR" sz="22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	</a:t>
            </a:r>
            <a:r>
              <a:rPr lang="ko-KR" altLang="en-US" sz="22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원인을 비교해 보자</a:t>
            </a:r>
            <a:r>
              <a:rPr lang="en-US" altLang="ko-KR" sz="22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2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81975"/>
              </p:ext>
            </p:extLst>
          </p:nvPr>
        </p:nvGraphicFramePr>
        <p:xfrm>
          <a:off x="323528" y="2351634"/>
          <a:ext cx="8352927" cy="15913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144"/>
                <a:gridCol w="3240360"/>
                <a:gridCol w="3816423"/>
              </a:tblGrid>
              <a:tr h="432047"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+mn-ea"/>
                          <a:ea typeface="+mn-ea"/>
                        </a:rPr>
                        <a:t>인구 구조의 특징</a:t>
                      </a:r>
                      <a:endParaRPr lang="ko-KR" altLang="en-US" sz="16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+mn-ea"/>
                          <a:ea typeface="+mn-ea"/>
                        </a:rPr>
                        <a:t>원인</a:t>
                      </a:r>
                      <a:endParaRPr lang="ko-KR" altLang="en-US" sz="16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66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+mn-ea"/>
                          <a:ea typeface="+mn-ea"/>
                        </a:rPr>
                        <a:t>일본</a:t>
                      </a:r>
                      <a:endParaRPr lang="ko-KR" altLang="en-US" sz="1600" b="1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66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+mn-ea"/>
                          <a:ea typeface="+mn-ea"/>
                        </a:rPr>
                        <a:t>나이지리아</a:t>
                      </a:r>
                      <a:endParaRPr lang="ko-KR" altLang="en-US" sz="1600" b="1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619672" y="2805747"/>
            <a:ext cx="3240360" cy="5539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z="1500" spc="-120" dirty="0" err="1" smtClean="0">
                <a:solidFill>
                  <a:srgbClr val="FF0000"/>
                </a:solidFill>
                <a:latin typeface="+mn-ea"/>
              </a:rPr>
              <a:t>유소년층이</a:t>
            </a:r>
            <a:r>
              <a:rPr lang="ko-KR" altLang="en-US" sz="1500" spc="-120" dirty="0" smtClean="0">
                <a:solidFill>
                  <a:srgbClr val="FF0000"/>
                </a:solidFill>
                <a:latin typeface="+mn-ea"/>
              </a:rPr>
              <a:t> 적고 노년층 인구가 상대적으로 많다</a:t>
            </a:r>
            <a:r>
              <a:rPr lang="en-US" altLang="ko-KR" sz="1500" spc="-12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19672" y="3381811"/>
            <a:ext cx="3240360" cy="5539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z="1500" spc="-120" dirty="0" err="1" smtClean="0">
                <a:solidFill>
                  <a:srgbClr val="FF0000"/>
                </a:solidFill>
                <a:latin typeface="+mn-ea"/>
              </a:rPr>
              <a:t>유소년층이</a:t>
            </a:r>
            <a:r>
              <a:rPr lang="ko-KR" altLang="en-US" sz="1500" spc="-120" dirty="0" smtClean="0">
                <a:solidFill>
                  <a:srgbClr val="FF0000"/>
                </a:solidFill>
                <a:latin typeface="+mn-ea"/>
              </a:rPr>
              <a:t> 많고 노년층이 적다</a:t>
            </a:r>
            <a:r>
              <a:rPr lang="en-US" altLang="ko-KR" sz="1500" spc="-12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z="1500" spc="-120" dirty="0" smtClean="0">
                <a:solidFill>
                  <a:srgbClr val="FF0000"/>
                </a:solidFill>
                <a:latin typeface="+mn-ea"/>
              </a:rPr>
              <a:t>나이가 많아질수록 인구가 감소하는 형태이다</a:t>
            </a:r>
            <a:r>
              <a:rPr lang="en-US" altLang="ko-KR" sz="1500" spc="-12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0032" y="2805747"/>
            <a:ext cx="3816424" cy="5539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z="1500" spc="-120" dirty="0" smtClean="0">
                <a:solidFill>
                  <a:srgbClr val="FF0000"/>
                </a:solidFill>
                <a:latin typeface="+mn-ea"/>
              </a:rPr>
              <a:t>태어나는 인구가 줄어드는 반면</a:t>
            </a:r>
            <a:r>
              <a:rPr lang="en-US" altLang="ko-KR" sz="1500" spc="-12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500" spc="-120" dirty="0" smtClean="0">
                <a:solidFill>
                  <a:srgbClr val="FF0000"/>
                </a:solidFill>
                <a:latin typeface="+mn-ea"/>
              </a:rPr>
              <a:t>평균 수명 </a:t>
            </a:r>
            <a:endParaRPr lang="en-US" altLang="ko-KR" sz="1500" spc="-120" dirty="0" smtClean="0">
              <a:solidFill>
                <a:srgbClr val="FF0000"/>
              </a:solidFill>
              <a:latin typeface="+mn-ea"/>
            </a:endParaRPr>
          </a:p>
          <a:p>
            <a:r>
              <a:rPr lang="ko-KR" altLang="en-US" sz="1500" spc="-120" dirty="0" smtClean="0">
                <a:solidFill>
                  <a:srgbClr val="FF0000"/>
                </a:solidFill>
                <a:latin typeface="+mn-ea"/>
              </a:rPr>
              <a:t>연장으로 노인 인구는 증가하였기 때문이다</a:t>
            </a:r>
            <a:r>
              <a:rPr lang="en-US" altLang="ko-KR" sz="1500" spc="-12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60032" y="3503761"/>
            <a:ext cx="3473636" cy="32316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z="1500" spc="-120" dirty="0" smtClean="0">
                <a:solidFill>
                  <a:srgbClr val="FF0000"/>
                </a:solidFill>
                <a:latin typeface="+mn-ea"/>
              </a:rPr>
              <a:t>태어나는 인구가 많기 때문이다</a:t>
            </a:r>
            <a:r>
              <a:rPr lang="en-US" altLang="ko-KR" sz="1500" spc="-12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32104" y="302200"/>
            <a:ext cx="165618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272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186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7" grpId="0"/>
      <p:bldP spid="21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700808"/>
            <a:ext cx="8496944" cy="420115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① 선진국과 개발 도상국의 인구 문제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개발 도상국 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사망률 감소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높은 출생률 </a:t>
            </a:r>
            <a:r>
              <a:rPr lang="ko-KR" altLang="en-US" sz="2500" spc="-150" dirty="0" smtClean="0">
                <a:latin typeface="+mn-ea"/>
              </a:rPr>
              <a:t>→ 인구 급증으로 인한 식량 및 자원 부족</a:t>
            </a:r>
            <a:r>
              <a:rPr lang="en-US" altLang="ko-KR" sz="2500" spc="-150" dirty="0" smtClean="0">
                <a:latin typeface="+mn-ea"/>
              </a:rPr>
              <a:t>, </a:t>
            </a:r>
            <a:r>
              <a:rPr lang="ko-KR" altLang="en-US" sz="2500" spc="-150" dirty="0" smtClean="0">
                <a:latin typeface="+mn-ea"/>
              </a:rPr>
              <a:t>빈곤의 확산 </a:t>
            </a:r>
            <a:r>
              <a:rPr lang="en-US" altLang="ko-KR" sz="2500" spc="-150" dirty="0" smtClean="0">
                <a:latin typeface="+mn-ea"/>
              </a:rPr>
              <a:t>&amp; </a:t>
            </a:r>
            <a:r>
              <a:rPr lang="ko-KR" altLang="en-US" sz="2500" spc="-150" dirty="0" smtClean="0">
                <a:latin typeface="+mn-ea"/>
              </a:rPr>
              <a:t>이촌 향도 현상으로 인한 도시 문제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선진국 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출산율 감소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평균 수명 연장 </a:t>
            </a:r>
            <a:r>
              <a:rPr lang="ko-KR" altLang="en-US" sz="2500" spc="-150" dirty="0" smtClean="0">
                <a:latin typeface="+mn-ea"/>
              </a:rPr>
              <a:t>→ </a:t>
            </a:r>
            <a:r>
              <a:rPr lang="ko-KR" altLang="en-US" sz="2500" spc="-150" dirty="0" err="1" smtClean="0">
                <a:latin typeface="+mn-ea"/>
              </a:rPr>
              <a:t>저출산</a:t>
            </a:r>
            <a:r>
              <a:rPr lang="ko-KR" altLang="en-US" sz="2500" spc="-150" dirty="0" smtClean="0">
                <a:latin typeface="+mn-ea"/>
              </a:rPr>
              <a:t> </a:t>
            </a:r>
            <a:r>
              <a:rPr lang="en-US" altLang="ko-KR" sz="2500" spc="-150" dirty="0" smtClean="0">
                <a:latin typeface="+mn-ea"/>
              </a:rPr>
              <a:t>· </a:t>
            </a:r>
            <a:r>
              <a:rPr lang="ko-KR" altLang="en-US" sz="2500" spc="-150" dirty="0" smtClean="0">
                <a:latin typeface="+mn-ea"/>
              </a:rPr>
              <a:t>고령화 현상 → 경제 성장 둔화와 노동력 부족</a:t>
            </a:r>
            <a:r>
              <a:rPr lang="en-US" altLang="ko-KR" sz="2500" spc="-150" dirty="0" smtClean="0">
                <a:latin typeface="+mn-ea"/>
              </a:rPr>
              <a:t>, </a:t>
            </a:r>
            <a:r>
              <a:rPr lang="ko-KR" altLang="en-US" sz="2500" spc="-150" dirty="0" smtClean="0">
                <a:latin typeface="+mn-ea"/>
              </a:rPr>
              <a:t>노인 부양 부담 증가</a:t>
            </a:r>
            <a:r>
              <a:rPr lang="en-US" altLang="ko-KR" sz="2500" spc="-150" dirty="0" smtClean="0">
                <a:latin typeface="+mn-ea"/>
              </a:rPr>
              <a:t>, </a:t>
            </a:r>
            <a:r>
              <a:rPr lang="ko-KR" altLang="en-US" sz="2500" spc="-150" dirty="0" smtClean="0">
                <a:latin typeface="+mn-ea"/>
              </a:rPr>
              <a:t>노인 소외 문제 등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8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0" name="그림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1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세계의 인구 문제 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2" name="직사각형 11"/>
            <p:cNvSpPr/>
            <p:nvPr/>
          </p:nvSpPr>
          <p:spPr>
            <a:xfrm>
              <a:off x="5728320" y="1202878"/>
              <a:ext cx="316785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9-1.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세계의 인구 문제와 해결 방안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0" y="1268760"/>
            <a:ext cx="5580112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 인구 문제는 어떤 양상으로 나타나고 있을까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32104" y="302200"/>
            <a:ext cx="165618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273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75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4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1" name="그림 2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2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세계의 인구 문제 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8" name="직사각형 17"/>
            <p:cNvSpPr/>
            <p:nvPr/>
          </p:nvSpPr>
          <p:spPr>
            <a:xfrm>
              <a:off x="5728320" y="1202878"/>
              <a:ext cx="316785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9-1.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세계의 인구 문제와 해결 방안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3528" y="1124744"/>
            <a:ext cx="3140419" cy="57233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0070C0"/>
                </a:solidFill>
                <a:latin typeface="+mn-ea"/>
              </a:rPr>
              <a:t>✚</a:t>
            </a: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ko-KR" alt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저출산</a:t>
            </a: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원인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2335" y="3140969"/>
            <a:ext cx="157933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그룹 27"/>
          <p:cNvGrpSpPr/>
          <p:nvPr/>
        </p:nvGrpSpPr>
        <p:grpSpPr>
          <a:xfrm>
            <a:off x="3419872" y="1916832"/>
            <a:ext cx="2304256" cy="1224136"/>
            <a:chOff x="3203848" y="1700808"/>
            <a:chExt cx="2304256" cy="1224136"/>
          </a:xfrm>
        </p:grpSpPr>
        <p:sp>
          <p:nvSpPr>
            <p:cNvPr id="23" name="아래쪽 화살표 22"/>
            <p:cNvSpPr/>
            <p:nvPr/>
          </p:nvSpPr>
          <p:spPr>
            <a:xfrm>
              <a:off x="4101525" y="2204864"/>
              <a:ext cx="504056" cy="720080"/>
            </a:xfrm>
            <a:prstGeom prst="downArrow">
              <a:avLst/>
            </a:prstGeom>
            <a:solidFill>
              <a:srgbClr val="DAC3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300"/>
            </a:p>
          </p:txBody>
        </p:sp>
        <p:sp>
          <p:nvSpPr>
            <p:cNvPr id="13" name="모서리가 둥근 직사각형 12"/>
            <p:cNvSpPr/>
            <p:nvPr/>
          </p:nvSpPr>
          <p:spPr>
            <a:xfrm>
              <a:off x="3203848" y="1700808"/>
              <a:ext cx="2304256" cy="711609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300" spc="-100" dirty="0" smtClean="0">
                  <a:solidFill>
                    <a:schemeClr val="tx1"/>
                  </a:solidFill>
                </a:rPr>
                <a:t>초혼 연령 상승</a:t>
              </a:r>
              <a:endParaRPr lang="ko-KR" altLang="en-US" sz="2300" spc="-1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그룹 28"/>
          <p:cNvGrpSpPr/>
          <p:nvPr/>
        </p:nvGrpSpPr>
        <p:grpSpPr>
          <a:xfrm>
            <a:off x="827584" y="3429001"/>
            <a:ext cx="2952328" cy="1008112"/>
            <a:chOff x="611560" y="3212977"/>
            <a:chExt cx="2952328" cy="1008112"/>
          </a:xfrm>
        </p:grpSpPr>
        <p:sp>
          <p:nvSpPr>
            <p:cNvPr id="25" name="아래쪽 화살표 24"/>
            <p:cNvSpPr/>
            <p:nvPr/>
          </p:nvSpPr>
          <p:spPr>
            <a:xfrm rot="5400000" flipV="1">
              <a:off x="2951820" y="3356993"/>
              <a:ext cx="504056" cy="720080"/>
            </a:xfrm>
            <a:prstGeom prst="downArrow">
              <a:avLst/>
            </a:prstGeom>
            <a:solidFill>
              <a:srgbClr val="DAC3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300"/>
            </a:p>
          </p:txBody>
        </p:sp>
        <p:sp>
          <p:nvSpPr>
            <p:cNvPr id="14" name="모서리가 둥근 직사각형 13"/>
            <p:cNvSpPr/>
            <p:nvPr/>
          </p:nvSpPr>
          <p:spPr>
            <a:xfrm>
              <a:off x="611560" y="3212977"/>
              <a:ext cx="2304256" cy="1008112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300" spc="-100" dirty="0" smtClean="0">
                  <a:solidFill>
                    <a:schemeClr val="tx1"/>
                  </a:solidFill>
                </a:rPr>
                <a:t>자녀 양육에</a:t>
              </a:r>
              <a:endParaRPr lang="en-US" altLang="ko-KR" sz="2300" spc="-1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2300" spc="-100" dirty="0" smtClean="0">
                  <a:solidFill>
                    <a:schemeClr val="tx1"/>
                  </a:solidFill>
                </a:rPr>
                <a:t>대한 부담 증가</a:t>
              </a:r>
              <a:endParaRPr lang="ko-KR" altLang="en-US" sz="2300" spc="-1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그룹 29"/>
          <p:cNvGrpSpPr/>
          <p:nvPr/>
        </p:nvGrpSpPr>
        <p:grpSpPr>
          <a:xfrm>
            <a:off x="5364088" y="3429001"/>
            <a:ext cx="2952328" cy="1008112"/>
            <a:chOff x="5148064" y="3212977"/>
            <a:chExt cx="2952328" cy="1008112"/>
          </a:xfrm>
        </p:grpSpPr>
        <p:sp>
          <p:nvSpPr>
            <p:cNvPr id="26" name="아래쪽 화살표 25"/>
            <p:cNvSpPr/>
            <p:nvPr/>
          </p:nvSpPr>
          <p:spPr>
            <a:xfrm rot="16200000" flipH="1" flipV="1">
              <a:off x="5256076" y="3356993"/>
              <a:ext cx="504056" cy="720080"/>
            </a:xfrm>
            <a:prstGeom prst="downArrow">
              <a:avLst/>
            </a:prstGeom>
            <a:solidFill>
              <a:srgbClr val="DAC3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300"/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5796136" y="3212977"/>
              <a:ext cx="2304256" cy="1008112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300" spc="-100" dirty="0" smtClean="0">
                  <a:solidFill>
                    <a:schemeClr val="tx1"/>
                  </a:solidFill>
                </a:rPr>
                <a:t>자녀에 대한</a:t>
              </a:r>
              <a:endParaRPr lang="en-US" altLang="ko-KR" sz="2300" spc="-1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2300" spc="-100" dirty="0" smtClean="0">
                  <a:solidFill>
                    <a:schemeClr val="tx1"/>
                  </a:solidFill>
                </a:rPr>
                <a:t>가치관 변화</a:t>
              </a:r>
              <a:endParaRPr lang="ko-KR" altLang="en-US" sz="2300" spc="-1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그룹 26"/>
          <p:cNvGrpSpPr/>
          <p:nvPr/>
        </p:nvGrpSpPr>
        <p:grpSpPr>
          <a:xfrm>
            <a:off x="3419872" y="4725144"/>
            <a:ext cx="2304256" cy="1512168"/>
            <a:chOff x="3203848" y="4509120"/>
            <a:chExt cx="2304256" cy="1512168"/>
          </a:xfrm>
        </p:grpSpPr>
        <p:sp>
          <p:nvSpPr>
            <p:cNvPr id="24" name="아래쪽 화살표 23"/>
            <p:cNvSpPr/>
            <p:nvPr/>
          </p:nvSpPr>
          <p:spPr>
            <a:xfrm flipV="1">
              <a:off x="4101525" y="4509120"/>
              <a:ext cx="504056" cy="720080"/>
            </a:xfrm>
            <a:prstGeom prst="downArrow">
              <a:avLst/>
            </a:prstGeom>
            <a:solidFill>
              <a:srgbClr val="DAC3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300"/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3203848" y="5013176"/>
              <a:ext cx="2304256" cy="1008112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300" spc="-100" dirty="0" smtClean="0">
                  <a:solidFill>
                    <a:schemeClr val="tx1"/>
                  </a:solidFill>
                </a:rPr>
                <a:t>여성의</a:t>
              </a:r>
              <a:endParaRPr lang="en-US" altLang="ko-KR" sz="2300" spc="-1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2300" spc="-100" dirty="0" smtClean="0">
                  <a:solidFill>
                    <a:schemeClr val="tx1"/>
                  </a:solidFill>
                </a:rPr>
                <a:t>사회 활동 증가</a:t>
              </a:r>
              <a:endParaRPr lang="ko-KR" altLang="en-US" sz="2300" spc="-1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232104" y="302200"/>
            <a:ext cx="165618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273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420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23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          </a:t>
              </a:r>
              <a:r>
                <a:rPr lang="ko-KR" alt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</a:t>
              </a:r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    고령화가 빠르게 진행되고 있는 대한민국</a:t>
              </a:r>
              <a:endParaRPr lang="ko-KR" altLang="en-US" sz="27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4" name="제목 1"/>
          <p:cNvSpPr txBox="1">
            <a:spLocks/>
          </p:cNvSpPr>
          <p:nvPr/>
        </p:nvSpPr>
        <p:spPr>
          <a:xfrm>
            <a:off x="195212" y="35520"/>
            <a:ext cx="142446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신문을 통해 보는 사회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32104" y="302200"/>
            <a:ext cx="165618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273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3509" y="1196751"/>
            <a:ext cx="8856983" cy="4212000"/>
          </a:xfrm>
          <a:prstGeom prst="roundRect">
            <a:avLst>
              <a:gd name="adj" fmla="val 5224"/>
            </a:avLst>
          </a:prstGeom>
          <a:solidFill>
            <a:srgbClr val="FEF5ED"/>
          </a:solidFill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endParaRPr lang="ko-KR" altLang="en-US" sz="1200" b="1" spc="-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grpSp>
        <p:nvGrpSpPr>
          <p:cNvPr id="27" name="그룹 26"/>
          <p:cNvGrpSpPr/>
          <p:nvPr/>
        </p:nvGrpSpPr>
        <p:grpSpPr>
          <a:xfrm>
            <a:off x="323528" y="2042867"/>
            <a:ext cx="3384376" cy="2718280"/>
            <a:chOff x="323528" y="1700808"/>
            <a:chExt cx="3384376" cy="271828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3528" y="1700808"/>
              <a:ext cx="3384376" cy="2403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323528" y="4005064"/>
              <a:ext cx="3384376" cy="414024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600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▲ 연령 계층별 인구 비율 변화</a:t>
              </a:r>
              <a:endParaRPr lang="ko-KR" altLang="en-US" sz="16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3779912" y="1772816"/>
            <a:ext cx="5093295" cy="3006311"/>
            <a:chOff x="3851920" y="1628801"/>
            <a:chExt cx="5093295" cy="3006311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78856" y="1628801"/>
              <a:ext cx="5066359" cy="259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3851920" y="4221088"/>
              <a:ext cx="4248472" cy="414024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600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▲ </a:t>
              </a:r>
              <a:r>
                <a:rPr lang="ko-KR" altLang="en-US" sz="1600" spc="-15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저출산</a:t>
              </a:r>
              <a:r>
                <a:rPr lang="ko-KR" altLang="en-US" sz="1600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 </a:t>
              </a:r>
              <a:r>
                <a:rPr lang="en-US" altLang="ko-KR" sz="1600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· </a:t>
              </a:r>
              <a:r>
                <a:rPr lang="ko-KR" altLang="en-US" sz="1600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고령화 문제를 다룬 공익 광고</a:t>
              </a:r>
              <a:endParaRPr lang="ko-KR" altLang="en-US" sz="16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188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24" b="87629" l="7619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65" y="5381724"/>
            <a:ext cx="803352" cy="74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27584" y="5453732"/>
            <a:ext cx="6840760" cy="50013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우리나라가 </a:t>
            </a:r>
            <a:r>
              <a:rPr lang="ko-KR" altLang="en-US" sz="2000" b="1" spc="-100" dirty="0" err="1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초고령</a:t>
            </a:r>
            <a:r>
              <a:rPr lang="ko-KR" altLang="en-US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사회로 진입하면 어떤 일이 일어날까</a:t>
            </a:r>
            <a:r>
              <a:rPr lang="en-US" altLang="ko-KR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spc="-100" dirty="0">
              <a:solidFill>
                <a:schemeClr val="bg2">
                  <a:lumMod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3392" y="5919688"/>
            <a:ext cx="7781056" cy="75713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생산 가능 인구의 감소로 노동력이 부족해지고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노인 부양에 따른 재정적 부담이 증가하여 노년층의 빈곤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노인 소외 등의 문제가 발생할 것이다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</a:t>
            </a:r>
            <a:endParaRPr lang="ko-KR" altLang="en-US" dirty="0">
              <a:solidFill>
                <a:srgbClr val="FF0000"/>
              </a:solidFill>
              <a:latin typeface="+mn-ea"/>
            </a:endParaRPr>
          </a:p>
        </p:txBody>
      </p:sp>
      <p:grpSp>
        <p:nvGrpSpPr>
          <p:cNvPr id="3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23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          </a:t>
              </a:r>
              <a:r>
                <a:rPr lang="ko-KR" alt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</a:t>
              </a:r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    고령화가 빠르게 진행되고 있는 대한민국</a:t>
              </a:r>
              <a:endParaRPr lang="ko-KR" altLang="en-US" sz="27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4" name="제목 1"/>
          <p:cNvSpPr txBox="1">
            <a:spLocks/>
          </p:cNvSpPr>
          <p:nvPr/>
        </p:nvSpPr>
        <p:spPr>
          <a:xfrm>
            <a:off x="195212" y="35520"/>
            <a:ext cx="142446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신문을 통해 보는 사회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3509" y="1196752"/>
            <a:ext cx="8856983" cy="4212193"/>
          </a:xfrm>
          <a:prstGeom prst="roundRect">
            <a:avLst>
              <a:gd name="adj" fmla="val 5224"/>
            </a:avLst>
          </a:prstGeom>
          <a:solidFill>
            <a:srgbClr val="FEF5ED"/>
          </a:solidFill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ko-KR" altLang="en-US" sz="2000" spc="-50" dirty="0">
                <a:latin typeface="+mn-ea"/>
              </a:rPr>
              <a:t>기대 수명이 늘어나는 것은 전 세계적인 추세이지만</a:t>
            </a:r>
            <a:r>
              <a:rPr lang="en-US" altLang="ko-KR" sz="2000" spc="-50" dirty="0">
                <a:latin typeface="+mn-ea"/>
              </a:rPr>
              <a:t>, </a:t>
            </a:r>
            <a:r>
              <a:rPr lang="ko-KR" altLang="en-US" sz="2000" spc="-50" dirty="0">
                <a:latin typeface="+mn-ea"/>
              </a:rPr>
              <a:t>우리나라의 인구 고령화 속도는 심각한 </a:t>
            </a:r>
            <a:r>
              <a:rPr lang="ko-KR" altLang="en-US" sz="2000" spc="-50" dirty="0" err="1">
                <a:latin typeface="+mn-ea"/>
              </a:rPr>
              <a:t>저출산</a:t>
            </a:r>
            <a:r>
              <a:rPr lang="ko-KR" altLang="en-US" sz="2000" spc="-50" dirty="0">
                <a:latin typeface="+mn-ea"/>
              </a:rPr>
              <a:t> 현상과 맞물려 전례를 </a:t>
            </a:r>
            <a:r>
              <a:rPr lang="ko-KR" altLang="en-US" sz="2000" spc="-50" dirty="0" smtClean="0">
                <a:latin typeface="+mn-ea"/>
              </a:rPr>
              <a:t>찾기 힘들 </a:t>
            </a:r>
            <a:r>
              <a:rPr lang="ko-KR" altLang="en-US" sz="2000" spc="-50" dirty="0">
                <a:latin typeface="+mn-ea"/>
              </a:rPr>
              <a:t>정도로 빠르다</a:t>
            </a:r>
            <a:r>
              <a:rPr lang="en-US" altLang="ko-KR" sz="2000" spc="-50" dirty="0">
                <a:latin typeface="+mn-ea"/>
              </a:rPr>
              <a:t>. </a:t>
            </a:r>
            <a:r>
              <a:rPr lang="ko-KR" altLang="en-US" sz="2000" spc="-50" dirty="0">
                <a:latin typeface="+mn-ea"/>
              </a:rPr>
              <a:t>우리나라는 </a:t>
            </a:r>
            <a:r>
              <a:rPr lang="en-US" altLang="ko-KR" sz="2000" spc="-50" dirty="0">
                <a:latin typeface="+mn-ea"/>
              </a:rPr>
              <a:t>2000</a:t>
            </a:r>
            <a:r>
              <a:rPr lang="ko-KR" altLang="en-US" sz="2000" spc="-50" dirty="0">
                <a:latin typeface="+mn-ea"/>
              </a:rPr>
              <a:t>년에 </a:t>
            </a:r>
            <a:r>
              <a:rPr lang="en-US" altLang="ko-KR" sz="2000" b="1" spc="-50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*</a:t>
            </a:r>
            <a:r>
              <a:rPr lang="ko-KR" altLang="en-US" sz="2000" spc="-50" dirty="0" smtClean="0">
                <a:latin typeface="+mn-ea"/>
              </a:rPr>
              <a:t>고령화 </a:t>
            </a:r>
            <a:r>
              <a:rPr lang="ko-KR" altLang="en-US" sz="2000" spc="-50" dirty="0">
                <a:latin typeface="+mn-ea"/>
              </a:rPr>
              <a:t>사회로 진입하였고</a:t>
            </a:r>
            <a:r>
              <a:rPr lang="en-US" altLang="ko-KR" sz="2000" spc="-50" dirty="0">
                <a:latin typeface="+mn-ea"/>
              </a:rPr>
              <a:t>, 26</a:t>
            </a:r>
            <a:r>
              <a:rPr lang="ko-KR" altLang="en-US" sz="2000" spc="-50" dirty="0">
                <a:latin typeface="+mn-ea"/>
              </a:rPr>
              <a:t>년 만인 </a:t>
            </a:r>
            <a:r>
              <a:rPr lang="en-US" altLang="ko-KR" sz="2000" spc="-50" dirty="0">
                <a:latin typeface="+mn-ea"/>
              </a:rPr>
              <a:t>2026</a:t>
            </a:r>
            <a:r>
              <a:rPr lang="ko-KR" altLang="en-US" sz="2000" spc="-50" dirty="0">
                <a:latin typeface="+mn-ea"/>
              </a:rPr>
              <a:t>년에 </a:t>
            </a:r>
            <a:r>
              <a:rPr lang="en-US" altLang="ko-KR" sz="2000" b="1" spc="-50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*</a:t>
            </a:r>
            <a:r>
              <a:rPr lang="ko-KR" altLang="en-US" sz="2000" spc="-50" dirty="0" err="1" smtClean="0">
                <a:latin typeface="+mn-ea"/>
              </a:rPr>
              <a:t>초고령</a:t>
            </a:r>
            <a:r>
              <a:rPr lang="ko-KR" altLang="en-US" sz="2000" spc="-50" dirty="0" smtClean="0">
                <a:latin typeface="+mn-ea"/>
              </a:rPr>
              <a:t> </a:t>
            </a:r>
            <a:r>
              <a:rPr lang="ko-KR" altLang="en-US" sz="2000" spc="-50" dirty="0">
                <a:latin typeface="+mn-ea"/>
              </a:rPr>
              <a:t>사회로 진입하게 될 </a:t>
            </a:r>
            <a:r>
              <a:rPr lang="ko-KR" altLang="en-US" sz="2000" spc="-50" dirty="0" smtClean="0">
                <a:latin typeface="+mn-ea"/>
              </a:rPr>
              <a:t>것으로 보인다</a:t>
            </a:r>
            <a:r>
              <a:rPr lang="en-US" altLang="ko-KR" sz="2000" spc="-50" dirty="0">
                <a:latin typeface="+mn-ea"/>
              </a:rPr>
              <a:t>. </a:t>
            </a:r>
            <a:r>
              <a:rPr lang="ko-KR" altLang="en-US" sz="2000" spc="-50" dirty="0">
                <a:latin typeface="+mn-ea"/>
              </a:rPr>
              <a:t>미국이나 프랑스 등 다른 선진국의 경우 </a:t>
            </a:r>
            <a:r>
              <a:rPr lang="en-US" altLang="ko-KR" sz="2000" spc="-50" dirty="0">
                <a:latin typeface="+mn-ea"/>
              </a:rPr>
              <a:t>70</a:t>
            </a:r>
            <a:r>
              <a:rPr lang="ko-KR" altLang="en-US" sz="2000" spc="-50" dirty="0">
                <a:latin typeface="+mn-ea"/>
              </a:rPr>
              <a:t>년 이상 걸린다는 것과 비교할 때 우리나라의 고령화 속도는 지나치게 </a:t>
            </a:r>
            <a:r>
              <a:rPr lang="ko-KR" altLang="en-US" sz="2000" spc="-50" dirty="0" smtClean="0">
                <a:latin typeface="+mn-ea"/>
              </a:rPr>
              <a:t>빠르다고 할 </a:t>
            </a:r>
            <a:r>
              <a:rPr lang="ko-KR" altLang="en-US" sz="2000" spc="-50" dirty="0">
                <a:latin typeface="+mn-ea"/>
              </a:rPr>
              <a:t>수 있다</a:t>
            </a:r>
            <a:r>
              <a:rPr lang="en-US" altLang="ko-KR" sz="2000" spc="-50" dirty="0">
                <a:latin typeface="+mn-ea"/>
              </a:rPr>
              <a:t>. </a:t>
            </a:r>
            <a:r>
              <a:rPr lang="ko-KR" altLang="en-US" sz="2000" spc="-50" dirty="0">
                <a:latin typeface="+mn-ea"/>
              </a:rPr>
              <a:t>또한</a:t>
            </a:r>
            <a:r>
              <a:rPr lang="en-US" altLang="ko-KR" sz="2000" spc="-50" dirty="0">
                <a:latin typeface="+mn-ea"/>
              </a:rPr>
              <a:t>, </a:t>
            </a:r>
            <a:r>
              <a:rPr lang="ko-KR" altLang="en-US" sz="2000" spc="-50" dirty="0">
                <a:latin typeface="+mn-ea"/>
              </a:rPr>
              <a:t>우리나라는 </a:t>
            </a:r>
            <a:r>
              <a:rPr lang="en-US" altLang="ko-KR" sz="2000" spc="-50" dirty="0">
                <a:latin typeface="+mn-ea"/>
              </a:rPr>
              <a:t>2001</a:t>
            </a:r>
            <a:r>
              <a:rPr lang="ko-KR" altLang="en-US" sz="2000" spc="-50" dirty="0">
                <a:latin typeface="+mn-ea"/>
              </a:rPr>
              <a:t>년 이후 </a:t>
            </a:r>
            <a:r>
              <a:rPr lang="en-US" altLang="ko-KR" sz="2000" spc="-50" dirty="0">
                <a:latin typeface="+mn-ea"/>
              </a:rPr>
              <a:t>16</a:t>
            </a:r>
            <a:r>
              <a:rPr lang="ko-KR" altLang="en-US" sz="2000" spc="-50" dirty="0">
                <a:latin typeface="+mn-ea"/>
              </a:rPr>
              <a:t>년째 합계 출산율이 </a:t>
            </a:r>
            <a:r>
              <a:rPr lang="en-US" altLang="ko-KR" sz="2000" spc="-50" dirty="0">
                <a:latin typeface="+mn-ea"/>
              </a:rPr>
              <a:t>1.3</a:t>
            </a:r>
            <a:r>
              <a:rPr lang="ko-KR" altLang="en-US" sz="2000" spc="-50" dirty="0">
                <a:latin typeface="+mn-ea"/>
              </a:rPr>
              <a:t>명 이하로 ‘</a:t>
            </a:r>
            <a:r>
              <a:rPr lang="ko-KR" altLang="en-US" sz="2000" spc="-50" dirty="0" err="1">
                <a:latin typeface="+mn-ea"/>
              </a:rPr>
              <a:t>초저출산</a:t>
            </a:r>
            <a:r>
              <a:rPr lang="ko-KR" altLang="en-US" sz="2000" spc="-50" dirty="0">
                <a:latin typeface="+mn-ea"/>
              </a:rPr>
              <a:t> 사회’를 벗어나지 못하고 있다</a:t>
            </a:r>
            <a:r>
              <a:rPr lang="en-US" altLang="ko-KR" sz="2000" spc="-50" dirty="0">
                <a:latin typeface="+mn-ea"/>
              </a:rPr>
              <a:t>. </a:t>
            </a:r>
            <a:r>
              <a:rPr lang="en-US" altLang="ko-KR" sz="2000" spc="-50" dirty="0" smtClean="0">
                <a:latin typeface="+mn-ea"/>
              </a:rPr>
              <a:t> </a:t>
            </a:r>
            <a:r>
              <a:rPr lang="ko-KR" altLang="en-US" sz="2000" spc="-50" dirty="0" err="1" smtClean="0">
                <a:latin typeface="+mn-ea"/>
              </a:rPr>
              <a:t>저출산</a:t>
            </a:r>
            <a:r>
              <a:rPr lang="en-US" altLang="ko-KR" sz="2000" spc="-50" dirty="0" smtClean="0">
                <a:latin typeface="+mn-ea"/>
              </a:rPr>
              <a:t>·</a:t>
            </a:r>
            <a:r>
              <a:rPr lang="ko-KR" altLang="en-US" sz="2000" spc="-50" dirty="0" smtClean="0">
                <a:latin typeface="+mn-ea"/>
              </a:rPr>
              <a:t>고령화 현상이 </a:t>
            </a:r>
            <a:r>
              <a:rPr lang="ko-KR" altLang="en-US" sz="2000" spc="-50" dirty="0">
                <a:latin typeface="+mn-ea"/>
              </a:rPr>
              <a:t>우리 사회에 심각한 사회 문제로 떠오르고 </a:t>
            </a:r>
            <a:r>
              <a:rPr lang="ko-KR" altLang="en-US" sz="2000" spc="-50" dirty="0" smtClean="0">
                <a:latin typeface="+mn-ea"/>
              </a:rPr>
              <a:t>있다</a:t>
            </a:r>
            <a:r>
              <a:rPr lang="en-US" altLang="ko-KR" sz="2000" spc="-50" dirty="0" smtClean="0">
                <a:latin typeface="+mn-ea"/>
              </a:rPr>
              <a:t>.		        </a:t>
            </a:r>
            <a:r>
              <a:rPr lang="en-US" altLang="ko-KR" spc="-50" dirty="0" smtClean="0">
                <a:latin typeface="+mn-ea"/>
              </a:rPr>
              <a:t>- </a:t>
            </a:r>
            <a:r>
              <a:rPr lang="en-US" altLang="ko-KR" spc="-50" dirty="0">
                <a:latin typeface="+mn-ea"/>
              </a:rPr>
              <a:t>『</a:t>
            </a:r>
            <a:r>
              <a:rPr lang="ko-KR" altLang="en-US" spc="-50" dirty="0" err="1">
                <a:latin typeface="+mn-ea"/>
              </a:rPr>
              <a:t>한겨레</a:t>
            </a:r>
            <a:r>
              <a:rPr lang="en-US" altLang="ko-KR" spc="-50" dirty="0">
                <a:latin typeface="+mn-ea"/>
              </a:rPr>
              <a:t>』, 2016. 10. 20.</a:t>
            </a:r>
          </a:p>
          <a:p>
            <a:pPr algn="just"/>
            <a:endParaRPr lang="en-US" altLang="ko-KR" sz="1200" b="1" spc="-50" dirty="0" smtClean="0">
              <a:solidFill>
                <a:schemeClr val="accent6">
                  <a:lumMod val="75000"/>
                </a:schemeClr>
              </a:solidFill>
              <a:latin typeface="+mn-ea"/>
            </a:endParaRPr>
          </a:p>
          <a:p>
            <a:pPr algn="just"/>
            <a:r>
              <a:rPr lang="en-US" altLang="ko-KR" sz="1200" b="1" spc="-50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* </a:t>
            </a:r>
            <a:r>
              <a:rPr lang="ko-KR" altLang="en-US" sz="1200" spc="-50" dirty="0" smtClean="0">
                <a:latin typeface="+mn-ea"/>
              </a:rPr>
              <a:t>고령화 </a:t>
            </a:r>
            <a:r>
              <a:rPr lang="ko-KR" altLang="en-US" sz="1200" spc="-50" dirty="0">
                <a:latin typeface="+mn-ea"/>
              </a:rPr>
              <a:t>사회</a:t>
            </a:r>
            <a:r>
              <a:rPr lang="en-US" altLang="ko-KR" sz="1200" spc="-50" dirty="0">
                <a:latin typeface="+mn-ea"/>
              </a:rPr>
              <a:t>: 65</a:t>
            </a:r>
            <a:r>
              <a:rPr lang="ko-KR" altLang="en-US" sz="1200" spc="-50" dirty="0">
                <a:latin typeface="+mn-ea"/>
              </a:rPr>
              <a:t>세 이상 인구가 총인구에서 차지하는 비율이 </a:t>
            </a:r>
            <a:r>
              <a:rPr lang="en-US" altLang="ko-KR" sz="1200" spc="-50" dirty="0">
                <a:latin typeface="+mn-ea"/>
              </a:rPr>
              <a:t>7% </a:t>
            </a:r>
            <a:r>
              <a:rPr lang="ko-KR" altLang="en-US" sz="1200" spc="-50" dirty="0">
                <a:latin typeface="+mn-ea"/>
              </a:rPr>
              <a:t>이상인 사회</a:t>
            </a:r>
          </a:p>
          <a:p>
            <a:pPr algn="just"/>
            <a:r>
              <a:rPr lang="en-US" altLang="ko-KR" sz="1200" b="1" spc="-50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* </a:t>
            </a:r>
            <a:r>
              <a:rPr lang="ko-KR" altLang="en-US" sz="1200" spc="-50" dirty="0" err="1" smtClean="0">
                <a:latin typeface="+mn-ea"/>
              </a:rPr>
              <a:t>초고령</a:t>
            </a:r>
            <a:r>
              <a:rPr lang="ko-KR" altLang="en-US" sz="1200" spc="-50" dirty="0" smtClean="0">
                <a:latin typeface="+mn-ea"/>
              </a:rPr>
              <a:t> </a:t>
            </a:r>
            <a:r>
              <a:rPr lang="ko-KR" altLang="en-US" sz="1200" spc="-50" dirty="0">
                <a:latin typeface="+mn-ea"/>
              </a:rPr>
              <a:t>사회</a:t>
            </a:r>
            <a:r>
              <a:rPr lang="en-US" altLang="ko-KR" sz="1200" spc="-50" dirty="0">
                <a:latin typeface="+mn-ea"/>
              </a:rPr>
              <a:t>: 65</a:t>
            </a:r>
            <a:r>
              <a:rPr lang="ko-KR" altLang="en-US" sz="1200" spc="-50" dirty="0">
                <a:latin typeface="+mn-ea"/>
              </a:rPr>
              <a:t>세 이상 인구가 총인구에서 차지하는 비율이 </a:t>
            </a:r>
            <a:r>
              <a:rPr lang="en-US" altLang="ko-KR" sz="1200" spc="-50" dirty="0">
                <a:latin typeface="+mn-ea"/>
              </a:rPr>
              <a:t>20% </a:t>
            </a:r>
            <a:r>
              <a:rPr lang="ko-KR" altLang="en-US" sz="1200" spc="-50" dirty="0">
                <a:latin typeface="+mn-ea"/>
              </a:rPr>
              <a:t>이상인 사회</a:t>
            </a:r>
            <a:endParaRPr lang="ko-KR" altLang="en-US" sz="1200" b="1" spc="-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2104" y="302200"/>
            <a:ext cx="165618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273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188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3528" y="1700808"/>
            <a:ext cx="8496944" cy="420115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②</a:t>
            </a: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인구 이동으로 인한 인구 문제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인구의 국제 이동은 경제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종교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문화 등과 같은 다양한 요인의 영향을 받아 나타남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en-US" altLang="ko-KR" sz="24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(</a:t>
            </a:r>
            <a:r>
              <a:rPr lang="ko-KR" altLang="en-US" sz="24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예</a:t>
            </a:r>
            <a:r>
              <a:rPr lang="en-US" altLang="ko-KR" sz="24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) </a:t>
            </a:r>
            <a:r>
              <a:rPr lang="ko-KR" altLang="en-US" sz="24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개발 도상국에서 선진국으로의 이동</a:t>
            </a:r>
            <a:r>
              <a:rPr lang="en-US" altLang="ko-KR" sz="24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난민 형태의 국제 이동</a:t>
            </a:r>
            <a:endParaRPr lang="en-US" altLang="ko-KR" sz="25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인구의 국제 이동에 따라 기존 주민과 이주민 간의 갈등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인구 유입으로 인한 인구 구성의 변화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이주민 문화의 유입으로 인한 사회 변화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등이 나타남</a:t>
            </a:r>
            <a:endParaRPr lang="en-US" altLang="ko-KR" sz="25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268760"/>
            <a:ext cx="5580112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 인구 문제는 어떤 양상으로 나타나고 있을까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2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19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21" name="그림 20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22" name="제목 1"/>
                <p:cNvSpPr txBox="1">
                  <a:spLocks/>
                </p:cNvSpPr>
                <p:nvPr/>
              </p:nvSpPr>
              <p:spPr>
                <a:xfrm>
                  <a:off x="251520" y="33896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altLang="ko-KR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01. </a:t>
                  </a:r>
                  <a:r>
                    <a:rPr lang="ko-KR" altLang="en-US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세계의 인구 문제 </a:t>
                  </a:r>
                  <a:endParaRPr lang="ko-KR" altLang="en-US" sz="2800" b="1" dirty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  <p:sp>
            <p:nvSpPr>
              <p:cNvPr id="20" name="TextBox 19"/>
              <p:cNvSpPr txBox="1"/>
              <p:nvPr/>
            </p:nvSpPr>
            <p:spPr>
              <a:xfrm>
                <a:off x="7232104" y="302200"/>
                <a:ext cx="1656184" cy="377796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pPr algn="r"/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274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8" name="직사각형 17"/>
            <p:cNvSpPr/>
            <p:nvPr/>
          </p:nvSpPr>
          <p:spPr>
            <a:xfrm>
              <a:off x="5728320" y="1202878"/>
              <a:ext cx="316785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9-1.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세계의 인구 문제와 해결 방안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55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대각선 방향의 모서리가 잘린 사각형 6"/>
          <p:cNvSpPr/>
          <p:nvPr/>
        </p:nvSpPr>
        <p:spPr>
          <a:xfrm>
            <a:off x="251520" y="1484784"/>
            <a:ext cx="4968552" cy="3940806"/>
          </a:xfrm>
          <a:prstGeom prst="snip2DiagRect">
            <a:avLst>
              <a:gd name="adj1" fmla="val 0"/>
              <a:gd name="adj2" fmla="val 6384"/>
            </a:avLst>
          </a:prstGeom>
          <a:solidFill>
            <a:srgbClr val="F3F2E8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000" spc="-1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국제 협약에 따르면</a:t>
            </a:r>
            <a:r>
              <a:rPr lang="en-US" altLang="ko-KR" sz="2000" spc="-1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spc="-1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난민에게는 모든 개인적 기본권을 </a:t>
            </a: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비롯하여 합법적인 </a:t>
            </a:r>
            <a:r>
              <a:rPr lang="ko-KR" altLang="en-US" sz="2000" spc="-1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외국인 체류자에게 주어지는 것과 똑같은 권리와 </a:t>
            </a: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지원이 제공되어야 </a:t>
            </a:r>
            <a:r>
              <a:rPr lang="ko-KR" altLang="en-US" sz="2000" spc="-1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한다</a:t>
            </a:r>
            <a:r>
              <a:rPr lang="en-US" altLang="ko-KR" sz="2000" spc="-1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  <a:r>
              <a:rPr lang="ko-KR" altLang="en-US" sz="2000" spc="-1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그렇지만 기존 주민과 해외 이주민 간의 </a:t>
            </a: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갈등으로 사회적 </a:t>
            </a:r>
            <a:r>
              <a:rPr lang="ko-KR" altLang="en-US" sz="2000" spc="-1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문제가 발생한 유럽 지역에서는 난민을 받아들이는 데 </a:t>
            </a: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신중</a:t>
            </a:r>
            <a:r>
              <a:rPr lang="ko-KR" altLang="en-US" sz="2000" spc="-1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한</a:t>
            </a: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2000" spc="-1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태도를 보이고 있다</a:t>
            </a:r>
            <a:r>
              <a:rPr lang="en-US" altLang="ko-KR" sz="2000" spc="-1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  <a:r>
              <a:rPr lang="ko-KR" altLang="en-US" sz="2000" spc="-1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난민 유입에 따른 마찰을 우려하고 있기 </a:t>
            </a: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때문이다</a:t>
            </a:r>
            <a:r>
              <a:rPr lang="en-US" altLang="ko-KR" sz="2000" spc="-1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  <a:endParaRPr lang="ko-KR" altLang="en-US" sz="2000" spc="-100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64088" y="5445224"/>
            <a:ext cx="2880320" cy="45429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▲ 유럽의 난민 유입 현황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grpSp>
        <p:nvGrpSpPr>
          <p:cNvPr id="11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          </a:t>
              </a:r>
              <a:r>
                <a:rPr lang="ko-KR" alt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</a:t>
              </a:r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</a:t>
              </a:r>
              <a:r>
                <a:rPr lang="ko-KR" altLang="en-US" sz="27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국제 난민 문제</a:t>
              </a: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73036" y="1484784"/>
            <a:ext cx="3551612" cy="388543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32104" y="302200"/>
            <a:ext cx="165618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274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20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1377042" y="2996952"/>
            <a:ext cx="6389917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1. </a:t>
            </a:r>
            <a:r>
              <a:rPr lang="ko-KR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세계의 인구 문제와 해결 방안</a:t>
            </a:r>
            <a:endParaRPr lang="en-US" altLang="ko-KR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323528" y="35998"/>
            <a:ext cx="4464496" cy="5846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Ⅸ. </a:t>
            </a:r>
            <a:r>
              <a:rPr lang="ko-KR" altLang="en-US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미래와 지속 가능한 삶</a:t>
            </a:r>
            <a:endParaRPr lang="ko-KR" altLang="en-US" sz="3200" b="1" spc="-1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541344" y="354142"/>
            <a:ext cx="13965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고등 통합사회</a:t>
            </a:r>
            <a:endParaRPr lang="ko-KR" altLang="en-US" sz="1600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478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33" name="그림 3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34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          </a:t>
              </a:r>
              <a:r>
                <a:rPr lang="ko-KR" alt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</a:t>
              </a:r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</a:t>
              </a:r>
              <a:r>
                <a:rPr lang="ko-KR" altLang="en-US" sz="27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국제 난민 문제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79512" y="1124744"/>
            <a:ext cx="8568952" cy="76944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 algn="just">
              <a:buAutoNum type="arabicPeriod"/>
            </a:pPr>
            <a:r>
              <a:rPr lang="ko-KR" altLang="en-US" sz="2200" b="1" spc="-6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유럽 각국에서 난민을 수용했을 때와 수용하지 않았을 때에 예상되는 결과를 각각 써 보자</a:t>
            </a:r>
            <a:r>
              <a:rPr lang="en-US" altLang="ko-KR" sz="2200" b="1" spc="-6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2200" b="1" spc="-6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657514"/>
              </p:ext>
            </p:extLst>
          </p:nvPr>
        </p:nvGraphicFramePr>
        <p:xfrm>
          <a:off x="247328" y="1988984"/>
          <a:ext cx="8501136" cy="12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4336"/>
                <a:gridCol w="5476800"/>
              </a:tblGrid>
              <a:tr h="648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/>
                        <a:t>난민을 수용했을 때</a:t>
                      </a:r>
                      <a:endParaRPr lang="ko-KR" alt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/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/>
                        <a:t>난민을 수용하지 않았을</a:t>
                      </a:r>
                      <a:r>
                        <a:rPr lang="ko-KR" altLang="en-US" sz="1800" b="1" baseline="0" dirty="0" smtClean="0"/>
                        <a:t> </a:t>
                      </a:r>
                      <a:r>
                        <a:rPr lang="ko-KR" altLang="en-US" sz="1800" b="1" dirty="0" smtClean="0"/>
                        <a:t>때</a:t>
                      </a:r>
                      <a:endParaRPr lang="ko-KR" alt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/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98546" y="3645024"/>
            <a:ext cx="8621926" cy="76944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>
              <a:buAutoNum type="arabicPeriod" startAt="2"/>
            </a:pPr>
            <a:r>
              <a:rPr lang="ko-KR" altLang="en-US" sz="2200" b="1" spc="-6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내가 유럽 국가의 지도자라면  난민 수용 여부에  대해 어떤 결정을 내릴</a:t>
            </a:r>
            <a:endParaRPr lang="en-US" altLang="ko-KR" sz="2200" b="1" spc="-6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360000" indent="-360000"/>
            <a:r>
              <a:rPr lang="en-US" altLang="ko-KR" sz="2200" b="1" spc="-6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	</a:t>
            </a:r>
            <a:r>
              <a:rPr lang="ko-KR" altLang="en-US" sz="2200" b="1" spc="-6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지 써 보자</a:t>
            </a:r>
            <a:r>
              <a:rPr lang="en-US" altLang="ko-KR" sz="2200" b="1" spc="-6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200" b="1" spc="-6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02059" y="4488100"/>
            <a:ext cx="4773997" cy="20882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spc="-120" dirty="0" smtClean="0"/>
              <a:t>내가 유럽 국가의 지도자라면 난민 수용에 </a:t>
            </a:r>
            <a:r>
              <a:rPr lang="en-US" altLang="ko-KR" spc="-120" dirty="0" smtClean="0"/>
              <a:t>( </a:t>
            </a:r>
            <a:r>
              <a:rPr lang="ko-KR" altLang="en-US" spc="-120" dirty="0" smtClean="0"/>
              <a:t>찬성 </a:t>
            </a:r>
            <a:r>
              <a:rPr lang="en-US" altLang="ko-KR" spc="-120" dirty="0" smtClean="0"/>
              <a:t>/ </a:t>
            </a:r>
            <a:r>
              <a:rPr lang="ko-KR" altLang="en-US" spc="-120" dirty="0" smtClean="0"/>
              <a:t>반대 </a:t>
            </a:r>
            <a:r>
              <a:rPr lang="en-US" altLang="ko-KR" spc="-120" dirty="0" smtClean="0"/>
              <a:t>) </a:t>
            </a:r>
            <a:r>
              <a:rPr lang="ko-KR" altLang="en-US" spc="-120" dirty="0" smtClean="0"/>
              <a:t>할 것이다</a:t>
            </a:r>
            <a:r>
              <a:rPr lang="en-US" altLang="ko-KR" spc="-120" dirty="0" smtClean="0"/>
              <a:t>. </a:t>
            </a:r>
            <a:r>
              <a:rPr lang="ko-KR" altLang="en-US" spc="-120" dirty="0" smtClean="0"/>
              <a:t>그 이유는</a:t>
            </a:r>
            <a:r>
              <a:rPr lang="en-US" altLang="ko-KR" spc="-120" dirty="0" smtClean="0"/>
              <a:t>, ______________________</a:t>
            </a:r>
          </a:p>
          <a:p>
            <a:pPr algn="just">
              <a:lnSpc>
                <a:spcPct val="120000"/>
              </a:lnSpc>
            </a:pPr>
            <a:r>
              <a:rPr lang="en-US" altLang="ko-KR" spc="-120" dirty="0" smtClean="0"/>
              <a:t>________________________________________________________</a:t>
            </a:r>
          </a:p>
          <a:p>
            <a:pPr algn="just">
              <a:lnSpc>
                <a:spcPct val="120000"/>
              </a:lnSpc>
            </a:pPr>
            <a:r>
              <a:rPr lang="en-US" altLang="ko-KR" spc="-120" dirty="0" smtClean="0"/>
              <a:t>________________________________________________________</a:t>
            </a:r>
          </a:p>
          <a:p>
            <a:pPr algn="just">
              <a:lnSpc>
                <a:spcPct val="120000"/>
              </a:lnSpc>
            </a:pPr>
            <a:r>
              <a:rPr lang="en-US" altLang="ko-KR" spc="-120" dirty="0" smtClean="0"/>
              <a:t>________________________________________________________</a:t>
            </a:r>
          </a:p>
          <a:p>
            <a:pPr algn="just">
              <a:lnSpc>
                <a:spcPct val="120000"/>
              </a:lnSpc>
            </a:pPr>
            <a:r>
              <a:rPr lang="en-US" altLang="ko-KR" spc="-120" dirty="0" smtClean="0"/>
              <a:t>________________________________________________________</a:t>
            </a:r>
          </a:p>
          <a:p>
            <a:pPr algn="just">
              <a:lnSpc>
                <a:spcPct val="120000"/>
              </a:lnSpc>
            </a:pPr>
            <a:endParaRPr lang="en-US" altLang="ko-KR" u="sng" spc="-12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3313956" y="2027084"/>
            <a:ext cx="5400600" cy="58477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이주민과 기존 주민들 간의 문화적 갈등과 </a:t>
            </a:r>
            <a:r>
              <a:rPr lang="ko-KR" altLang="en-US" sz="1600" spc="-100" dirty="0" err="1" smtClean="0">
                <a:solidFill>
                  <a:srgbClr val="FF0000"/>
                </a:solidFill>
                <a:latin typeface="+mn-ea"/>
              </a:rPr>
              <a:t>범죄율이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 증가할 수 있다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또한 기존 주민들에게 경제적 부담감을 줄 수 있다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.</a:t>
            </a:r>
            <a:endParaRPr lang="ko-KR" altLang="en-US" sz="1600" spc="-1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13956" y="2675156"/>
            <a:ext cx="5436096" cy="58477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난민들이 위협 속에 계속 처해있을 것이며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불법으로 유입하는 난민들이 증가하고 안전을 위협하는 문제로 이어질 수도 있다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8128" y="4800275"/>
            <a:ext cx="4837236" cy="165744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fontAlgn="base">
              <a:lnSpc>
                <a:spcPct val="130000"/>
              </a:lnSpc>
            </a:pPr>
            <a:r>
              <a:rPr lang="ko-KR" altLang="en-US" sz="1600" spc="-100" dirty="0" smtClean="0">
                <a:solidFill>
                  <a:srgbClr val="FF0000"/>
                </a:solidFill>
              </a:rPr>
              <a:t>                                                난민들은 자신들의 의지와는 관계없이 계속되는 박해와 생존의 위협 속에 있게 된 희생자이며</a:t>
            </a:r>
            <a:r>
              <a:rPr lang="en-US" altLang="ko-KR" sz="1600" spc="-100" dirty="0" smtClean="0">
                <a:solidFill>
                  <a:srgbClr val="FF0000"/>
                </a:solidFill>
              </a:rPr>
              <a:t>, </a:t>
            </a:r>
            <a:r>
              <a:rPr lang="ko-KR" altLang="en-US" sz="1600" spc="-100" dirty="0" smtClean="0">
                <a:solidFill>
                  <a:srgbClr val="FF0000"/>
                </a:solidFill>
              </a:rPr>
              <a:t>난민 문제는 </a:t>
            </a:r>
            <a:r>
              <a:rPr lang="ko-KR" altLang="en-US" sz="1600" spc="-100" dirty="0" err="1" smtClean="0">
                <a:solidFill>
                  <a:srgbClr val="FF0000"/>
                </a:solidFill>
              </a:rPr>
              <a:t>고통당하는</a:t>
            </a:r>
            <a:r>
              <a:rPr lang="ko-KR" altLang="en-US" sz="1600" spc="-100" dirty="0" smtClean="0">
                <a:solidFill>
                  <a:srgbClr val="FF0000"/>
                </a:solidFill>
              </a:rPr>
              <a:t> 우리 이웃의 문제라고 생각하기 때문이다</a:t>
            </a:r>
            <a:r>
              <a:rPr lang="en-US" altLang="ko-KR" sz="1600" spc="-100" dirty="0" smtClean="0">
                <a:solidFill>
                  <a:srgbClr val="FF0000"/>
                </a:solidFill>
              </a:rPr>
              <a:t>. </a:t>
            </a:r>
            <a:r>
              <a:rPr lang="ko-KR" altLang="en-US" sz="1600" spc="-100" dirty="0" smtClean="0">
                <a:solidFill>
                  <a:srgbClr val="FF0000"/>
                </a:solidFill>
              </a:rPr>
              <a:t>또한 </a:t>
            </a:r>
            <a:r>
              <a:rPr lang="ko-KR" altLang="en-US" sz="1600" spc="-100" dirty="0" err="1" smtClean="0">
                <a:solidFill>
                  <a:srgbClr val="FF0000"/>
                </a:solidFill>
              </a:rPr>
              <a:t>저출산</a:t>
            </a:r>
            <a:r>
              <a:rPr lang="ko-KR" altLang="en-US" sz="1600" spc="-100" dirty="0" smtClean="0">
                <a:solidFill>
                  <a:srgbClr val="FF0000"/>
                </a:solidFill>
              </a:rPr>
              <a:t>・고령화로 발생하는 노동력 부족 문제도 해결할 수 있을 것이다</a:t>
            </a:r>
            <a:r>
              <a:rPr lang="en-US" altLang="ko-KR" sz="1600" spc="-100" dirty="0" smtClean="0">
                <a:solidFill>
                  <a:srgbClr val="FF0000"/>
                </a:solidFill>
              </a:rPr>
              <a:t>.</a:t>
            </a:r>
            <a:endParaRPr lang="ko-KR" altLang="en-US" sz="1600" spc="-100" dirty="0">
              <a:solidFill>
                <a:srgbClr val="FF0000"/>
              </a:solidFill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4499992" y="4475400"/>
            <a:ext cx="576064" cy="3727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32104" y="302200"/>
            <a:ext cx="165618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274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5364088" y="4581128"/>
            <a:ext cx="3456384" cy="1872209"/>
            <a:chOff x="460401" y="5309903"/>
            <a:chExt cx="3456384" cy="1927307"/>
          </a:xfrm>
        </p:grpSpPr>
        <p:sp>
          <p:nvSpPr>
            <p:cNvPr id="21" name="양쪽 모서리가 둥근 사각형 20"/>
            <p:cNvSpPr/>
            <p:nvPr/>
          </p:nvSpPr>
          <p:spPr>
            <a:xfrm>
              <a:off x="460401" y="5309903"/>
              <a:ext cx="1296144" cy="444763"/>
            </a:xfrm>
            <a:prstGeom prst="round2SameRect">
              <a:avLst>
                <a:gd name="adj1" fmla="val 24383"/>
                <a:gd name="adj2" fmla="val 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>
                <a:lnSpc>
                  <a:spcPct val="120000"/>
                </a:lnSpc>
              </a:pPr>
              <a:r>
                <a:rPr lang="ko-KR" altLang="en-US" sz="1400" b="1" spc="60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 활동 길잡이</a:t>
              </a:r>
              <a:endParaRPr lang="en-US" altLang="ko-KR" sz="12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4" name="제목 1"/>
            <p:cNvSpPr txBox="1">
              <a:spLocks/>
            </p:cNvSpPr>
            <p:nvPr/>
          </p:nvSpPr>
          <p:spPr>
            <a:xfrm>
              <a:off x="467544" y="5634603"/>
              <a:ext cx="3449241" cy="1602607"/>
            </a:xfrm>
            <a:prstGeom prst="roundRect">
              <a:avLst>
                <a:gd name="adj" fmla="val 9172"/>
              </a:avLst>
            </a:prstGeom>
            <a:solidFill>
              <a:schemeClr val="bg1"/>
            </a:solidFill>
            <a:ln w="19050" cap="rnd" cmpd="sng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144000" tIns="45720" rIns="14400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</a:pPr>
              <a:r>
                <a:rPr lang="ko-KR" altLang="en-US" sz="1400" spc="-20" dirty="0" smtClean="0"/>
                <a:t>난민을 수용했을 경우 난민을 수용한 국가에서 발생할 수 있는 문제점</a:t>
              </a:r>
              <a:r>
                <a:rPr lang="en-US" altLang="ko-KR" sz="1400" spc="-20" dirty="0" smtClean="0"/>
                <a:t>, </a:t>
              </a:r>
              <a:r>
                <a:rPr lang="ko-KR" altLang="en-US" sz="1400" spc="-20" dirty="0" smtClean="0"/>
                <a:t>난민을 수용하지 않았을 경우 난민들이 겪어야 할 어려움에 대해서 생각해 본 후</a:t>
              </a:r>
              <a:r>
                <a:rPr lang="en-US" altLang="ko-KR" sz="1400" spc="-20" dirty="0" smtClean="0"/>
                <a:t>, </a:t>
              </a:r>
              <a:r>
                <a:rPr lang="ko-KR" altLang="en-US" sz="1400" spc="-20" dirty="0" smtClean="0"/>
                <a:t>자신의 생각을 정리한다</a:t>
              </a:r>
              <a:r>
                <a:rPr lang="en-US" altLang="ko-KR" sz="1400" spc="-20" dirty="0" smtClean="0"/>
                <a:t>.</a:t>
              </a:r>
              <a:endParaRPr lang="ko-KR" altLang="en-US" sz="1400" b="1" spc="-20" dirty="0">
                <a:ea typeface="나눔스퀘어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133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7" grpId="0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760116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6F6B85"/>
                </a:solidFill>
                <a:latin typeface="나눔고딕 ExtraBold" pitchFamily="50" charset="-127"/>
                <a:ea typeface="나눔고딕 ExtraBold" pitchFamily="50" charset="-127"/>
              </a:rPr>
              <a:t>학습 목표</a:t>
            </a:r>
            <a:endParaRPr lang="ko-KR" altLang="en-US" sz="2500" b="1" dirty="0">
              <a:solidFill>
                <a:srgbClr val="6F6B85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276872"/>
            <a:ext cx="8496944" cy="110203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4200"/>
              </a:lnSpc>
              <a:buAutoNum type="arabicPeriod"/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인구 정책과 인구 문제 해결 방안에 대하여 설명할 수 있다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</a:p>
          <a:p>
            <a:pPr marL="342900" indent="-342900">
              <a:lnSpc>
                <a:spcPts val="4200"/>
              </a:lnSpc>
              <a:buAutoNum type="arabicPeriod"/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세대 간 정의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미래 세대에 대한 책임에 대하여 설명할 수 있다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7544" y="4635941"/>
            <a:ext cx="7848872" cy="57496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인구 문제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인구 정책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528" y="4149080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6F6B85"/>
                </a:solidFill>
                <a:latin typeface="나눔고딕 ExtraBold" pitchFamily="50" charset="-127"/>
                <a:ea typeface="나눔고딕 ExtraBold" pitchFamily="50" charset="-127"/>
              </a:rPr>
              <a:t>핵심 개념</a:t>
            </a:r>
            <a:endParaRPr lang="ko-KR" altLang="en-US" sz="2500" b="1" dirty="0">
              <a:solidFill>
                <a:srgbClr val="6F6B85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4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5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19" name="그림 1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20" name="제목 1"/>
                <p:cNvSpPr txBox="1">
                  <a:spLocks/>
                </p:cNvSpPr>
                <p:nvPr/>
              </p:nvSpPr>
              <p:spPr>
                <a:xfrm>
                  <a:off x="251520" y="33896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altLang="ko-KR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02. </a:t>
                  </a:r>
                  <a:r>
                    <a:rPr lang="ko-KR" altLang="en-US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인구 문제의 해결 방안 </a:t>
                  </a:r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7668344" y="302200"/>
                <a:ext cx="1296144" cy="377796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275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1" name="직사각형 20"/>
            <p:cNvSpPr/>
            <p:nvPr/>
          </p:nvSpPr>
          <p:spPr>
            <a:xfrm>
              <a:off x="5728320" y="1202878"/>
              <a:ext cx="316785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9-1.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세계의 인구 문제와 해결 방안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746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18" y="1192337"/>
            <a:ext cx="2461353" cy="312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311" y="1172939"/>
            <a:ext cx="2206869" cy="3196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836" y="1124744"/>
            <a:ext cx="2362556" cy="319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25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27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29" name="그림 28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30" name="제목 1"/>
                <p:cNvSpPr txBox="1">
                  <a:spLocks/>
                </p:cNvSpPr>
                <p:nvPr/>
              </p:nvSpPr>
              <p:spPr>
                <a:xfrm>
                  <a:off x="251520" y="33896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altLang="ko-KR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02. </a:t>
                  </a:r>
                  <a:r>
                    <a:rPr lang="ko-KR" altLang="en-US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인구 문제의 해결 방안 </a:t>
                  </a:r>
                </a:p>
              </p:txBody>
            </p:sp>
          </p:grpSp>
          <p:sp>
            <p:nvSpPr>
              <p:cNvPr id="28" name="TextBox 27"/>
              <p:cNvSpPr txBox="1"/>
              <p:nvPr/>
            </p:nvSpPr>
            <p:spPr>
              <a:xfrm>
                <a:off x="7668344" y="302200"/>
                <a:ext cx="1296144" cy="377796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275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6" name="직사각형 25"/>
            <p:cNvSpPr/>
            <p:nvPr/>
          </p:nvSpPr>
          <p:spPr>
            <a:xfrm>
              <a:off x="5728320" y="1202878"/>
              <a:ext cx="316785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9-1.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세계의 인구 문제와 해결 방안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971600" y="4654877"/>
            <a:ext cx="7200800" cy="5816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시대별 인구 포스터가 변하게 된 배경은 무엇일까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4781881"/>
            <a:ext cx="364047" cy="39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971600" y="5247549"/>
            <a:ext cx="7704856" cy="7017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1970~1980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년대는 인구 급증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2000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년대는 </a:t>
            </a:r>
            <a:r>
              <a:rPr lang="ko-KR" altLang="en-US" dirty="0" err="1" smtClean="0">
                <a:solidFill>
                  <a:srgbClr val="FF0000"/>
                </a:solidFill>
                <a:latin typeface="+mn-ea"/>
              </a:rPr>
              <a:t>저출산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 문제 등 시기별로 나타났던 인구 문제가 달랐기 때문이다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1041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22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24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26" name="그림 2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27" name="제목 1"/>
                <p:cNvSpPr txBox="1">
                  <a:spLocks/>
                </p:cNvSpPr>
                <p:nvPr/>
              </p:nvSpPr>
              <p:spPr>
                <a:xfrm>
                  <a:off x="251520" y="33896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altLang="ko-KR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02. </a:t>
                  </a:r>
                  <a:r>
                    <a:rPr lang="ko-KR" altLang="en-US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인구 문제의 해결 방안 </a:t>
                  </a:r>
                </a:p>
              </p:txBody>
            </p:sp>
          </p:grpSp>
          <p:sp>
            <p:nvSpPr>
              <p:cNvPr id="25" name="TextBox 24"/>
              <p:cNvSpPr txBox="1"/>
              <p:nvPr/>
            </p:nvSpPr>
            <p:spPr>
              <a:xfrm>
                <a:off x="7668344" y="302200"/>
                <a:ext cx="1296144" cy="377796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275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3" name="직사각형 22"/>
            <p:cNvSpPr/>
            <p:nvPr/>
          </p:nvSpPr>
          <p:spPr>
            <a:xfrm>
              <a:off x="5728320" y="1202878"/>
              <a:ext cx="316785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9-1.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세계의 인구 문제와 해결 방안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0" y="1340768"/>
            <a:ext cx="7236296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 인구 문제를 해결하기 위한 정책은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7524" y="1822509"/>
            <a:ext cx="8532948" cy="433965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252000" lvl="0" indent="-457200">
              <a:lnSpc>
                <a:spcPct val="150000"/>
              </a:lnSpc>
            </a:pPr>
            <a:r>
              <a:rPr lang="ko-KR" altLang="en-US" sz="260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①</a:t>
            </a:r>
            <a:r>
              <a:rPr lang="en-US" altLang="ko-KR" sz="260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60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개발 도상국</a:t>
            </a:r>
            <a:endParaRPr lang="en-US" altLang="ko-KR" sz="2600" spc="-50" dirty="0" smtClean="0">
              <a:solidFill>
                <a:prstClr val="black">
                  <a:lumMod val="85000"/>
                  <a:lumOff val="15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가족 계획 사업 등을 통하여 출산율 조절</a:t>
            </a:r>
            <a:r>
              <a:rPr lang="en-US" altLang="ko-KR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대도시 인구 분산을 위한 다양한 정책 추진</a:t>
            </a:r>
            <a:endParaRPr lang="en-US" altLang="ko-KR" sz="24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2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24000" lvl="0" indent="-457200">
              <a:lnSpc>
                <a:spcPct val="150000"/>
              </a:lnSpc>
            </a:pPr>
            <a:r>
              <a:rPr lang="ko-KR" altLang="en-US" sz="260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②</a:t>
            </a:r>
            <a:r>
              <a:rPr lang="en-US" altLang="ko-KR" sz="260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60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선진국</a:t>
            </a:r>
            <a:endParaRPr lang="en-US" altLang="ko-KR" sz="24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출산 장려 정책 </a:t>
            </a:r>
            <a:r>
              <a:rPr lang="en-US" altLang="ko-KR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자녀 수에 따른 세제 혜택</a:t>
            </a:r>
            <a:r>
              <a:rPr lang="en-US" altLang="ko-KR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양육 및 보육 시설 확충</a:t>
            </a:r>
            <a:r>
              <a:rPr lang="en-US" altLang="ko-KR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유급 출산 휴가 기간 연장 등</a:t>
            </a:r>
            <a:endParaRPr lang="en-US" altLang="ko-KR" sz="24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노인 복지 정책 </a:t>
            </a:r>
            <a:r>
              <a:rPr lang="en-US" altLang="ko-KR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사회 복지 제도 정비</a:t>
            </a:r>
            <a:r>
              <a:rPr lang="en-US" altLang="ko-KR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노인 일자리 창출 등</a:t>
            </a:r>
            <a:endParaRPr lang="en-US" altLang="ko-KR" sz="24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579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15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grpSp>
          <p:nvGrpSpPr>
            <p:cNvPr id="11" name="그룹 11"/>
            <p:cNvGrpSpPr/>
            <p:nvPr/>
          </p:nvGrpSpPr>
          <p:grpSpPr>
            <a:xfrm>
              <a:off x="0" y="0"/>
              <a:ext cx="9144000" cy="1106224"/>
              <a:chOff x="0" y="0"/>
              <a:chExt cx="9144000" cy="1106224"/>
            </a:xfrm>
          </p:grpSpPr>
          <p:pic>
            <p:nvPicPr>
              <p:cNvPr id="18" name="그림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9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2800" b="1" dirty="0" smtClean="0">
                    <a:solidFill>
                      <a:srgbClr val="C000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더 알아보기</a:t>
                </a:r>
                <a:r>
                  <a:rPr lang="en-US" altLang="ko-KR" sz="2800" b="1" dirty="0" smtClean="0">
                    <a:solidFill>
                      <a:srgbClr val="C000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 </a:t>
                </a:r>
                <a:r>
                  <a:rPr lang="ko-KR" altLang="en-US" sz="28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인구 정책의 필요성</a:t>
                </a:r>
                <a:endParaRPr lang="ko-KR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7668344" y="302200"/>
              <a:ext cx="1296144" cy="37779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50000"/>
                </a:lnSpc>
                <a:defRPr sz="1400" b="1">
                  <a:solidFill>
                    <a:schemeClr val="bg1">
                      <a:lumMod val="50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dirty="0">
                  <a:latin typeface="나눔고딕 ExtraBold" pitchFamily="50" charset="-127"/>
                  <a:ea typeface="나눔고딕 ExtraBold" pitchFamily="50" charset="-127"/>
                </a:rPr>
                <a:t>교과서 </a:t>
              </a:r>
              <a:r>
                <a:rPr lang="en-US" altLang="ko-KR" dirty="0" smtClean="0">
                  <a:latin typeface="나눔고딕 ExtraBold" pitchFamily="50" charset="-127"/>
                  <a:ea typeface="나눔고딕 ExtraBold" pitchFamily="50" charset="-127"/>
                </a:rPr>
                <a:t>275</a:t>
              </a:r>
              <a:r>
                <a:rPr lang="ko-KR" altLang="en-US" dirty="0" smtClean="0"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endParaRPr lang="ko-KR" altLang="en-US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23528" y="1556792"/>
            <a:ext cx="8496944" cy="4464496"/>
          </a:xfrm>
          <a:prstGeom prst="roundRect">
            <a:avLst>
              <a:gd name="adj" fmla="val 5479"/>
            </a:avLst>
          </a:prstGeom>
          <a:solidFill>
            <a:schemeClr val="bg1"/>
          </a:solidFill>
          <a:ln w="28575">
            <a:solidFill>
              <a:srgbClr val="F3A385"/>
            </a:solidFill>
          </a:ln>
          <a:effectLst/>
        </p:spPr>
        <p:txBody>
          <a:bodyPr wrap="square" lIns="108000" tIns="108000" rIns="108000" bIns="108000" rtlCol="0" anchor="ctr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400" spc="-150" dirty="0" smtClean="0">
                <a:latin typeface="+mn-ea"/>
              </a:rPr>
              <a:t>우리나라는 경제의 잠재 성장률 유지를 위한 인구 정책이 필요한 실정이다</a:t>
            </a:r>
            <a:r>
              <a:rPr lang="en-US" altLang="ko-KR" sz="2400" spc="-150" dirty="0" smtClean="0">
                <a:latin typeface="+mn-ea"/>
              </a:rPr>
              <a:t>. </a:t>
            </a:r>
            <a:r>
              <a:rPr lang="ko-KR" altLang="en-US" sz="2400" spc="-150" dirty="0" smtClean="0">
                <a:latin typeface="+mn-ea"/>
              </a:rPr>
              <a:t>우리나라에서는 </a:t>
            </a:r>
            <a:r>
              <a:rPr lang="ko-KR" altLang="en-US" sz="2400" spc="-150" dirty="0" err="1" smtClean="0">
                <a:latin typeface="+mn-ea"/>
              </a:rPr>
              <a:t>저출산과</a:t>
            </a:r>
            <a:r>
              <a:rPr lang="ko-KR" altLang="en-US" sz="2400" spc="-150" dirty="0" smtClean="0">
                <a:latin typeface="+mn-ea"/>
              </a:rPr>
              <a:t> 고령화로 </a:t>
            </a:r>
            <a:r>
              <a:rPr lang="en-US" altLang="ko-KR" sz="2400" spc="-150" dirty="0" smtClean="0">
                <a:latin typeface="+mn-ea"/>
              </a:rPr>
              <a:t>2017</a:t>
            </a:r>
            <a:r>
              <a:rPr lang="ko-KR" altLang="en-US" sz="2400" spc="-150" dirty="0" smtClean="0">
                <a:latin typeface="+mn-ea"/>
              </a:rPr>
              <a:t>년부터 생산 가능 인구가 줄면서</a:t>
            </a:r>
            <a:r>
              <a:rPr lang="en-US" altLang="ko-KR" sz="2400" spc="-150" dirty="0" smtClean="0">
                <a:latin typeface="+mn-ea"/>
              </a:rPr>
              <a:t>, </a:t>
            </a:r>
            <a:r>
              <a:rPr lang="ko-KR" altLang="en-US" sz="2400" spc="-150" dirty="0" smtClean="0">
                <a:latin typeface="+mn-ea"/>
              </a:rPr>
              <a:t>잠재 성장률이 </a:t>
            </a:r>
            <a:r>
              <a:rPr lang="en-US" altLang="ko-KR" sz="2400" spc="-150" dirty="0" smtClean="0">
                <a:latin typeface="+mn-ea"/>
              </a:rPr>
              <a:t>2020</a:t>
            </a:r>
            <a:r>
              <a:rPr lang="ko-KR" altLang="en-US" sz="2400" spc="-150" dirty="0" smtClean="0">
                <a:latin typeface="+mn-ea"/>
              </a:rPr>
              <a:t>년 이후에는 </a:t>
            </a:r>
            <a:r>
              <a:rPr lang="en-US" altLang="ko-KR" sz="2400" spc="-150" dirty="0" smtClean="0">
                <a:latin typeface="+mn-ea"/>
              </a:rPr>
              <a:t>1%</a:t>
            </a:r>
            <a:r>
              <a:rPr lang="ko-KR" altLang="en-US" sz="2400" spc="-150" dirty="0" smtClean="0">
                <a:latin typeface="+mn-ea"/>
              </a:rPr>
              <a:t>대가 될 것으로 우려하고 있다</a:t>
            </a:r>
            <a:r>
              <a:rPr lang="en-US" altLang="ko-KR" sz="2400" spc="-150" dirty="0" smtClean="0">
                <a:latin typeface="+mn-ea"/>
              </a:rPr>
              <a:t>. </a:t>
            </a:r>
            <a:r>
              <a:rPr lang="ko-KR" altLang="en-US" sz="2400" spc="-150" dirty="0" smtClean="0">
                <a:latin typeface="+mn-ea"/>
              </a:rPr>
              <a:t>이렇듯 잠재 성장률이 급격히 하락하는 가장 큰 원인으로 ‘인구 감소’가 지목되고 있다</a:t>
            </a:r>
            <a:r>
              <a:rPr lang="en-US" altLang="ko-KR" sz="2400" spc="-150" dirty="0" smtClean="0">
                <a:latin typeface="+mn-ea"/>
              </a:rPr>
              <a:t>. </a:t>
            </a:r>
            <a:r>
              <a:rPr lang="ko-KR" altLang="en-US" sz="2400" spc="-150" dirty="0" smtClean="0">
                <a:latin typeface="+mn-ea"/>
              </a:rPr>
              <a:t>경제의 잠재 성장률을 제고하기 위해서라도 출산율을 높이는 인구 정책이 필요하다</a:t>
            </a:r>
            <a:r>
              <a:rPr lang="en-US" altLang="ko-KR" sz="2400" spc="-150" dirty="0" smtClean="0"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069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4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26" name="그림 2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27" name="제목 1"/>
                <p:cNvSpPr txBox="1">
                  <a:spLocks/>
                </p:cNvSpPr>
                <p:nvPr/>
              </p:nvSpPr>
              <p:spPr>
                <a:xfrm>
                  <a:off x="251520" y="33896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altLang="ko-KR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02. </a:t>
                  </a:r>
                  <a:r>
                    <a:rPr lang="ko-KR" altLang="en-US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인구 문제의 해결 방안 </a:t>
                  </a:r>
                </a:p>
              </p:txBody>
            </p:sp>
          </p:grpSp>
          <p:sp>
            <p:nvSpPr>
              <p:cNvPr id="25" name="TextBox 24"/>
              <p:cNvSpPr txBox="1"/>
              <p:nvPr/>
            </p:nvSpPr>
            <p:spPr>
              <a:xfrm>
                <a:off x="7668344" y="302200"/>
                <a:ext cx="1296144" cy="377796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276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3" name="직사각형 22"/>
            <p:cNvSpPr/>
            <p:nvPr/>
          </p:nvSpPr>
          <p:spPr>
            <a:xfrm>
              <a:off x="5728320" y="1202878"/>
              <a:ext cx="316785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9-1.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세계의 인구 문제와 해결 방안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0" y="1340768"/>
            <a:ext cx="7236296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 인구 문제 해결을 위해 우리는 어떤 태도를 지녀야 할까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7524" y="1822509"/>
            <a:ext cx="8532948" cy="230832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세대 간 정의 실현</a:t>
            </a:r>
            <a:r>
              <a:rPr lang="en-US" altLang="ko-KR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서로 다른 세대의 처지를 이해하려는 태도</a:t>
            </a: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미래 세대에게 부담을 주지 않는 범위 내에서 합리적인 해결 방안 모색</a:t>
            </a: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가족 친화적 가치관 확대</a:t>
            </a:r>
            <a:endParaRPr lang="en-US" altLang="ko-KR" sz="24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6290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17829" y="1268760"/>
            <a:ext cx="3140419" cy="5539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0070C0"/>
                </a:solidFill>
                <a:latin typeface="+mn-ea"/>
              </a:rPr>
              <a:t>✚</a:t>
            </a:r>
            <a:r>
              <a:rPr lang="ko-KR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가나다 캠페인</a:t>
            </a:r>
            <a:endParaRPr lang="ko-KR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44824"/>
            <a:ext cx="3506877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187624" y="4442336"/>
            <a:ext cx="6768752" cy="1389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dirty="0">
                <a:latin typeface="+mn-ea"/>
              </a:rPr>
              <a:t>‘가나다 캠페인’은 ‘둘이 하는 결혼’</a:t>
            </a:r>
            <a:r>
              <a:rPr lang="en-US" altLang="ko-KR" dirty="0">
                <a:latin typeface="+mn-ea"/>
              </a:rPr>
              <a:t>, ‘</a:t>
            </a:r>
            <a:r>
              <a:rPr lang="ko-KR" altLang="en-US" dirty="0" smtClean="0">
                <a:latin typeface="+mn-ea"/>
              </a:rPr>
              <a:t>아빠의 </a:t>
            </a:r>
            <a:r>
              <a:rPr lang="ko-KR" altLang="en-US" dirty="0">
                <a:latin typeface="+mn-ea"/>
              </a:rPr>
              <a:t>육아 참여’</a:t>
            </a:r>
            <a:r>
              <a:rPr lang="en-US" altLang="ko-KR" dirty="0">
                <a:latin typeface="+mn-ea"/>
              </a:rPr>
              <a:t>, ‘</a:t>
            </a:r>
            <a:r>
              <a:rPr lang="ko-KR" altLang="en-US" dirty="0" err="1">
                <a:latin typeface="+mn-ea"/>
              </a:rPr>
              <a:t>경쟁없는</a:t>
            </a:r>
            <a:r>
              <a:rPr lang="ko-KR" altLang="en-US" dirty="0">
                <a:latin typeface="+mn-ea"/>
              </a:rPr>
              <a:t> 양육 문화’ </a:t>
            </a:r>
            <a:r>
              <a:rPr lang="ko-KR" altLang="en-US" dirty="0" smtClean="0">
                <a:latin typeface="+mn-ea"/>
              </a:rPr>
              <a:t>등 결혼에 </a:t>
            </a:r>
            <a:r>
              <a:rPr lang="ko-KR" altLang="en-US" dirty="0">
                <a:latin typeface="+mn-ea"/>
              </a:rPr>
              <a:t>대한 부담을 줄이고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새로운 </a:t>
            </a:r>
            <a:r>
              <a:rPr lang="ko-KR" altLang="en-US" dirty="0" smtClean="0">
                <a:latin typeface="+mn-ea"/>
              </a:rPr>
              <a:t>가족 문화를 </a:t>
            </a:r>
            <a:r>
              <a:rPr lang="ko-KR" altLang="en-US" dirty="0">
                <a:latin typeface="+mn-ea"/>
              </a:rPr>
              <a:t>만드는 것을 목적으로 하고 있다</a:t>
            </a:r>
            <a:r>
              <a:rPr lang="en-US" altLang="ko-KR" dirty="0" smtClean="0">
                <a:latin typeface="+mn-ea"/>
              </a:rPr>
              <a:t>. </a:t>
            </a:r>
            <a:r>
              <a:rPr lang="ko-KR" altLang="en-US" dirty="0" smtClean="0">
                <a:latin typeface="+mn-ea"/>
              </a:rPr>
              <a:t>이 </a:t>
            </a:r>
            <a:r>
              <a:rPr lang="ko-KR" altLang="en-US" dirty="0">
                <a:latin typeface="+mn-ea"/>
              </a:rPr>
              <a:t>캠페인은 젊은 세대와 함께 </a:t>
            </a:r>
            <a:r>
              <a:rPr lang="ko-KR" altLang="en-US" dirty="0" err="1" smtClean="0">
                <a:latin typeface="+mn-ea"/>
              </a:rPr>
              <a:t>저출산을</a:t>
            </a:r>
            <a:r>
              <a:rPr lang="ko-KR" altLang="en-US" dirty="0" smtClean="0">
                <a:latin typeface="+mn-ea"/>
              </a:rPr>
              <a:t> 극복하자는 </a:t>
            </a:r>
            <a:r>
              <a:rPr lang="ko-KR" altLang="en-US" dirty="0">
                <a:latin typeface="+mn-ea"/>
              </a:rPr>
              <a:t>의미에서 시작되었다</a:t>
            </a:r>
            <a:r>
              <a:rPr lang="en-US" altLang="ko-KR" dirty="0">
                <a:latin typeface="+mn-ea"/>
              </a:rPr>
              <a:t>.</a:t>
            </a:r>
            <a:endParaRPr lang="ko-KR" altLang="en-US" dirty="0">
              <a:latin typeface="+mn-ea"/>
            </a:endParaRPr>
          </a:p>
        </p:txBody>
      </p:sp>
      <p:grpSp>
        <p:nvGrpSpPr>
          <p:cNvPr id="2" name="그룹 15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0"/>
              <a:ext cx="9144000" cy="1106224"/>
              <a:chOff x="0" y="0"/>
              <a:chExt cx="9144000" cy="1106224"/>
            </a:xfrm>
          </p:grpSpPr>
          <p:pic>
            <p:nvPicPr>
              <p:cNvPr id="18" name="그림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9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2800" b="1" dirty="0" smtClean="0">
                    <a:solidFill>
                      <a:srgbClr val="C000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더 알아보기</a:t>
                </a:r>
                <a:r>
                  <a:rPr lang="en-US" altLang="ko-KR" sz="2800" b="1" dirty="0" smtClean="0">
                    <a:solidFill>
                      <a:srgbClr val="C000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 </a:t>
                </a:r>
                <a:r>
                  <a:rPr lang="ko-KR" altLang="en-US" sz="28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인구 정책의 필요성</a:t>
                </a:r>
                <a:endParaRPr lang="ko-KR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7668344" y="302200"/>
              <a:ext cx="1296144" cy="37779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50000"/>
                </a:lnSpc>
                <a:defRPr sz="1400" b="1">
                  <a:solidFill>
                    <a:schemeClr val="bg1">
                      <a:lumMod val="50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dirty="0">
                  <a:latin typeface="나눔고딕 ExtraBold" pitchFamily="50" charset="-127"/>
                  <a:ea typeface="나눔고딕 ExtraBold" pitchFamily="50" charset="-127"/>
                </a:rPr>
                <a:t>교과서 </a:t>
              </a:r>
              <a:r>
                <a:rPr lang="en-US" altLang="ko-KR" dirty="0" smtClean="0">
                  <a:latin typeface="나눔고딕 ExtraBold" pitchFamily="50" charset="-127"/>
                  <a:ea typeface="나눔고딕 ExtraBold" pitchFamily="50" charset="-127"/>
                </a:rPr>
                <a:t>276</a:t>
              </a:r>
              <a:r>
                <a:rPr lang="ko-KR" altLang="en-US" dirty="0" smtClean="0"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endParaRPr lang="ko-KR" altLang="en-US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563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5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grpSp>
          <p:nvGrpSpPr>
            <p:cNvPr id="20" name="그룹 11"/>
            <p:cNvGrpSpPr/>
            <p:nvPr/>
          </p:nvGrpSpPr>
          <p:grpSpPr>
            <a:xfrm>
              <a:off x="0" y="0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704856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24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           </a:t>
                </a:r>
                <a:r>
                  <a:rPr lang="ko-KR" altLang="en-US" sz="16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r>
                  <a:rPr lang="ko-KR" altLang="en-US" sz="24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r>
                  <a:rPr lang="ko-KR" altLang="en-US" sz="27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고령화 사회와 세대 간 갈등</a:t>
                </a:r>
                <a:endParaRPr lang="ko-KR" altLang="en-US" sz="2700" b="1" spc="-1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7668344" y="302200"/>
              <a:ext cx="1296144" cy="37779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50000"/>
                </a:lnSpc>
                <a:defRPr sz="1400" b="1">
                  <a:solidFill>
                    <a:schemeClr val="bg1">
                      <a:lumMod val="50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dirty="0">
                  <a:latin typeface="나눔고딕 ExtraBold" pitchFamily="50" charset="-127"/>
                  <a:ea typeface="나눔고딕 ExtraBold" pitchFamily="50" charset="-127"/>
                </a:rPr>
                <a:t>교과서 </a:t>
              </a:r>
              <a:r>
                <a:rPr lang="en-US" altLang="ko-KR" dirty="0" smtClean="0">
                  <a:latin typeface="나눔고딕 ExtraBold" pitchFamily="50" charset="-127"/>
                  <a:ea typeface="나눔고딕 ExtraBold" pitchFamily="50" charset="-127"/>
                </a:rPr>
                <a:t>276</a:t>
              </a:r>
              <a:r>
                <a:rPr lang="ko-KR" altLang="en-US" dirty="0" smtClean="0"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endParaRPr lang="ko-KR" altLang="en-US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4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6464" y="1196752"/>
            <a:ext cx="4860032" cy="2788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7504" y="4345645"/>
            <a:ext cx="8996218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>
              <a:buAutoNum type="arabicPeriod"/>
            </a:pPr>
            <a:r>
              <a:rPr lang="ko-KR" altLang="en-US" sz="20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위의 자료를 토대로 고령화 시대에 나타나게 될 문제점에 대해 각</a:t>
            </a:r>
            <a:endParaRPr lang="en-US" altLang="ko-KR" sz="20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360000" indent="-360000"/>
            <a:r>
              <a:rPr lang="en-US" altLang="ko-KR" sz="20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	</a:t>
            </a:r>
            <a:r>
              <a:rPr lang="ko-KR" altLang="en-US" sz="20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세대의 입장을 대변하는 글을  써 보자</a:t>
            </a:r>
            <a:r>
              <a:rPr lang="en-US" altLang="ko-KR" sz="20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000" b="1" spc="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041330"/>
              </p:ext>
            </p:extLst>
          </p:nvPr>
        </p:nvGraphicFramePr>
        <p:xfrm>
          <a:off x="323528" y="5137733"/>
          <a:ext cx="8352927" cy="12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160"/>
                <a:gridCol w="6912767"/>
              </a:tblGrid>
              <a:tr h="648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청장년층</a:t>
                      </a:r>
                      <a:endParaRPr lang="ko-KR" altLang="en-US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노년층</a:t>
                      </a:r>
                      <a:endParaRPr lang="ko-KR" altLang="en-US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solidFill>
                            <a:srgbClr val="FF0000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 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784896" y="5146241"/>
            <a:ext cx="6891560" cy="6463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국민연금 사회 보장 비용과 세금을 주로 우리 세대가 부담을 </a:t>
            </a:r>
            <a:r>
              <a:rPr lang="ko-KR" altLang="en-US" dirty="0" err="1" smtClean="0">
                <a:solidFill>
                  <a:srgbClr val="FF0000"/>
                </a:solidFill>
                <a:latin typeface="+mn-ea"/>
              </a:rPr>
              <a:t>해야하는데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노인 인구는 점점 늘어나고 있어 부담이 된다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80704" y="5789213"/>
            <a:ext cx="6895752" cy="6463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노인 복지 정책은 청장년층들이 언젠가 누릴 혜택이다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그리고 우리도 지금까지 사회 보장 비용과 세금을 부담해왔다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321309"/>
            <a:ext cx="4058881" cy="278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279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12286" y="4293096"/>
            <a:ext cx="8996218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>
              <a:buAutoNum type="arabicPeriod" startAt="2"/>
            </a:pPr>
            <a:r>
              <a:rPr lang="ko-KR" altLang="en-US" sz="20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고령화 현상을 극복하기 위하여 어떤 정책을 실시하면 좋을지 제시</a:t>
            </a:r>
            <a:endParaRPr lang="en-US" altLang="ko-KR" sz="20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360000" indent="-360000"/>
            <a:r>
              <a:rPr lang="en-US" altLang="ko-KR" sz="20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	</a:t>
            </a:r>
            <a:r>
              <a:rPr lang="ko-KR" altLang="en-US" sz="20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해</a:t>
            </a:r>
            <a:r>
              <a:rPr lang="en-US" altLang="ko-KR" sz="20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0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보자</a:t>
            </a:r>
            <a:r>
              <a:rPr lang="en-US" altLang="ko-KR" sz="20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000" b="1" spc="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528" y="5037038"/>
            <a:ext cx="8251680" cy="131112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의무 고용 기간을 확대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경로 연금 확대로 누구든지 젊었을 때 번 돈의 일부를 적립해서 나이가 들면 혜택을 받도록 하는 등의 사회 보장 제도를 정비해야 할 것 같다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또한 노인에 대한 존경심을 키울 수 있도록 가정과 학교에서 교육해야 하고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노인에 대한 긍정적 이미지를 위한 사회적 노력이 필요하다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grpSp>
        <p:nvGrpSpPr>
          <p:cNvPr id="17" name="그룹 15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grpSp>
          <p:nvGrpSpPr>
            <p:cNvPr id="26" name="그룹 11"/>
            <p:cNvGrpSpPr/>
            <p:nvPr/>
          </p:nvGrpSpPr>
          <p:grpSpPr>
            <a:xfrm>
              <a:off x="0" y="0"/>
              <a:ext cx="9144000" cy="1106224"/>
              <a:chOff x="0" y="0"/>
              <a:chExt cx="9144000" cy="1106224"/>
            </a:xfrm>
          </p:grpSpPr>
          <p:pic>
            <p:nvPicPr>
              <p:cNvPr id="28" name="그림 2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9" name="제목 1"/>
              <p:cNvSpPr txBox="1">
                <a:spLocks/>
              </p:cNvSpPr>
              <p:nvPr/>
            </p:nvSpPr>
            <p:spPr>
              <a:xfrm>
                <a:off x="251520" y="33896"/>
                <a:ext cx="7704856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24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           </a:t>
                </a:r>
                <a:r>
                  <a:rPr lang="ko-KR" altLang="en-US" sz="16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r>
                  <a:rPr lang="ko-KR" altLang="en-US" sz="24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r>
                  <a:rPr lang="ko-KR" altLang="en-US" sz="27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고령화 사회와 세대 간 갈등</a:t>
                </a:r>
                <a:endParaRPr lang="ko-KR" altLang="en-US" sz="2700" b="1" spc="-1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7668344" y="302200"/>
              <a:ext cx="1296144" cy="37779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50000"/>
                </a:lnSpc>
                <a:defRPr sz="1400" b="1">
                  <a:solidFill>
                    <a:schemeClr val="bg1">
                      <a:lumMod val="50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dirty="0">
                  <a:latin typeface="나눔고딕 ExtraBold" pitchFamily="50" charset="-127"/>
                  <a:ea typeface="나눔고딕 ExtraBold" pitchFamily="50" charset="-127"/>
                </a:rPr>
                <a:t>교과서 </a:t>
              </a:r>
              <a:r>
                <a:rPr lang="en-US" altLang="ko-KR" dirty="0" smtClean="0">
                  <a:latin typeface="나눔고딕 ExtraBold" pitchFamily="50" charset="-127"/>
                  <a:ea typeface="나눔고딕 ExtraBold" pitchFamily="50" charset="-127"/>
                </a:rPr>
                <a:t>276</a:t>
              </a:r>
              <a:r>
                <a:rPr lang="ko-KR" altLang="en-US" dirty="0" smtClean="0"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endParaRPr lang="ko-KR" altLang="en-US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30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6464" y="1196752"/>
            <a:ext cx="4860032" cy="2788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321309"/>
            <a:ext cx="4058881" cy="278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015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-8040" y="-1506"/>
            <a:ext cx="9144000" cy="1106224"/>
            <a:chOff x="-8040" y="-1506"/>
            <a:chExt cx="9144000" cy="1106224"/>
          </a:xfrm>
        </p:grpSpPr>
        <p:grpSp>
          <p:nvGrpSpPr>
            <p:cNvPr id="5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16" name="그림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9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6B6BB5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6B6BB5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3" name="직사각형 12"/>
            <p:cNvSpPr/>
            <p:nvPr/>
          </p:nvSpPr>
          <p:spPr>
            <a:xfrm>
              <a:off x="1313646" y="103847"/>
              <a:ext cx="705678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700" b="1" spc="-100" dirty="0" smtClean="0">
                  <a:latin typeface="나눔고딕 ExtraBold" pitchFamily="50" charset="-127"/>
                  <a:ea typeface="나눔고딕 ExtraBold" pitchFamily="50" charset="-127"/>
                </a:rPr>
                <a:t>미래의 자녀 계획을 세워 보자</a:t>
              </a:r>
              <a:r>
                <a:rPr lang="en-US" altLang="ko-KR" sz="2700" b="1" spc="-100" dirty="0" smtClean="0">
                  <a:latin typeface="나눔고딕 ExtraBold" pitchFamily="50" charset="-127"/>
                  <a:ea typeface="나눔고딕 ExtraBold" pitchFamily="50" charset="-127"/>
                </a:rPr>
                <a:t>!</a:t>
              </a:r>
              <a:endParaRPr lang="en-US" altLang="ko-KR" sz="2700" b="1" spc="-1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5728320" y="78134"/>
            <a:ext cx="31678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9-1.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세계의 인구 문제와 해결 방안</a:t>
            </a:r>
            <a:endParaRPr lang="ko-KR" altLang="en-US" sz="1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68344" y="3022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277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9392" y="63676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D397B1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rgbClr val="9A2AA6"/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rgbClr val="9A2AA6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대각선 방향의 모서리가 둥근 사각형 11"/>
          <p:cNvSpPr/>
          <p:nvPr/>
        </p:nvSpPr>
        <p:spPr>
          <a:xfrm flipH="1">
            <a:off x="323528" y="1556792"/>
            <a:ext cx="3744416" cy="4032448"/>
          </a:xfrm>
          <a:prstGeom prst="round2DiagRect">
            <a:avLst>
              <a:gd name="adj1" fmla="val 7829"/>
              <a:gd name="adj2" fmla="val 0"/>
            </a:avLst>
          </a:prstGeom>
          <a:solidFill>
            <a:schemeClr val="bg1"/>
          </a:solidFill>
          <a:ln>
            <a:solidFill>
              <a:srgbClr val="FF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" name="그룹 19"/>
          <p:cNvGrpSpPr/>
          <p:nvPr/>
        </p:nvGrpSpPr>
        <p:grpSpPr>
          <a:xfrm>
            <a:off x="323528" y="1700808"/>
            <a:ext cx="3443649" cy="369332"/>
            <a:chOff x="395536" y="1475492"/>
            <a:chExt cx="3443649" cy="369332"/>
          </a:xfrm>
        </p:grpSpPr>
        <p:sp>
          <p:nvSpPr>
            <p:cNvPr id="15" name="모서리가 둥근 직사각형 14"/>
            <p:cNvSpPr/>
            <p:nvPr/>
          </p:nvSpPr>
          <p:spPr>
            <a:xfrm>
              <a:off x="395536" y="1480138"/>
              <a:ext cx="792088" cy="360040"/>
            </a:xfrm>
            <a:prstGeom prst="roundRect">
              <a:avLst/>
            </a:prstGeom>
            <a:solidFill>
              <a:srgbClr val="FEBCC6">
                <a:alpha val="87843"/>
              </a:srgbClr>
            </a:solidFill>
            <a:ln>
              <a:solidFill>
                <a:srgbClr val="F3B2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500" b="1" dirty="0" smtClean="0">
                  <a:solidFill>
                    <a:schemeClr val="tx1"/>
                  </a:solidFill>
                  <a:latin typeface="나눔고딕 ExtraBold" pitchFamily="50" charset="-127"/>
                  <a:ea typeface="나눔고딕 ExtraBold" pitchFamily="50" charset="-127"/>
                </a:rPr>
                <a:t>자료 </a:t>
              </a:r>
              <a:r>
                <a:rPr lang="en-US" altLang="ko-KR" sz="1500" b="1" dirty="0" smtClean="0">
                  <a:solidFill>
                    <a:schemeClr val="tx1"/>
                  </a:solidFill>
                  <a:latin typeface="나눔고딕 ExtraBold" pitchFamily="50" charset="-127"/>
                  <a:ea typeface="나눔고딕 ExtraBold" pitchFamily="50" charset="-127"/>
                </a:rPr>
                <a:t>1</a:t>
              </a:r>
              <a:endParaRPr lang="ko-KR" altLang="en-US" sz="1500" b="1" dirty="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259632" y="1475492"/>
              <a:ext cx="25795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b="1" spc="-50" dirty="0" smtClean="0"/>
                <a:t>우리나라의 </a:t>
              </a:r>
              <a:r>
                <a:rPr lang="ko-KR" altLang="en-US" b="1" spc="-50" dirty="0" err="1" smtClean="0"/>
                <a:t>저출산</a:t>
              </a:r>
              <a:r>
                <a:rPr lang="ko-KR" altLang="en-US" b="1" spc="-50" dirty="0" smtClean="0"/>
                <a:t> 현상</a:t>
              </a:r>
              <a:endParaRPr lang="en-US" altLang="ko-KR" b="1" spc="-50" dirty="0" smtClean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2694" y="2348880"/>
            <a:ext cx="3247218" cy="309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대각선 방향의 모서리가 둥근 사각형 21"/>
          <p:cNvSpPr/>
          <p:nvPr/>
        </p:nvSpPr>
        <p:spPr>
          <a:xfrm flipH="1">
            <a:off x="4283968" y="1556792"/>
            <a:ext cx="4464496" cy="4032448"/>
          </a:xfrm>
          <a:prstGeom prst="round2DiagRect">
            <a:avLst>
              <a:gd name="adj1" fmla="val 7829"/>
              <a:gd name="adj2" fmla="val 0"/>
            </a:avLst>
          </a:prstGeom>
          <a:solidFill>
            <a:schemeClr val="bg1"/>
          </a:solidFill>
          <a:ln>
            <a:solidFill>
              <a:srgbClr val="FF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그룹 22"/>
          <p:cNvGrpSpPr/>
          <p:nvPr/>
        </p:nvGrpSpPr>
        <p:grpSpPr>
          <a:xfrm>
            <a:off x="4283968" y="1700808"/>
            <a:ext cx="2470626" cy="369332"/>
            <a:chOff x="395536" y="1475492"/>
            <a:chExt cx="2470626" cy="369332"/>
          </a:xfrm>
        </p:grpSpPr>
        <p:sp>
          <p:nvSpPr>
            <p:cNvPr id="24" name="모서리가 둥근 직사각형 23"/>
            <p:cNvSpPr/>
            <p:nvPr/>
          </p:nvSpPr>
          <p:spPr>
            <a:xfrm>
              <a:off x="395536" y="1480138"/>
              <a:ext cx="792088" cy="360040"/>
            </a:xfrm>
            <a:prstGeom prst="roundRect">
              <a:avLst/>
            </a:prstGeom>
            <a:solidFill>
              <a:srgbClr val="FEBCC6">
                <a:alpha val="87843"/>
              </a:srgbClr>
            </a:solidFill>
            <a:ln>
              <a:solidFill>
                <a:srgbClr val="F3B2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500" b="1" dirty="0" smtClean="0">
                  <a:solidFill>
                    <a:schemeClr val="tx1"/>
                  </a:solidFill>
                  <a:latin typeface="나눔고딕 ExtraBold" pitchFamily="50" charset="-127"/>
                  <a:ea typeface="나눔고딕 ExtraBold" pitchFamily="50" charset="-127"/>
                </a:rPr>
                <a:t>자료 </a:t>
              </a:r>
              <a:r>
                <a:rPr lang="en-US" altLang="ko-KR" sz="1500" b="1" dirty="0" smtClean="0">
                  <a:solidFill>
                    <a:schemeClr val="tx1"/>
                  </a:solidFill>
                  <a:latin typeface="나눔고딕 ExtraBold" pitchFamily="50" charset="-127"/>
                  <a:ea typeface="나눔고딕 ExtraBold" pitchFamily="50" charset="-127"/>
                </a:rPr>
                <a:t>2</a:t>
              </a:r>
              <a:endParaRPr lang="ko-KR" altLang="en-US" sz="1500" b="1" dirty="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1259632" y="1475492"/>
              <a:ext cx="16065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b="1" spc="-50" dirty="0" err="1" smtClean="0"/>
                <a:t>저출산의</a:t>
              </a:r>
              <a:r>
                <a:rPr lang="ko-KR" altLang="en-US" b="1" spc="-50" dirty="0" smtClean="0"/>
                <a:t> 영향</a:t>
              </a:r>
              <a:endParaRPr lang="en-US" altLang="ko-KR" b="1" spc="-50" dirty="0" smtClean="0"/>
            </a:p>
          </p:txBody>
        </p:sp>
      </p:grpSp>
      <p:sp>
        <p:nvSpPr>
          <p:cNvPr id="26" name="직사각형 25"/>
          <p:cNvSpPr/>
          <p:nvPr/>
        </p:nvSpPr>
        <p:spPr>
          <a:xfrm>
            <a:off x="4355976" y="2276872"/>
            <a:ext cx="4320480" cy="330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600" spc="-50" dirty="0" smtClean="0"/>
              <a:t>출생아 수가 사망자 수보다 적어 ‘인구 자연 감소’ 사태를 맞은 지방 자치 단체가 속속 등장하고 있다</a:t>
            </a:r>
            <a:r>
              <a:rPr lang="en-US" altLang="ko-KR" sz="1600" spc="-50" dirty="0" smtClean="0"/>
              <a:t>. </a:t>
            </a:r>
            <a:r>
              <a:rPr lang="ko-KR" altLang="en-US" sz="1600" spc="-50" dirty="0" smtClean="0"/>
              <a:t>우려했던 </a:t>
            </a:r>
            <a:r>
              <a:rPr lang="ko-KR" altLang="en-US" sz="1600" spc="-50" dirty="0" err="1" smtClean="0"/>
              <a:t>저출산ㆍ고령화에</a:t>
            </a:r>
            <a:r>
              <a:rPr lang="ko-KR" altLang="en-US" sz="1600" spc="-50" dirty="0" smtClean="0"/>
              <a:t> 따른 </a:t>
            </a:r>
            <a:r>
              <a:rPr lang="en-US" altLang="ko-KR" sz="1600" b="1" spc="-50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*</a:t>
            </a:r>
            <a:r>
              <a:rPr lang="ko-KR" altLang="en-US" sz="1600" spc="-50" dirty="0" smtClean="0"/>
              <a:t>‘인구 절벽’이 현실화되고 있는 것이다</a:t>
            </a:r>
            <a:r>
              <a:rPr lang="en-US" altLang="ko-KR" sz="1600" spc="-50" dirty="0" smtClean="0"/>
              <a:t>. </a:t>
            </a:r>
            <a:r>
              <a:rPr lang="ko-KR" altLang="en-US" sz="1600" spc="-50" dirty="0" smtClean="0"/>
              <a:t>인구 감소 도미노가 전국적으로 확산되면 소비 위축과 지역 경제 침체로 이어지고</a:t>
            </a:r>
            <a:r>
              <a:rPr lang="en-US" altLang="ko-KR" sz="1600" spc="-50" dirty="0" smtClean="0"/>
              <a:t>, </a:t>
            </a:r>
            <a:r>
              <a:rPr lang="ko-KR" altLang="en-US" sz="1600" spc="-50" dirty="0" smtClean="0"/>
              <a:t>이것이 다시 결혼 및 출산 감소로 연결되는 </a:t>
            </a:r>
            <a:r>
              <a:rPr lang="ko-KR" altLang="en-US" sz="1600" u="sng" spc="-50" dirty="0" smtClean="0"/>
              <a:t>‘악순환’</a:t>
            </a:r>
            <a:r>
              <a:rPr lang="ko-KR" altLang="en-US" sz="1600" spc="-50" dirty="0" smtClean="0"/>
              <a:t>의 고리로 빠져들 것으로 우려된다</a:t>
            </a:r>
            <a:r>
              <a:rPr lang="en-US" altLang="ko-KR" sz="1600" spc="-50" dirty="0" smtClean="0"/>
              <a:t>.</a:t>
            </a:r>
          </a:p>
          <a:p>
            <a:pPr algn="r">
              <a:lnSpc>
                <a:spcPct val="120000"/>
              </a:lnSpc>
            </a:pPr>
            <a:r>
              <a:rPr lang="en-US" altLang="ko-KR" sz="1600" spc="-50" dirty="0" smtClean="0"/>
              <a:t> - 『</a:t>
            </a:r>
            <a:r>
              <a:rPr lang="ko-KR" altLang="en-US" sz="1600" spc="-50" dirty="0" smtClean="0"/>
              <a:t>조선일보</a:t>
            </a:r>
            <a:r>
              <a:rPr lang="en-US" altLang="ko-KR" sz="1600" spc="-50" dirty="0" smtClean="0"/>
              <a:t>』, 2016. 5. 25</a:t>
            </a:r>
          </a:p>
          <a:p>
            <a:pPr marL="108000" indent="-108000" algn="just"/>
            <a:endParaRPr lang="en-US" altLang="ko-KR" sz="700" b="1" spc="-50" dirty="0" smtClean="0">
              <a:solidFill>
                <a:srgbClr val="F79646">
                  <a:lumMod val="75000"/>
                </a:srgbClr>
              </a:solidFill>
            </a:endParaRPr>
          </a:p>
          <a:p>
            <a:pPr marL="108000" indent="-108000" algn="just"/>
            <a:r>
              <a:rPr lang="en-US" altLang="ko-KR" sz="1300" b="1" spc="-50" dirty="0" smtClean="0">
                <a:solidFill>
                  <a:srgbClr val="F79646">
                    <a:lumMod val="75000"/>
                  </a:srgbClr>
                </a:solidFill>
              </a:rPr>
              <a:t>* </a:t>
            </a:r>
            <a:r>
              <a:rPr lang="ko-KR" altLang="en-US" sz="1300" spc="-50" dirty="0" smtClean="0">
                <a:solidFill>
                  <a:prstClr val="black"/>
                </a:solidFill>
              </a:rPr>
              <a:t>인구 절벽</a:t>
            </a:r>
            <a:r>
              <a:rPr lang="en-US" altLang="ko-KR" sz="1300" spc="-50" dirty="0" smtClean="0">
                <a:solidFill>
                  <a:prstClr val="black"/>
                </a:solidFill>
              </a:rPr>
              <a:t>: </a:t>
            </a:r>
            <a:r>
              <a:rPr lang="ko-KR" altLang="en-US" sz="1300" spc="-50" dirty="0" smtClean="0">
                <a:solidFill>
                  <a:prstClr val="black"/>
                </a:solidFill>
              </a:rPr>
              <a:t>‘생산 가능 인구</a:t>
            </a:r>
            <a:r>
              <a:rPr lang="en-US" altLang="ko-KR" sz="1300" spc="-50" dirty="0" smtClean="0">
                <a:solidFill>
                  <a:prstClr val="black"/>
                </a:solidFill>
              </a:rPr>
              <a:t>(15~64</a:t>
            </a:r>
            <a:r>
              <a:rPr lang="ko-KR" altLang="en-US" sz="1300" spc="-50" dirty="0" smtClean="0">
                <a:solidFill>
                  <a:prstClr val="black"/>
                </a:solidFill>
              </a:rPr>
              <a:t>세</a:t>
            </a:r>
            <a:r>
              <a:rPr lang="en-US" altLang="ko-KR" sz="1300" spc="-50" dirty="0" smtClean="0">
                <a:solidFill>
                  <a:prstClr val="black"/>
                </a:solidFill>
              </a:rPr>
              <a:t>)’</a:t>
            </a:r>
            <a:r>
              <a:rPr lang="ko-KR" altLang="en-US" sz="1300" spc="-50" dirty="0" smtClean="0">
                <a:solidFill>
                  <a:prstClr val="black"/>
                </a:solidFill>
              </a:rPr>
              <a:t>의 비율이 급속도로 줄어드는 현상</a:t>
            </a:r>
            <a:endParaRPr lang="en-US" altLang="ko-KR" sz="1300" spc="-5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74593" y="2395488"/>
            <a:ext cx="4276463" cy="252028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114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84969"/>
            <a:ext cx="7056784" cy="254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9512" y="3501008"/>
            <a:ext cx="8796855" cy="43088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>
              <a:buFont typeface="+mj-lt"/>
              <a:buAutoNum type="arabicPeriod"/>
            </a:pPr>
            <a:r>
              <a:rPr lang="en-US" altLang="ko-KR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가</a:t>
            </a:r>
            <a:r>
              <a:rPr lang="en-US" altLang="ko-KR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와 </a:t>
            </a:r>
            <a:r>
              <a:rPr lang="en-US" altLang="ko-KR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나</a:t>
            </a:r>
            <a:r>
              <a:rPr lang="en-US" altLang="ko-KR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의 가족 구성원 수는 어떻게 다른지 써 보자</a:t>
            </a:r>
            <a:r>
              <a:rPr lang="en-US" altLang="ko-KR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1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4994786"/>
            <a:ext cx="9048375" cy="81047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 algn="just">
              <a:lnSpc>
                <a:spcPts val="2500"/>
              </a:lnSpc>
              <a:spcBef>
                <a:spcPts val="600"/>
              </a:spcBef>
              <a:buFont typeface="+mj-lt"/>
              <a:buAutoNum type="arabicPeriod" startAt="2"/>
            </a:pPr>
            <a:r>
              <a:rPr lang="en-US" altLang="ko-KR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가</a:t>
            </a:r>
            <a:r>
              <a:rPr lang="en-US" altLang="ko-KR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), </a:t>
            </a:r>
            <a:r>
              <a:rPr lang="ko-KR" altLang="en-US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나</a:t>
            </a:r>
            <a:r>
              <a:rPr lang="en-US" altLang="ko-KR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와 같은 가족 형태가 많아지면 각각 어떠한 일이</a:t>
            </a:r>
            <a:r>
              <a:rPr lang="en-US" altLang="ko-KR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벌어지게</a:t>
            </a:r>
            <a:r>
              <a:rPr lang="en-US" altLang="ko-KR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될지 </a:t>
            </a:r>
            <a:endParaRPr lang="en-US" altLang="ko-KR" sz="2100" b="1" spc="-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360000" indent="-360000" algn="just">
              <a:lnSpc>
                <a:spcPts val="2500"/>
              </a:lnSpc>
              <a:spcBef>
                <a:spcPts val="600"/>
              </a:spcBef>
            </a:pPr>
            <a:r>
              <a:rPr lang="en-US" altLang="ko-KR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	</a:t>
            </a:r>
            <a:r>
              <a:rPr lang="ko-KR" altLang="en-US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써 보자</a:t>
            </a:r>
            <a:r>
              <a:rPr lang="en-US" altLang="ko-KR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1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9" name="제목 1"/>
            <p:cNvSpPr txBox="1">
              <a:spLocks/>
            </p:cNvSpPr>
            <p:nvPr/>
          </p:nvSpPr>
          <p:spPr>
            <a:xfrm>
              <a:off x="251520" y="33896"/>
              <a:ext cx="7056784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생각 펼치기</a:t>
              </a:r>
              <a:endPara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1" name="모서리가 둥근 직사각형 20"/>
          <p:cNvSpPr/>
          <p:nvPr/>
        </p:nvSpPr>
        <p:spPr>
          <a:xfrm>
            <a:off x="1115616" y="4115172"/>
            <a:ext cx="3312368" cy="828000"/>
          </a:xfrm>
          <a:prstGeom prst="round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모서리가 둥근 직사각형 21"/>
          <p:cNvSpPr/>
          <p:nvPr/>
        </p:nvSpPr>
        <p:spPr>
          <a:xfrm>
            <a:off x="4860032" y="4115172"/>
            <a:ext cx="3312368" cy="828000"/>
          </a:xfrm>
          <a:prstGeom prst="round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3914006"/>
            <a:ext cx="468000" cy="36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3914048"/>
            <a:ext cx="468000" cy="36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모서리가 둥근 직사각형 23"/>
          <p:cNvSpPr/>
          <p:nvPr/>
        </p:nvSpPr>
        <p:spPr>
          <a:xfrm>
            <a:off x="1115616" y="5877272"/>
            <a:ext cx="3312368" cy="828000"/>
          </a:xfrm>
          <a:prstGeom prst="round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모서리가 둥근 직사각형 24"/>
          <p:cNvSpPr/>
          <p:nvPr/>
        </p:nvSpPr>
        <p:spPr>
          <a:xfrm>
            <a:off x="4860032" y="5877272"/>
            <a:ext cx="3312368" cy="828000"/>
          </a:xfrm>
          <a:prstGeom prst="round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5676106"/>
            <a:ext cx="468000" cy="36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5676148"/>
            <a:ext cx="468000" cy="36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115616" y="5990841"/>
            <a:ext cx="3312368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인구가 점점 줄어들어 나중에는 인구가 부족해질 것이다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60032" y="4234805"/>
            <a:ext cx="3312368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자녀 수가 많아 가족 구성원</a:t>
            </a:r>
            <a:endParaRPr lang="en-US" altLang="ko-KR" sz="1700" spc="-150" dirty="0" smtClean="0">
              <a:solidFill>
                <a:srgbClr val="FF0000"/>
              </a:solidFill>
              <a:latin typeface="+mn-ea"/>
            </a:endParaRPr>
          </a:p>
          <a:p>
            <a:pPr algn="ctr">
              <a:lnSpc>
                <a:spcPts val="2400"/>
              </a:lnSpc>
            </a:pP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수가 상대적으로 많다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5616" y="4234805"/>
            <a:ext cx="3312368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자녀가 한 명으로</a:t>
            </a:r>
            <a:endParaRPr lang="en-US" altLang="ko-KR" sz="1700" spc="-150" dirty="0" smtClean="0">
              <a:solidFill>
                <a:srgbClr val="FF0000"/>
              </a:solidFill>
              <a:latin typeface="+mn-ea"/>
            </a:endParaRPr>
          </a:p>
          <a:p>
            <a:pPr algn="ctr">
              <a:lnSpc>
                <a:spcPts val="2400"/>
              </a:lnSpc>
            </a:pP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가족 구성원 수가 적다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.</a:t>
            </a:r>
            <a:endParaRPr lang="ko-KR" altLang="en-US" sz="1700" spc="-15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60032" y="5990841"/>
            <a:ext cx="3312368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ko-KR" altLang="en-US" sz="1700" spc="-200" dirty="0" smtClean="0">
                <a:solidFill>
                  <a:srgbClr val="FF0000"/>
                </a:solidFill>
                <a:latin typeface="+mn-ea"/>
              </a:rPr>
              <a:t>인구가 점점 늘어나 나중에는 식량</a:t>
            </a:r>
            <a:r>
              <a:rPr lang="en-US" altLang="ko-KR" sz="1700" spc="-2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700" spc="-200" dirty="0" smtClean="0">
                <a:solidFill>
                  <a:srgbClr val="FF0000"/>
                </a:solidFill>
                <a:latin typeface="+mn-ea"/>
              </a:rPr>
              <a:t>일자리</a:t>
            </a:r>
            <a:r>
              <a:rPr lang="en-US" altLang="ko-KR" sz="1700" spc="-2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700" spc="-200" dirty="0" smtClean="0">
                <a:solidFill>
                  <a:srgbClr val="FF0000"/>
                </a:solidFill>
                <a:latin typeface="+mn-ea"/>
              </a:rPr>
              <a:t>자원</a:t>
            </a:r>
            <a:r>
              <a:rPr lang="en-US" altLang="ko-KR" sz="1700" spc="-2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700" spc="-200" dirty="0" smtClean="0">
                <a:solidFill>
                  <a:srgbClr val="FF0000"/>
                </a:solidFill>
                <a:latin typeface="+mn-ea"/>
              </a:rPr>
              <a:t>주택이 부족해질 것이다</a:t>
            </a:r>
            <a:r>
              <a:rPr lang="en-US" altLang="ko-KR" sz="1700" spc="-2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32104" y="302200"/>
            <a:ext cx="165618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smtClean="0">
                <a:latin typeface="나눔고딕 ExtraBold" pitchFamily="50" charset="-127"/>
                <a:ea typeface="나눔고딕 ExtraBold" pitchFamily="50" charset="-127"/>
              </a:rPr>
              <a:t>270</a:t>
            </a:r>
            <a:r>
              <a:rPr lang="ko-KR" altLang="en-US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078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  <p:bldP spid="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-8040" y="-1506"/>
            <a:ext cx="9144000" cy="1106224"/>
            <a:chOff x="-80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16" name="그림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9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6B6BB5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6B6BB5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3" name="직사각형 12"/>
            <p:cNvSpPr/>
            <p:nvPr/>
          </p:nvSpPr>
          <p:spPr>
            <a:xfrm>
              <a:off x="1313646" y="103847"/>
              <a:ext cx="705678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700" b="1" spc="-100" dirty="0" smtClean="0">
                  <a:latin typeface="나눔고딕 ExtraBold" pitchFamily="50" charset="-127"/>
                  <a:ea typeface="나눔고딕 ExtraBold" pitchFamily="50" charset="-127"/>
                </a:rPr>
                <a:t>미래의 자녀 계획을 세워 보자</a:t>
              </a:r>
              <a:r>
                <a:rPr lang="en-US" altLang="ko-KR" sz="2700" b="1" spc="-100" dirty="0" smtClean="0">
                  <a:latin typeface="나눔고딕 ExtraBold" pitchFamily="50" charset="-127"/>
                  <a:ea typeface="나눔고딕 ExtraBold" pitchFamily="50" charset="-127"/>
                </a:rPr>
                <a:t>!</a:t>
              </a:r>
              <a:endParaRPr lang="en-US" altLang="ko-KR" sz="2700" b="1" spc="-1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5728320" y="78134"/>
            <a:ext cx="31678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9-1.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세계의 인구 문제와 해결 방안</a:t>
            </a:r>
            <a:endParaRPr lang="ko-KR" altLang="en-US" sz="1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68344" y="3022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277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9392" y="63676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D397B1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rgbClr val="9A2AA6"/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rgbClr val="9A2AA6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대각선 방향의 모서리가 둥근 사각형 11"/>
          <p:cNvSpPr/>
          <p:nvPr/>
        </p:nvSpPr>
        <p:spPr>
          <a:xfrm flipH="1">
            <a:off x="323528" y="1916832"/>
            <a:ext cx="3960440" cy="3672408"/>
          </a:xfrm>
          <a:prstGeom prst="round2DiagRect">
            <a:avLst>
              <a:gd name="adj1" fmla="val 7829"/>
              <a:gd name="adj2" fmla="val 0"/>
            </a:avLst>
          </a:prstGeom>
          <a:solidFill>
            <a:schemeClr val="bg1"/>
          </a:solidFill>
          <a:ln>
            <a:solidFill>
              <a:srgbClr val="FF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19"/>
          <p:cNvGrpSpPr/>
          <p:nvPr/>
        </p:nvGrpSpPr>
        <p:grpSpPr>
          <a:xfrm>
            <a:off x="323528" y="2060848"/>
            <a:ext cx="2545967" cy="369332"/>
            <a:chOff x="395536" y="1475492"/>
            <a:chExt cx="2545967" cy="369332"/>
          </a:xfrm>
        </p:grpSpPr>
        <p:sp>
          <p:nvSpPr>
            <p:cNvPr id="15" name="모서리가 둥근 직사각형 14"/>
            <p:cNvSpPr/>
            <p:nvPr/>
          </p:nvSpPr>
          <p:spPr>
            <a:xfrm>
              <a:off x="395536" y="1480138"/>
              <a:ext cx="792088" cy="360040"/>
            </a:xfrm>
            <a:prstGeom prst="roundRect">
              <a:avLst/>
            </a:prstGeom>
            <a:solidFill>
              <a:srgbClr val="FEBCC6">
                <a:alpha val="87843"/>
              </a:srgbClr>
            </a:solidFill>
            <a:ln>
              <a:solidFill>
                <a:srgbClr val="F3B2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500" b="1" dirty="0" smtClean="0">
                  <a:solidFill>
                    <a:schemeClr val="tx1"/>
                  </a:solidFill>
                  <a:latin typeface="나눔고딕 ExtraBold" pitchFamily="50" charset="-127"/>
                  <a:ea typeface="나눔고딕 ExtraBold" pitchFamily="50" charset="-127"/>
                </a:rPr>
                <a:t>자료 </a:t>
              </a:r>
              <a:r>
                <a:rPr lang="en-US" altLang="ko-KR" sz="1500" b="1" dirty="0" smtClean="0">
                  <a:solidFill>
                    <a:schemeClr val="tx1"/>
                  </a:solidFill>
                  <a:latin typeface="나눔고딕 ExtraBold" pitchFamily="50" charset="-127"/>
                  <a:ea typeface="나눔고딕 ExtraBold" pitchFamily="50" charset="-127"/>
                </a:rPr>
                <a:t>3</a:t>
              </a:r>
              <a:endParaRPr lang="ko-KR" altLang="en-US" sz="1500" b="1" dirty="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259632" y="1475492"/>
              <a:ext cx="16818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b="1" spc="-50" dirty="0" smtClean="0"/>
                <a:t>출산 기피 현상</a:t>
              </a:r>
              <a:endParaRPr lang="en-US" altLang="ko-KR" b="1" spc="-50" dirty="0" smtClean="0"/>
            </a:p>
          </p:txBody>
        </p:sp>
      </p:grpSp>
      <p:sp>
        <p:nvSpPr>
          <p:cNvPr id="22" name="대각선 방향의 모서리가 둥근 사각형 21"/>
          <p:cNvSpPr/>
          <p:nvPr/>
        </p:nvSpPr>
        <p:spPr>
          <a:xfrm flipH="1">
            <a:off x="4788024" y="1916832"/>
            <a:ext cx="3960440" cy="3672408"/>
          </a:xfrm>
          <a:prstGeom prst="round2DiagRect">
            <a:avLst>
              <a:gd name="adj1" fmla="val 7829"/>
              <a:gd name="adj2" fmla="val 0"/>
            </a:avLst>
          </a:prstGeom>
          <a:solidFill>
            <a:schemeClr val="bg1"/>
          </a:solidFill>
          <a:ln>
            <a:solidFill>
              <a:srgbClr val="FF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22"/>
          <p:cNvGrpSpPr/>
          <p:nvPr/>
        </p:nvGrpSpPr>
        <p:grpSpPr>
          <a:xfrm>
            <a:off x="4788024" y="2060848"/>
            <a:ext cx="3743410" cy="369332"/>
            <a:chOff x="395536" y="1475492"/>
            <a:chExt cx="3743410" cy="369332"/>
          </a:xfrm>
        </p:grpSpPr>
        <p:sp>
          <p:nvSpPr>
            <p:cNvPr id="24" name="모서리가 둥근 직사각형 23"/>
            <p:cNvSpPr/>
            <p:nvPr/>
          </p:nvSpPr>
          <p:spPr>
            <a:xfrm>
              <a:off x="395536" y="1480138"/>
              <a:ext cx="792088" cy="360040"/>
            </a:xfrm>
            <a:prstGeom prst="roundRect">
              <a:avLst/>
            </a:prstGeom>
            <a:solidFill>
              <a:srgbClr val="FEBCC6">
                <a:alpha val="87843"/>
              </a:srgbClr>
            </a:solidFill>
            <a:ln>
              <a:solidFill>
                <a:srgbClr val="F3B2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500" b="1" dirty="0" smtClean="0">
                  <a:solidFill>
                    <a:schemeClr val="tx1"/>
                  </a:solidFill>
                  <a:latin typeface="나눔고딕 ExtraBold" pitchFamily="50" charset="-127"/>
                  <a:ea typeface="나눔고딕 ExtraBold" pitchFamily="50" charset="-127"/>
                </a:rPr>
                <a:t>자료 </a:t>
              </a:r>
              <a:r>
                <a:rPr lang="en-US" altLang="ko-KR" sz="1500" b="1" dirty="0" smtClean="0">
                  <a:solidFill>
                    <a:schemeClr val="tx1"/>
                  </a:solidFill>
                  <a:latin typeface="나눔고딕 ExtraBold" pitchFamily="50" charset="-127"/>
                  <a:ea typeface="나눔고딕 ExtraBold" pitchFamily="50" charset="-127"/>
                </a:rPr>
                <a:t>4</a:t>
              </a:r>
              <a:endParaRPr lang="ko-KR" altLang="en-US" sz="1500" b="1" dirty="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1259632" y="1475492"/>
              <a:ext cx="28793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b="1" spc="-50" dirty="0" smtClean="0"/>
                <a:t>우리나라의 출산 장려 정책</a:t>
              </a:r>
              <a:endParaRPr lang="en-US" altLang="ko-KR" b="1" spc="-50" dirty="0" smtClean="0"/>
            </a:p>
          </p:txBody>
        </p:sp>
      </p:grpSp>
      <p:sp>
        <p:nvSpPr>
          <p:cNvPr id="26" name="직사각형 25"/>
          <p:cNvSpPr/>
          <p:nvPr/>
        </p:nvSpPr>
        <p:spPr>
          <a:xfrm>
            <a:off x="4860032" y="2636912"/>
            <a:ext cx="3888432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600" spc="-50" dirty="0" smtClean="0"/>
              <a:t>우리나라에서는 </a:t>
            </a:r>
            <a:r>
              <a:rPr lang="ko-KR" altLang="en-US" sz="1600" spc="-50" dirty="0" err="1" smtClean="0"/>
              <a:t>저출산</a:t>
            </a:r>
            <a:r>
              <a:rPr lang="ko-KR" altLang="en-US" sz="1600" spc="-50" dirty="0" smtClean="0"/>
              <a:t> 현상을 극복하기 위해 다양한 출산 장려 정책을 시행하고 있다</a:t>
            </a:r>
            <a:r>
              <a:rPr lang="en-US" altLang="ko-KR" sz="1600" spc="-50" dirty="0" smtClean="0"/>
              <a:t>. </a:t>
            </a:r>
            <a:r>
              <a:rPr lang="ko-KR" altLang="en-US" sz="1600" spc="-50" dirty="0" smtClean="0"/>
              <a:t>정부는 출산 장려금과 보육 수당의 지급</a:t>
            </a:r>
            <a:r>
              <a:rPr lang="en-US" altLang="ko-KR" sz="1600" spc="-50" dirty="0" smtClean="0"/>
              <a:t>, </a:t>
            </a:r>
            <a:r>
              <a:rPr lang="ko-KR" altLang="en-US" sz="1600" spc="-50" dirty="0" smtClean="0"/>
              <a:t>누리 교육 과정의 도입</a:t>
            </a:r>
            <a:r>
              <a:rPr lang="en-US" altLang="ko-KR" sz="1600" spc="-50" dirty="0" smtClean="0"/>
              <a:t>, </a:t>
            </a:r>
            <a:r>
              <a:rPr lang="ko-KR" altLang="en-US" sz="1600" spc="-50" dirty="0" smtClean="0"/>
              <a:t>공공 보육 기관의 확대</a:t>
            </a:r>
            <a:r>
              <a:rPr lang="en-US" altLang="ko-KR" sz="1600" spc="-50" dirty="0" smtClean="0"/>
              <a:t>, </a:t>
            </a:r>
            <a:r>
              <a:rPr lang="ko-KR" altLang="en-US" sz="1600" spc="-50" dirty="0" smtClean="0"/>
              <a:t>출산 휴가의 확대</a:t>
            </a:r>
            <a:r>
              <a:rPr lang="en-US" altLang="ko-KR" sz="1600" spc="-50" dirty="0" smtClean="0"/>
              <a:t>, </a:t>
            </a:r>
            <a:r>
              <a:rPr lang="ko-KR" altLang="en-US" sz="1600" spc="-50" dirty="0" smtClean="0"/>
              <a:t>경력 단절 여성에 대한 취업 기회의 확대 등 아이를 낳고 키울 때 발생할 수 있는 걸림돌을 제거하고 결혼과 출산을 장려하는 방향으로 정책을 추진하고 있다</a:t>
            </a:r>
            <a:r>
              <a:rPr lang="en-US" altLang="ko-KR" sz="1600" spc="-50" dirty="0" smtClean="0"/>
              <a:t>.</a:t>
            </a:r>
            <a:endParaRPr lang="en-US" altLang="ko-KR" sz="1300" spc="-50" dirty="0" smtClean="0"/>
          </a:p>
        </p:txBody>
      </p:sp>
      <p:sp>
        <p:nvSpPr>
          <p:cNvPr id="23" name="직사각형 22"/>
          <p:cNvSpPr/>
          <p:nvPr/>
        </p:nvSpPr>
        <p:spPr>
          <a:xfrm>
            <a:off x="395536" y="2636912"/>
            <a:ext cx="3816424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600" spc="-50" dirty="0" smtClean="0"/>
              <a:t>결혼 후 아직 자녀가 없는 직장인 김○○ 씨는 “</a:t>
            </a:r>
            <a:r>
              <a:rPr lang="ko-KR" altLang="en-US" sz="1600" spc="-50" dirty="0" err="1" smtClean="0"/>
              <a:t>워킹맘들의</a:t>
            </a:r>
            <a:r>
              <a:rPr lang="ko-KR" altLang="en-US" sz="1600" spc="-50" dirty="0" smtClean="0"/>
              <a:t> 애환을 직접 눈으로 봤기 때문에 두려움과 걱정이 앞서 자녀를 쉽게 가지지 못하고 있다</a:t>
            </a:r>
            <a:r>
              <a:rPr lang="en-US" altLang="ko-KR" sz="1600" spc="-50" dirty="0" smtClean="0"/>
              <a:t>.”</a:t>
            </a:r>
            <a:r>
              <a:rPr lang="ko-KR" altLang="en-US" sz="1600" spc="-50" dirty="0" smtClean="0"/>
              <a:t>라고 말했다</a:t>
            </a:r>
            <a:r>
              <a:rPr lang="en-US" altLang="ko-KR" sz="1600" spc="-50" dirty="0" smtClean="0"/>
              <a:t>. </a:t>
            </a:r>
            <a:r>
              <a:rPr lang="ko-KR" altLang="en-US" sz="1600" spc="-50" dirty="0" smtClean="0"/>
              <a:t>김 씨는 “사회적으로 </a:t>
            </a:r>
            <a:r>
              <a:rPr lang="ko-KR" altLang="en-US" sz="1600" spc="-50" dirty="0" err="1" smtClean="0"/>
              <a:t>저출산</a:t>
            </a:r>
            <a:r>
              <a:rPr lang="ko-KR" altLang="en-US" sz="1600" spc="-50" dirty="0" smtClean="0"/>
              <a:t> 문제가 심각한 것은 알고 있지만</a:t>
            </a:r>
            <a:r>
              <a:rPr lang="en-US" altLang="ko-KR" sz="1600" spc="-50" dirty="0" smtClean="0"/>
              <a:t>, </a:t>
            </a:r>
            <a:r>
              <a:rPr lang="ko-KR" altLang="en-US" sz="1600" spc="-50" dirty="0" smtClean="0"/>
              <a:t>개인적인 행복이나 삶의 질을 생각할 때 쉽게 결정할 수 있는 문제가 아니다</a:t>
            </a:r>
            <a:r>
              <a:rPr lang="en-US" altLang="ko-KR" sz="1600" spc="-50" dirty="0" smtClean="0"/>
              <a:t>.”</a:t>
            </a:r>
            <a:r>
              <a:rPr lang="ko-KR" altLang="en-US" sz="1600" spc="-50" dirty="0" smtClean="0"/>
              <a:t>라고 말했다</a:t>
            </a:r>
            <a:r>
              <a:rPr lang="en-US" altLang="ko-KR" sz="1600" spc="-50" dirty="0" smtClean="0"/>
              <a:t>. </a:t>
            </a:r>
          </a:p>
          <a:p>
            <a:pPr algn="r">
              <a:lnSpc>
                <a:spcPct val="120000"/>
              </a:lnSpc>
            </a:pPr>
            <a:r>
              <a:rPr lang="en-US" altLang="ko-KR" sz="1600" spc="-50" dirty="0" smtClean="0"/>
              <a:t>- 『</a:t>
            </a:r>
            <a:r>
              <a:rPr lang="ko-KR" altLang="en-US" sz="1600" spc="-50" dirty="0" smtClean="0"/>
              <a:t>연합뉴스</a:t>
            </a:r>
            <a:r>
              <a:rPr lang="en-US" altLang="ko-KR" sz="1600" spc="-50" dirty="0" smtClean="0"/>
              <a:t>』, 2014. 11. 14.</a:t>
            </a:r>
            <a:endParaRPr lang="en-US" altLang="ko-KR" sz="1300" spc="-50" dirty="0" smtClean="0"/>
          </a:p>
        </p:txBody>
      </p:sp>
    </p:spTree>
    <p:extLst>
      <p:ext uri="{BB962C8B-B14F-4D97-AF65-F5344CB8AC3E}">
        <p14:creationId xmlns:p14="http://schemas.microsoft.com/office/powerpoint/2010/main" val="364908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21" y="5112448"/>
            <a:ext cx="8966879" cy="155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7504" y="1628800"/>
            <a:ext cx="8996218" cy="76944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 algn="just">
              <a:lnSpc>
                <a:spcPct val="110000"/>
              </a:lnSpc>
              <a:buFont typeface="+mj-lt"/>
              <a:buAutoNum type="arabicPeriod"/>
            </a:pPr>
            <a:r>
              <a:rPr lang="ko-KR" altLang="en-US" sz="2000" b="1" spc="7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자료</a:t>
            </a:r>
            <a:r>
              <a:rPr lang="en-US" altLang="ko-KR" sz="2000" b="1" spc="7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ko-KR" altLang="en-US" sz="2000" b="1" spc="7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과 같이 합계 출산율이 낮아지고 출생아 수가 감소한 이유를 짝과 </a:t>
            </a:r>
            <a:endParaRPr lang="en-US" altLang="ko-KR" sz="2000" b="1" spc="7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360000" indent="-360000" algn="just">
              <a:lnSpc>
                <a:spcPct val="110000"/>
              </a:lnSpc>
            </a:pPr>
            <a:r>
              <a:rPr lang="en-US" altLang="ko-KR" sz="2000" b="1" spc="7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	</a:t>
            </a:r>
            <a:r>
              <a:rPr lang="ko-KR" altLang="en-US" sz="2000" b="1" spc="7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토의해 보자</a:t>
            </a:r>
            <a:r>
              <a:rPr lang="en-US" altLang="ko-KR" sz="2000" b="1" spc="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000" b="1" spc="1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2953974"/>
            <a:ext cx="8996218" cy="74635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 algn="just">
              <a:lnSpc>
                <a:spcPct val="110000"/>
              </a:lnSpc>
              <a:buFont typeface="+mj-lt"/>
              <a:buAutoNum type="arabicPeriod" startAt="2"/>
            </a:pPr>
            <a:r>
              <a:rPr lang="ko-KR" altLang="en-US" sz="2000" b="1" spc="7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자료</a:t>
            </a:r>
            <a:r>
              <a:rPr lang="en-US" altLang="ko-KR" sz="2000" b="1" spc="7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r>
              <a:rPr lang="ko-KR" altLang="en-US" sz="2000" b="1" spc="7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에서 밑줄 친 </a:t>
            </a:r>
            <a:r>
              <a:rPr lang="en-US" altLang="ko-KR" sz="2000" b="1" spc="7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‘</a:t>
            </a:r>
            <a:r>
              <a:rPr lang="ko-KR" altLang="en-US" sz="2000" b="1" spc="7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악순환</a:t>
            </a:r>
            <a:r>
              <a:rPr lang="en-US" altLang="ko-KR" sz="2000" b="1" spc="7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’ </a:t>
            </a:r>
            <a:r>
              <a:rPr lang="ko-KR" altLang="en-US" sz="2000" b="1" spc="7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고리를 해결하기 위해서는 어떠한 방법이</a:t>
            </a:r>
            <a:endParaRPr lang="en-US" altLang="ko-KR" sz="2000" b="1" spc="7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360000" indent="-360000" algn="just">
              <a:lnSpc>
                <a:spcPct val="110000"/>
              </a:lnSpc>
            </a:pPr>
            <a:r>
              <a:rPr lang="en-US" altLang="ko-KR" sz="2000" b="1" spc="7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	</a:t>
            </a:r>
            <a:r>
              <a:rPr lang="ko-KR" altLang="en-US" sz="2000" b="1" spc="7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있는지 짝과 토의해 보자</a:t>
            </a:r>
            <a:r>
              <a:rPr lang="en-US" altLang="ko-KR" sz="2000" b="1" spc="7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000" b="1" spc="1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4529216"/>
            <a:ext cx="8996218" cy="74635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 algn="just">
              <a:lnSpc>
                <a:spcPct val="110000"/>
              </a:lnSpc>
              <a:buFont typeface="+mj-lt"/>
              <a:buAutoNum type="arabicPeriod" startAt="3"/>
            </a:pPr>
            <a:r>
              <a:rPr lang="ko-KR" altLang="en-US" sz="2000" b="1" spc="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자료</a:t>
            </a:r>
            <a:r>
              <a:rPr lang="en-US" altLang="ko-KR" sz="2000" b="1" spc="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r>
              <a:rPr lang="ko-KR" altLang="en-US" sz="2000" b="1" spc="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과 자료</a:t>
            </a:r>
            <a:r>
              <a:rPr lang="en-US" altLang="ko-KR" sz="2000" b="1" spc="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r>
              <a:rPr lang="ko-KR" altLang="en-US" sz="2000" b="1" spc="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를 읽고 결혼한다면 자녀를 몇 명 나을 것인지 생각해 본 후</a:t>
            </a:r>
            <a:r>
              <a:rPr lang="en-US" altLang="ko-KR" sz="2000" b="1" spc="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</a:p>
          <a:p>
            <a:pPr marL="360000" indent="-360000" algn="just">
              <a:lnSpc>
                <a:spcPct val="110000"/>
              </a:lnSpc>
            </a:pPr>
            <a:r>
              <a:rPr lang="en-US" altLang="ko-KR" sz="2000" b="1" spc="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	</a:t>
            </a:r>
            <a:r>
              <a:rPr lang="ko-KR" altLang="en-US" sz="2000" b="1" spc="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그 이유를 짝과 말해 보자</a:t>
            </a:r>
            <a:r>
              <a:rPr lang="en-US" altLang="ko-KR" sz="2000" b="1" spc="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000" b="1" spc="1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7776" y="5847884"/>
            <a:ext cx="1296144" cy="36933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2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명</a:t>
            </a:r>
            <a:endParaRPr lang="ko-KR" altLang="en-US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63888" y="5530006"/>
            <a:ext cx="5112568" cy="92333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자녀가 없거나 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1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명이면 외로울 것 같다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 2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명은 경제적으로도 많이 부담이 되지도 않고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err="1" smtClean="0">
                <a:solidFill>
                  <a:srgbClr val="FF0000"/>
                </a:solidFill>
                <a:latin typeface="+mn-ea"/>
              </a:rPr>
              <a:t>저출산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 문제 해결에 도움이 될 것 같기 때문이다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9552" y="2018984"/>
            <a:ext cx="7992888" cy="92333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	        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경제 활동을 하는 여성 인구의 증가에 따른 초혼 연령이 상승하고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결혼과 자녀에 대한 가치관 변화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교육비 및 양육비 증가로 경제적 부담 등으로 출생률이 감소하고 있다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9552" y="3346944"/>
            <a:ext cx="7992888" cy="120032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			   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출산을 기피하는 가치관을 변화시키는 사회적 노력이 필요하다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자녀의 출산과 보육에 필요한 시설을 확충하고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경제적 지원을 확대해야 한다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무엇보다 출산과 육아는 개인의 문제가 아니라 우리 모두의 문제라는 생각을 확대하는 것이 필요하다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-8040" y="-1506"/>
            <a:ext cx="9144000" cy="1106224"/>
            <a:chOff x="-8040" y="-1506"/>
            <a:chExt cx="9144000" cy="1106224"/>
          </a:xfrm>
        </p:grpSpPr>
        <p:grpSp>
          <p:nvGrpSpPr>
            <p:cNvPr id="24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34" name="그림 3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35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6B6BB5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6B6BB5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33" name="직사각형 32"/>
            <p:cNvSpPr/>
            <p:nvPr/>
          </p:nvSpPr>
          <p:spPr>
            <a:xfrm>
              <a:off x="1313646" y="103847"/>
              <a:ext cx="705678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700" b="1" spc="-100" dirty="0" smtClean="0">
                  <a:latin typeface="나눔고딕 ExtraBold" pitchFamily="50" charset="-127"/>
                  <a:ea typeface="나눔고딕 ExtraBold" pitchFamily="50" charset="-127"/>
                </a:rPr>
                <a:t>미래의 자녀 계획을 세워 보자</a:t>
              </a:r>
              <a:r>
                <a:rPr lang="en-US" altLang="ko-KR" sz="2700" b="1" spc="-100" dirty="0" smtClean="0">
                  <a:latin typeface="나눔고딕 ExtraBold" pitchFamily="50" charset="-127"/>
                  <a:ea typeface="나눔고딕 ExtraBold" pitchFamily="50" charset="-127"/>
                </a:rPr>
                <a:t>!</a:t>
              </a:r>
              <a:endParaRPr lang="en-US" altLang="ko-KR" sz="2700" b="1" spc="-1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36" name="직사각형 35"/>
          <p:cNvSpPr/>
          <p:nvPr/>
        </p:nvSpPr>
        <p:spPr>
          <a:xfrm>
            <a:off x="5728320" y="78134"/>
            <a:ext cx="31678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9-1.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세계의 인구 문제와 해결 방안</a:t>
            </a:r>
            <a:endParaRPr lang="ko-KR" altLang="en-US" sz="1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68344" y="3022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277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79392" y="63676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D397B1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rgbClr val="9A2AA6"/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rgbClr val="9A2AA6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592" y="1196752"/>
            <a:ext cx="108876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206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35" name="제목 1"/>
            <p:cNvSpPr txBox="1">
              <a:spLocks/>
            </p:cNvSpPr>
            <p:nvPr/>
          </p:nvSpPr>
          <p:spPr>
            <a:xfrm>
              <a:off x="251520" y="34020"/>
              <a:ext cx="7056784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꼭꼭</a:t>
              </a:r>
              <a:r>
                <a:rPr lang="en-US" altLang="ko-KR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! </a:t>
              </a:r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자기 점검</a:t>
              </a:r>
              <a:endPara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57279" y="1713508"/>
            <a:ext cx="8496944" cy="46166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학습 전개 과정을 읽고 체크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en-US" altLang="ko-KR" sz="2400" b="1" dirty="0" smtClean="0">
                <a:solidFill>
                  <a:srgbClr val="FF0000"/>
                </a:solidFill>
                <a:latin typeface="나눔고딕 ExtraBold" pitchFamily="50" charset="-127"/>
                <a:ea typeface="나눔고딕 ExtraBold" pitchFamily="50" charset="-127"/>
              </a:rPr>
              <a:t>V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하면서 단원의 구조를 파악해 보자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7" name="오각형 36"/>
          <p:cNvSpPr/>
          <p:nvPr/>
        </p:nvSpPr>
        <p:spPr>
          <a:xfrm>
            <a:off x="264220" y="2844070"/>
            <a:ext cx="2390680" cy="885662"/>
          </a:xfrm>
          <a:prstGeom prst="homePlate">
            <a:avLst/>
          </a:prstGeom>
          <a:solidFill>
            <a:srgbClr val="E8F5F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500" spc="-140" dirty="0" smtClean="0">
                <a:solidFill>
                  <a:schemeClr val="tx1"/>
                </a:solidFill>
              </a:rPr>
              <a:t>세계의 인구 분포와 인구 구조의 특징을 파악한다</a:t>
            </a:r>
            <a:r>
              <a:rPr lang="en-US" altLang="ko-KR" sz="1500" spc="-140" dirty="0" smtClean="0">
                <a:solidFill>
                  <a:schemeClr val="tx1"/>
                </a:solidFill>
              </a:rPr>
              <a:t>.</a:t>
            </a:r>
            <a:endParaRPr lang="ko-KR" altLang="en-US" sz="1500" spc="-140" dirty="0">
              <a:solidFill>
                <a:schemeClr val="tx1"/>
              </a:solidFill>
            </a:endParaRPr>
          </a:p>
        </p:txBody>
      </p:sp>
      <p:sp>
        <p:nvSpPr>
          <p:cNvPr id="40" name="갈매기형 수장 39"/>
          <p:cNvSpPr/>
          <p:nvPr/>
        </p:nvSpPr>
        <p:spPr>
          <a:xfrm>
            <a:off x="2280444" y="2844070"/>
            <a:ext cx="2664296" cy="885662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500" spc="-150" dirty="0" smtClean="0">
                <a:solidFill>
                  <a:schemeClr val="tx1"/>
                </a:solidFill>
              </a:rPr>
              <a:t>현재와 미래의 인구 문제를 파악한다</a:t>
            </a:r>
            <a:r>
              <a:rPr lang="en-US" altLang="ko-KR" sz="1500" spc="-150" dirty="0" smtClean="0">
                <a:solidFill>
                  <a:schemeClr val="tx1"/>
                </a:solidFill>
              </a:rPr>
              <a:t>.</a:t>
            </a:r>
            <a:endParaRPr lang="ko-KR" altLang="en-US" sz="1500" spc="-150" dirty="0">
              <a:solidFill>
                <a:schemeClr val="tx1"/>
              </a:solidFill>
            </a:endParaRPr>
          </a:p>
        </p:txBody>
      </p:sp>
      <p:sp>
        <p:nvSpPr>
          <p:cNvPr id="43" name="갈매기형 수장 42"/>
          <p:cNvSpPr/>
          <p:nvPr/>
        </p:nvSpPr>
        <p:spPr>
          <a:xfrm>
            <a:off x="4560059" y="2844070"/>
            <a:ext cx="2626868" cy="885661"/>
          </a:xfrm>
          <a:prstGeom prst="chevron">
            <a:avLst/>
          </a:prstGeom>
          <a:solidFill>
            <a:srgbClr val="C5E3E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500" spc="-140" dirty="0" smtClean="0">
                <a:solidFill>
                  <a:schemeClr val="tx1"/>
                </a:solidFill>
              </a:rPr>
              <a:t>인구 정책 및 인구 문제의 해결 방안에 대해 탐구한다</a:t>
            </a:r>
            <a:r>
              <a:rPr lang="en-US" altLang="ko-KR" sz="1500" spc="-50" dirty="0" smtClean="0">
                <a:solidFill>
                  <a:schemeClr val="tx1"/>
                </a:solidFill>
              </a:rPr>
              <a:t>.</a:t>
            </a:r>
            <a:endParaRPr lang="ko-KR" altLang="en-US" sz="1500" spc="-50" dirty="0">
              <a:solidFill>
                <a:schemeClr val="tx1"/>
              </a:solidFill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6814513" y="2844070"/>
            <a:ext cx="2016224" cy="885662"/>
            <a:chOff x="6660232" y="2831370"/>
            <a:chExt cx="2016224" cy="885662"/>
          </a:xfrm>
        </p:grpSpPr>
        <p:sp>
          <p:nvSpPr>
            <p:cNvPr id="46" name="갈매기형 수장 45"/>
            <p:cNvSpPr/>
            <p:nvPr/>
          </p:nvSpPr>
          <p:spPr>
            <a:xfrm>
              <a:off x="6660232" y="2831371"/>
              <a:ext cx="1080120" cy="885661"/>
            </a:xfrm>
            <a:prstGeom prst="chevr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7236296" y="2831370"/>
              <a:ext cx="1440160" cy="8855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altLang="ko-KR" sz="1500" dirty="0" smtClean="0">
                  <a:solidFill>
                    <a:prstClr val="black"/>
                  </a:solidFill>
                </a:rPr>
                <a:t> 276</a:t>
              </a:r>
              <a:r>
                <a:rPr lang="ko-KR" altLang="en-US" sz="1500" dirty="0" smtClean="0">
                  <a:solidFill>
                    <a:prstClr val="black"/>
                  </a:solidFill>
                </a:rPr>
                <a:t>쪽에서 </a:t>
              </a:r>
              <a:endParaRPr lang="en-US" altLang="ko-KR" sz="1500" dirty="0" smtClean="0">
                <a:solidFill>
                  <a:prstClr val="black"/>
                </a:solidFill>
              </a:endParaRPr>
            </a:p>
            <a:p>
              <a:pPr lvl="0"/>
              <a:r>
                <a:rPr lang="ko-KR" altLang="en-US" sz="1500" dirty="0" smtClean="0">
                  <a:solidFill>
                    <a:prstClr val="black"/>
                  </a:solidFill>
                </a:rPr>
                <a:t>학습 결과를 </a:t>
              </a:r>
              <a:endParaRPr lang="en-US" altLang="ko-KR" sz="1500" dirty="0" smtClean="0">
                <a:solidFill>
                  <a:prstClr val="black"/>
                </a:solidFill>
              </a:endParaRPr>
            </a:p>
            <a:p>
              <a:pPr lvl="0"/>
              <a:r>
                <a:rPr lang="ko-KR" altLang="en-US" sz="1500" dirty="0" smtClean="0">
                  <a:solidFill>
                    <a:prstClr val="black"/>
                  </a:solidFill>
                </a:rPr>
                <a:t> 평가한다</a:t>
              </a:r>
              <a:r>
                <a:rPr lang="en-US" altLang="ko-KR" sz="1500" dirty="0" smtClean="0">
                  <a:solidFill>
                    <a:prstClr val="black"/>
                  </a:solidFill>
                </a:rPr>
                <a:t>.</a:t>
              </a:r>
              <a:endParaRPr lang="ko-KR" altLang="en-US" sz="1500" dirty="0">
                <a:solidFill>
                  <a:prstClr val="black"/>
                </a:solidFill>
              </a:endParaRPr>
            </a:p>
          </p:txBody>
        </p:sp>
      </p:grpSp>
      <p:sp>
        <p:nvSpPr>
          <p:cNvPr id="38" name="직사각형 37"/>
          <p:cNvSpPr/>
          <p:nvPr/>
        </p:nvSpPr>
        <p:spPr>
          <a:xfrm>
            <a:off x="1850831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4083079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6387335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8475567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31" name="육각형 30"/>
          <p:cNvSpPr/>
          <p:nvPr/>
        </p:nvSpPr>
        <p:spPr>
          <a:xfrm>
            <a:off x="251520" y="1857524"/>
            <a:ext cx="198000" cy="180000"/>
          </a:xfrm>
          <a:prstGeom prst="hexagon">
            <a:avLst/>
          </a:prstGeom>
          <a:solidFill>
            <a:schemeClr val="bg1"/>
          </a:solidFill>
          <a:ln w="53975">
            <a:solidFill>
              <a:srgbClr val="A0D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8" name="그룹 47"/>
          <p:cNvGrpSpPr/>
          <p:nvPr/>
        </p:nvGrpSpPr>
        <p:grpSpPr>
          <a:xfrm>
            <a:off x="251520" y="4248144"/>
            <a:ext cx="7980864" cy="461665"/>
            <a:chOff x="341552" y="4235444"/>
            <a:chExt cx="7980864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553936" y="4235444"/>
              <a:ext cx="7768480" cy="461665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학습 전개 과정을</a:t>
              </a:r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</a:t>
              </a:r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바탕으로 나의 목표를 세워 보자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.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2" name="육각형 31"/>
            <p:cNvSpPr/>
            <p:nvPr/>
          </p:nvSpPr>
          <p:spPr>
            <a:xfrm>
              <a:off x="341552" y="4376276"/>
              <a:ext cx="198000" cy="180000"/>
            </a:xfrm>
            <a:prstGeom prst="hexagon">
              <a:avLst/>
            </a:prstGeom>
            <a:solidFill>
              <a:schemeClr val="bg1"/>
            </a:solidFill>
            <a:ln w="53975">
              <a:solidFill>
                <a:srgbClr val="A0D7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232104" y="302200"/>
            <a:ext cx="165618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270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5916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760116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6F6B85"/>
                </a:solidFill>
                <a:latin typeface="나눔고딕 ExtraBold" pitchFamily="50" charset="-127"/>
                <a:ea typeface="나눔고딕 ExtraBold" pitchFamily="50" charset="-127"/>
              </a:rPr>
              <a:t>학습 목표</a:t>
            </a:r>
            <a:endParaRPr lang="ko-KR" altLang="en-US" sz="2500" b="1" dirty="0">
              <a:solidFill>
                <a:srgbClr val="6F6B85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276872"/>
            <a:ext cx="8496944" cy="165179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4200"/>
              </a:lnSpc>
              <a:buAutoNum type="arabicPeriod"/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다양한 자료를 통하여 세계의 인구 분포와 인구 구조를 설명할 수 있다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</a:p>
          <a:p>
            <a:pPr marL="342900" indent="-342900">
              <a:lnSpc>
                <a:spcPts val="4200"/>
              </a:lnSpc>
              <a:buAutoNum type="arabicPeriod"/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현재와 미래의 인구 문제 양상에 관해 설명할 수 있다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ko-KR" altLang="en-US" sz="2400" b="1" spc="-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544" y="4983281"/>
            <a:ext cx="7848872" cy="57496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인구 분포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인구 구조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인구 과잉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저출산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고령화</a:t>
            </a:r>
            <a:endParaRPr lang="ko-KR" altLang="en-US" sz="2400" b="1" spc="-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4496420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6F6B85"/>
                </a:solidFill>
                <a:latin typeface="나눔고딕 ExtraBold" pitchFamily="50" charset="-127"/>
                <a:ea typeface="나눔고딕 ExtraBold" pitchFamily="50" charset="-127"/>
              </a:rPr>
              <a:t>핵심 개념</a:t>
            </a:r>
            <a:endParaRPr lang="ko-KR" altLang="en-US" sz="2500" b="1" dirty="0">
              <a:solidFill>
                <a:srgbClr val="6F6B85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7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19" name="그림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0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세계의 인구 문제 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1" name="직사각형 20"/>
            <p:cNvSpPr/>
            <p:nvPr/>
          </p:nvSpPr>
          <p:spPr>
            <a:xfrm>
              <a:off x="5728320" y="1202878"/>
              <a:ext cx="316785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9-1.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세계의 인구 문제와 해결 방안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232104" y="302200"/>
            <a:ext cx="165618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271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5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971600" y="4581128"/>
            <a:ext cx="6408712" cy="5816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인구의 적정 규모를 판단하는 기준은 무엇일까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4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68760"/>
            <a:ext cx="3485607" cy="297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708132"/>
            <a:ext cx="364047" cy="39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그룹 15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9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1" name="그림 2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2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세계의 인구 문제 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8" name="직사각형 17"/>
            <p:cNvSpPr/>
            <p:nvPr/>
          </p:nvSpPr>
          <p:spPr>
            <a:xfrm>
              <a:off x="5728320" y="1202878"/>
              <a:ext cx="316785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9-1.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세계의 인구 문제와 해결 방안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43608" y="5229200"/>
            <a:ext cx="7560840" cy="6463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일정한 지역의 인구가 그 지역의 자원으로 만족하며 생활할 수 있는지를 기준으로 적정 인구를 판단할 수 있을 것 같다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14" name="모서리가 둥근 직사각형 13"/>
          <p:cNvSpPr/>
          <p:nvPr/>
        </p:nvSpPr>
        <p:spPr>
          <a:xfrm rot="21480000" flipH="1">
            <a:off x="393184" y="1846018"/>
            <a:ext cx="4875861" cy="2016000"/>
          </a:xfrm>
          <a:prstGeom prst="roundRect">
            <a:avLst>
              <a:gd name="adj" fmla="val 6176"/>
            </a:avLst>
          </a:prstGeom>
          <a:solidFill>
            <a:srgbClr val="FCF3EB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395536" y="1844824"/>
            <a:ext cx="4874546" cy="2029656"/>
          </a:xfrm>
          <a:prstGeom prst="roundRect">
            <a:avLst>
              <a:gd name="adj" fmla="val 5268"/>
            </a:avLst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lvl="0">
              <a:lnSpc>
                <a:spcPct val="130000"/>
              </a:lnSpc>
            </a:pPr>
            <a:r>
              <a:rPr lang="ko-KR" altLang="en-US" sz="16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한 국가나 지역의 인구가 지나치게 많다면 일자리와 자원 부족 등 다양한 문제가 발생한다</a:t>
            </a:r>
            <a:r>
              <a:rPr lang="en-US" altLang="ko-KR" sz="16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16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반면</a:t>
            </a:r>
            <a:r>
              <a:rPr lang="en-US" altLang="ko-KR" sz="16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6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인구가 지나치게 적다면 노동력 부족 문제가 발생할 것이다</a:t>
            </a:r>
            <a:r>
              <a:rPr lang="en-US" altLang="ko-KR" sz="16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16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따라서 적정한 인구 수준을 유지하는 것이 중요하다</a:t>
            </a:r>
            <a:r>
              <a:rPr lang="en-US" altLang="ko-KR" sz="16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.</a:t>
            </a:r>
            <a:endParaRPr lang="ko-KR" altLang="en-US" sz="1400" spc="-100" dirty="0">
              <a:solidFill>
                <a:prstClr val="black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32104" y="302200"/>
            <a:ext cx="165618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271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701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22509"/>
            <a:ext cx="8496944" cy="412677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① 인구</a:t>
            </a:r>
            <a:endParaRPr lang="en-US" altLang="ko-KR" sz="2800" b="1" spc="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어느 한 시점에서 일정 지역에서 사는 사람의 수</a:t>
            </a:r>
            <a:endParaRPr lang="en-US" altLang="ko-KR" sz="25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인구는 출생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사망과 같은 자연적 요인과 전출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전입과 같은 사회적 요인으로 끊임없이 변화함</a:t>
            </a:r>
            <a:endParaRPr lang="en-US" altLang="ko-KR" sz="25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세계 인구는 산업 혁명 이후 생활 수준의 향상과 의료 기술의 발달 등으로 빠르게 증가하였으며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평균 수명이 늘어나고 영아 사망률이 낮아짐</a:t>
            </a:r>
            <a:endParaRPr lang="en-US" altLang="ko-KR" sz="25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 세계의 인구 분포와 인구 구조는 어떤 모습일까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2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0" name="그림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1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세계의 인구 문제 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1" name="직사각형 10"/>
            <p:cNvSpPr/>
            <p:nvPr/>
          </p:nvSpPr>
          <p:spPr>
            <a:xfrm>
              <a:off x="5728320" y="1202878"/>
              <a:ext cx="316785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9-1.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세계의 인구 문제와 해결 방안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232104" y="302200"/>
            <a:ext cx="165618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271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550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8" name="제목 1"/>
            <p:cNvSpPr txBox="1">
              <a:spLocks/>
            </p:cNvSpPr>
            <p:nvPr/>
          </p:nvSpPr>
          <p:spPr>
            <a:xfrm>
              <a:off x="251520" y="33896"/>
              <a:ext cx="7056784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800" b="1" dirty="0" smtClean="0">
                  <a:solidFill>
                    <a:srgbClr val="C00000"/>
                  </a:solidFill>
                  <a:latin typeface="나눔고딕 ExtraBold" pitchFamily="50" charset="-127"/>
                  <a:ea typeface="나눔고딕 ExtraBold" pitchFamily="50" charset="-127"/>
                </a:rPr>
                <a:t>더 알아보기</a:t>
              </a:r>
              <a:r>
                <a:rPr lang="en-US" altLang="ko-KR" sz="2800" b="1" dirty="0" smtClean="0">
                  <a:solidFill>
                    <a:srgbClr val="C00000"/>
                  </a:solidFill>
                  <a:latin typeface="나눔고딕 ExtraBold" pitchFamily="50" charset="-127"/>
                  <a:ea typeface="나눔고딕 ExtraBold" pitchFamily="50" charset="-127"/>
                </a:rPr>
                <a:t>  </a:t>
              </a:r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인구 변천 단계 모형</a:t>
              </a:r>
              <a:endPara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51520" y="1124744"/>
            <a:ext cx="8640960" cy="5225653"/>
          </a:xfrm>
          <a:prstGeom prst="roundRect">
            <a:avLst>
              <a:gd name="adj" fmla="val 5479"/>
            </a:avLst>
          </a:prstGeom>
          <a:solidFill>
            <a:schemeClr val="bg1"/>
          </a:solidFill>
          <a:ln w="28575">
            <a:solidFill>
              <a:srgbClr val="F3A385"/>
            </a:solidFill>
          </a:ln>
          <a:effectLst/>
        </p:spPr>
        <p:txBody>
          <a:bodyPr wrap="square" lIns="144000" rIns="144000" rtlCol="0" anchor="ctr">
            <a:spAutoFit/>
          </a:bodyPr>
          <a:lstStyle/>
          <a:p>
            <a:pPr algn="just">
              <a:lnSpc>
                <a:spcPct val="150000"/>
              </a:lnSpc>
            </a:pPr>
            <a:endParaRPr lang="en-US" altLang="ko-KR" spc="-150" dirty="0" smtClean="0">
              <a:latin typeface="+mn-ea"/>
            </a:endParaRPr>
          </a:p>
          <a:p>
            <a:pPr algn="just">
              <a:lnSpc>
                <a:spcPct val="150000"/>
              </a:lnSpc>
            </a:pPr>
            <a:endParaRPr lang="en-US" altLang="ko-KR" spc="-150" dirty="0" smtClean="0">
              <a:latin typeface="+mn-ea"/>
            </a:endParaRPr>
          </a:p>
          <a:p>
            <a:pPr algn="just">
              <a:lnSpc>
                <a:spcPct val="150000"/>
              </a:lnSpc>
            </a:pPr>
            <a:endParaRPr lang="en-US" altLang="ko-KR" spc="-150" dirty="0" smtClean="0">
              <a:latin typeface="+mn-ea"/>
            </a:endParaRPr>
          </a:p>
          <a:p>
            <a:pPr algn="just">
              <a:lnSpc>
                <a:spcPct val="150000"/>
              </a:lnSpc>
            </a:pPr>
            <a:endParaRPr lang="en-US" altLang="ko-KR" spc="-150" dirty="0" smtClean="0">
              <a:latin typeface="+mn-ea"/>
            </a:endParaRPr>
          </a:p>
          <a:p>
            <a:pPr algn="just">
              <a:lnSpc>
                <a:spcPct val="150000"/>
              </a:lnSpc>
            </a:pPr>
            <a:endParaRPr lang="en-US" altLang="ko-KR" spc="-150" dirty="0" smtClean="0">
              <a:latin typeface="+mn-ea"/>
            </a:endParaRPr>
          </a:p>
          <a:p>
            <a:pPr algn="just">
              <a:lnSpc>
                <a:spcPct val="150000"/>
              </a:lnSpc>
            </a:pPr>
            <a:endParaRPr lang="en-US" altLang="ko-KR" spc="-150" dirty="0" smtClean="0">
              <a:latin typeface="+mn-ea"/>
            </a:endParaRPr>
          </a:p>
          <a:p>
            <a:pPr algn="just">
              <a:lnSpc>
                <a:spcPct val="150000"/>
              </a:lnSpc>
            </a:pPr>
            <a:endParaRPr lang="en-US" altLang="ko-KR" spc="-150" dirty="0" smtClean="0"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ko-KR" altLang="en-US" spc="-150" dirty="0" smtClean="0">
                <a:latin typeface="+mn-ea"/>
              </a:rPr>
              <a:t>  </a:t>
            </a:r>
            <a:endParaRPr lang="en-US" altLang="ko-KR" spc="-150" dirty="0" smtClean="0"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ko-KR" spc="-150" dirty="0" smtClean="0">
                <a:latin typeface="+mn-ea"/>
              </a:rPr>
              <a:t>  </a:t>
            </a:r>
            <a:r>
              <a:rPr lang="ko-KR" altLang="en-US" spc="-150" dirty="0" smtClean="0">
                <a:latin typeface="+mn-ea"/>
              </a:rPr>
              <a:t>인구 </a:t>
            </a:r>
            <a:r>
              <a:rPr lang="ko-KR" altLang="en-US" spc="-150" dirty="0">
                <a:latin typeface="+mn-ea"/>
              </a:rPr>
              <a:t>변천 단계 모형은 인구의 성장 과정을 출생률과 사망률 </a:t>
            </a:r>
            <a:r>
              <a:rPr lang="ko-KR" altLang="en-US" spc="-150" dirty="0" smtClean="0">
                <a:latin typeface="+mn-ea"/>
              </a:rPr>
              <a:t>변화를 통해 </a:t>
            </a:r>
            <a:r>
              <a:rPr lang="ko-KR" altLang="en-US" spc="-150" dirty="0">
                <a:latin typeface="+mn-ea"/>
              </a:rPr>
              <a:t>살펴본 것이다</a:t>
            </a:r>
            <a:r>
              <a:rPr lang="en-US" altLang="ko-KR" spc="-150" dirty="0">
                <a:latin typeface="+mn-ea"/>
              </a:rPr>
              <a:t>. </a:t>
            </a:r>
            <a:r>
              <a:rPr lang="ko-KR" altLang="en-US" spc="-150" dirty="0">
                <a:latin typeface="+mn-ea"/>
              </a:rPr>
              <a:t>이 모형의 제</a:t>
            </a:r>
            <a:r>
              <a:rPr lang="en-US" altLang="ko-KR" spc="-150" dirty="0">
                <a:latin typeface="+mn-ea"/>
              </a:rPr>
              <a:t>1</a:t>
            </a:r>
            <a:r>
              <a:rPr lang="ko-KR" altLang="en-US" spc="-150" dirty="0">
                <a:latin typeface="+mn-ea"/>
              </a:rPr>
              <a:t>단계에서는 출생률과 사망률이 </a:t>
            </a:r>
            <a:r>
              <a:rPr lang="ko-KR" altLang="en-US" spc="-150" dirty="0" smtClean="0">
                <a:latin typeface="+mn-ea"/>
              </a:rPr>
              <a:t>모두 높아 </a:t>
            </a:r>
            <a:r>
              <a:rPr lang="ko-KR" altLang="en-US" spc="-150" dirty="0">
                <a:latin typeface="+mn-ea"/>
              </a:rPr>
              <a:t>전체 인구수에 큰 변화가 없다</a:t>
            </a:r>
            <a:r>
              <a:rPr lang="en-US" altLang="ko-KR" spc="-150" dirty="0">
                <a:latin typeface="+mn-ea"/>
              </a:rPr>
              <a:t>. </a:t>
            </a:r>
            <a:r>
              <a:rPr lang="ko-KR" altLang="en-US" spc="-150" dirty="0">
                <a:latin typeface="+mn-ea"/>
              </a:rPr>
              <a:t>이후 제</a:t>
            </a:r>
            <a:r>
              <a:rPr lang="en-US" altLang="ko-KR" spc="-150" dirty="0">
                <a:latin typeface="+mn-ea"/>
              </a:rPr>
              <a:t>2, 3</a:t>
            </a:r>
            <a:r>
              <a:rPr lang="ko-KR" altLang="en-US" spc="-150" dirty="0">
                <a:latin typeface="+mn-ea"/>
              </a:rPr>
              <a:t>단계에서는 </a:t>
            </a:r>
            <a:r>
              <a:rPr lang="ko-KR" altLang="en-US" spc="-150" dirty="0" smtClean="0">
                <a:latin typeface="+mn-ea"/>
              </a:rPr>
              <a:t>사망률이 감소하면서 </a:t>
            </a:r>
            <a:r>
              <a:rPr lang="ko-KR" altLang="en-US" spc="-150" dirty="0">
                <a:latin typeface="+mn-ea"/>
              </a:rPr>
              <a:t>전체 인구가 증가하지만</a:t>
            </a:r>
            <a:r>
              <a:rPr lang="en-US" altLang="ko-KR" spc="-150" dirty="0">
                <a:latin typeface="+mn-ea"/>
              </a:rPr>
              <a:t>, </a:t>
            </a:r>
            <a:r>
              <a:rPr lang="ko-KR" altLang="en-US" spc="-150" dirty="0">
                <a:latin typeface="+mn-ea"/>
              </a:rPr>
              <a:t>마지막 제</a:t>
            </a:r>
            <a:r>
              <a:rPr lang="en-US" altLang="ko-KR" spc="-150" dirty="0">
                <a:latin typeface="+mn-ea"/>
              </a:rPr>
              <a:t>4</a:t>
            </a:r>
            <a:r>
              <a:rPr lang="ko-KR" altLang="en-US" spc="-150" dirty="0">
                <a:latin typeface="+mn-ea"/>
              </a:rPr>
              <a:t>단계에서는 </a:t>
            </a:r>
            <a:r>
              <a:rPr lang="ko-KR" altLang="en-US" spc="-150" dirty="0" smtClean="0">
                <a:latin typeface="+mn-ea"/>
              </a:rPr>
              <a:t>출생률도 낮아져서 </a:t>
            </a:r>
            <a:r>
              <a:rPr lang="ko-KR" altLang="en-US" spc="-150" dirty="0">
                <a:latin typeface="+mn-ea"/>
              </a:rPr>
              <a:t>전체 인구 수는 정체 상태가 된다</a:t>
            </a:r>
            <a:r>
              <a:rPr lang="en-US" altLang="ko-KR" spc="-150" dirty="0">
                <a:latin typeface="+mn-ea"/>
              </a:rPr>
              <a:t>.</a:t>
            </a:r>
            <a:endParaRPr lang="ko-KR" altLang="en-US" b="1" spc="-150" dirty="0">
              <a:latin typeface="+mn-ea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547664" y="1268760"/>
            <a:ext cx="5770433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7232104" y="302200"/>
            <a:ext cx="165618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271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5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3528" y="1821155"/>
            <a:ext cx="8763768" cy="362406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②</a:t>
            </a: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인구 구조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어느 인구 집단의 연령별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·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성별 인구 구성 상태를 말함</a:t>
            </a:r>
            <a:endParaRPr lang="en-US" altLang="ko-KR" sz="25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인구 구조는 국가 간의 경제 수준과 지역에 따라 서로 다르게 나타남</a:t>
            </a:r>
            <a:endParaRPr lang="en-US" altLang="ko-KR" sz="25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유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· </a:t>
            </a:r>
            <a:r>
              <a:rPr lang="ko-KR" altLang="en-US" sz="2500" spc="-15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소년층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인구 비율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개발 도상국 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&gt;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선진국</a:t>
            </a:r>
            <a:endParaRPr lang="en-US" altLang="ko-KR" sz="25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고령층 인구 비율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선진국 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&gt;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개발 도상국</a:t>
            </a:r>
            <a:endParaRPr lang="en-US" altLang="ko-KR" sz="25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9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1" name="그림 2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2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세계의 인구 문제 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8" name="직사각형 17"/>
            <p:cNvSpPr/>
            <p:nvPr/>
          </p:nvSpPr>
          <p:spPr>
            <a:xfrm>
              <a:off x="5728320" y="1202878"/>
              <a:ext cx="316785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9-1.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세계의 인구 문제와 해결 방안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 세계의 인구 분포와 인구 구조는 어떤 모습일까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2104" y="302200"/>
            <a:ext cx="165618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272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420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2235</Words>
  <Application>Microsoft Office PowerPoint</Application>
  <PresentationFormat>화면 슬라이드 쇼(4:3)</PresentationFormat>
  <Paragraphs>307</Paragraphs>
  <Slides>31</Slides>
  <Notes>31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2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통합사회</dc:title>
  <dc:creator>user</dc:creator>
  <cp:lastModifiedBy>user</cp:lastModifiedBy>
  <cp:revision>103</cp:revision>
  <dcterms:created xsi:type="dcterms:W3CDTF">2017-01-13T03:10:23Z</dcterms:created>
  <dcterms:modified xsi:type="dcterms:W3CDTF">2018-02-06T06:14:54Z</dcterms:modified>
</cp:coreProperties>
</file>