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4" r:id="rId2"/>
    <p:sldId id="258" r:id="rId3"/>
    <p:sldId id="375" r:id="rId4"/>
    <p:sldId id="363" r:id="rId5"/>
    <p:sldId id="259" r:id="rId6"/>
    <p:sldId id="261" r:id="rId7"/>
    <p:sldId id="262" r:id="rId8"/>
    <p:sldId id="263" r:id="rId9"/>
    <p:sldId id="376" r:id="rId10"/>
    <p:sldId id="347" r:id="rId11"/>
    <p:sldId id="368" r:id="rId12"/>
    <p:sldId id="372" r:id="rId13"/>
    <p:sldId id="377" r:id="rId14"/>
    <p:sldId id="366" r:id="rId15"/>
    <p:sldId id="373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F8"/>
    <a:srgbClr val="DFF3F5"/>
    <a:srgbClr val="E7F9F4"/>
    <a:srgbClr val="F7C9D7"/>
    <a:srgbClr val="FEF3F5"/>
    <a:srgbClr val="D2D2E6"/>
    <a:srgbClr val="FEF5ED"/>
    <a:srgbClr val="A66246"/>
    <a:srgbClr val="F24C4C"/>
    <a:srgbClr val="E0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42" autoAdjust="0"/>
    <p:restoredTop sz="86449" autoAdjust="0"/>
  </p:normalViewPr>
  <p:slideViewPr>
    <p:cSldViewPr>
      <p:cViewPr>
        <p:scale>
          <a:sx n="75" d="100"/>
          <a:sy n="75" d="100"/>
        </p:scale>
        <p:origin x="804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F52C-D1DE-47AC-AC4E-1C216F4F0DB1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5560D-4CF4-4B05-91B1-0014A47F24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0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62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32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61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85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375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883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841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825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203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25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113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564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377042" y="2996952"/>
            <a:ext cx="6389917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 상대주의와 보편 윤리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문화와 다양성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541344" y="354142"/>
            <a:ext cx="1396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고등 통합사회</a:t>
            </a:r>
            <a:endParaRPr lang="ko-KR" altLang="en-US" sz="1600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7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4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문화 차이를 이해하는 태도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문화 상대주의와 보편 윤리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문화 사대주의는 왜 바람직하지 않을까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822509"/>
            <a:ext cx="8280920" cy="384105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 사대주의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lvl="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의미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합리적인 이유 없이 다른 사회의 문화가 우월하다고 믿고 자기 사회의 문화를 평가 절하하는 태도</a:t>
            </a:r>
          </a:p>
          <a:p>
            <a:pPr marL="180000" lvl="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순기능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다른 사회의 문화를 수용하여 자기 사회의 문화 개선에 기여</a:t>
            </a:r>
          </a:p>
          <a:p>
            <a:pPr marL="180000" lvl="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역기능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다른 사회 문화의 맹목적 추종으로 자기 문화 정체성 상실 우려</a:t>
            </a:r>
            <a:endParaRPr lang="en-US" altLang="ko-KR" sz="24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rPr>
                <a:t>문화 차이에 대한 잘못된 이해 태도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67544" y="1556792"/>
            <a:ext cx="3960440" cy="4500000"/>
          </a:xfrm>
          <a:prstGeom prst="rect">
            <a:avLst/>
          </a:prstGeom>
          <a:solidFill>
            <a:srgbClr val="EEEEF8"/>
          </a:solidFill>
        </p:spPr>
        <p:txBody>
          <a:bodyPr wrap="square" lIns="108000" tIns="108000" rIns="108000" bIns="10800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pc="-100" dirty="0" smtClean="0">
                <a:solidFill>
                  <a:prstClr val="black"/>
                </a:solidFill>
              </a:rPr>
              <a:t>20</a:t>
            </a:r>
            <a:r>
              <a:rPr lang="ko-KR" altLang="en-US" spc="-100" dirty="0" smtClean="0">
                <a:solidFill>
                  <a:prstClr val="black"/>
                </a:solidFill>
              </a:rPr>
              <a:t>세기 초까지만 하더라도 몽골의 초원에 사는 유목민들은 일생에 목욕을 세 번만 하는 문화가 있었다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</a:rPr>
              <a:t>태어날 때 한 번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결혼할 때 한 번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죽을 때 한 번 이렇게 세 번 한다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</a:rPr>
              <a:t>이러한 문화에 대하여 목욕을 자주 하는 일본 사람들은 매우 불결하고 미개하다고 생각하였다</a:t>
            </a:r>
            <a:r>
              <a:rPr lang="en-US" altLang="ko-KR" spc="-100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prstClr val="black"/>
                </a:solidFill>
              </a:rPr>
              <a:t>그런데 몽골의 유목민에게 씻는 문화가 없었던 것은 아니다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</a:rPr>
              <a:t>그들이 사는 건조 기후 지역에는 물 대신 모래와 바람을 이용하여 사욕</a:t>
            </a:r>
            <a:r>
              <a:rPr lang="en-US" altLang="ko-KR" spc="-100" dirty="0" smtClean="0">
                <a:solidFill>
                  <a:prstClr val="black"/>
                </a:solidFill>
              </a:rPr>
              <a:t>(</a:t>
            </a:r>
            <a:r>
              <a:rPr lang="ko-KR" altLang="en-US" spc="-100" dirty="0" smtClean="0">
                <a:solidFill>
                  <a:prstClr val="black"/>
                </a:solidFill>
              </a:rPr>
              <a:t>沙浴</a:t>
            </a:r>
            <a:r>
              <a:rPr lang="en-US" altLang="ko-KR" spc="-100" dirty="0" smtClean="0">
                <a:solidFill>
                  <a:prstClr val="black"/>
                </a:solidFill>
              </a:rPr>
              <a:t>)</a:t>
            </a:r>
            <a:r>
              <a:rPr lang="ko-KR" altLang="en-US" spc="-100" dirty="0" smtClean="0">
                <a:solidFill>
                  <a:prstClr val="black"/>
                </a:solidFill>
              </a:rPr>
              <a:t>과 풍욕</a:t>
            </a:r>
            <a:r>
              <a:rPr lang="en-US" altLang="ko-KR" spc="-100" dirty="0" smtClean="0">
                <a:solidFill>
                  <a:prstClr val="black"/>
                </a:solidFill>
              </a:rPr>
              <a:t>(</a:t>
            </a:r>
            <a:r>
              <a:rPr lang="ko-KR" altLang="en-US" spc="-100" dirty="0" err="1" smtClean="0">
                <a:solidFill>
                  <a:prstClr val="black"/>
                </a:solidFill>
              </a:rPr>
              <a:t>風浴</a:t>
            </a:r>
            <a:r>
              <a:rPr lang="en-US" altLang="ko-KR" spc="-100" dirty="0" smtClean="0">
                <a:solidFill>
                  <a:prstClr val="black"/>
                </a:solidFill>
              </a:rPr>
              <a:t>)</a:t>
            </a:r>
            <a:r>
              <a:rPr lang="ko-KR" altLang="en-US" spc="-100" dirty="0" smtClean="0">
                <a:solidFill>
                  <a:prstClr val="black"/>
                </a:solidFill>
              </a:rPr>
              <a:t>을 하는 문화가 있었다</a:t>
            </a:r>
            <a:r>
              <a:rPr lang="en-US" altLang="ko-KR" spc="-100" dirty="0" smtClean="0">
                <a:solidFill>
                  <a:prstClr val="black"/>
                </a:solidFill>
              </a:rPr>
              <a:t>.</a:t>
            </a:r>
            <a:endParaRPr lang="ko-KR" altLang="en-US" sz="1200" spc="-100" dirty="0"/>
          </a:p>
        </p:txBody>
      </p:sp>
      <p:sp>
        <p:nvSpPr>
          <p:cNvPr id="11" name="직사각형 10"/>
          <p:cNvSpPr/>
          <p:nvPr/>
        </p:nvSpPr>
        <p:spPr>
          <a:xfrm>
            <a:off x="4716016" y="1556792"/>
            <a:ext cx="3960440" cy="4500000"/>
          </a:xfrm>
          <a:prstGeom prst="rect">
            <a:avLst/>
          </a:prstGeom>
          <a:solidFill>
            <a:srgbClr val="EEEEF8"/>
          </a:solidFill>
        </p:spPr>
        <p:txBody>
          <a:bodyPr wrap="square" lIns="108000" tIns="108000" rIns="108000" bIns="10800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prstClr val="black"/>
                </a:solidFill>
              </a:rPr>
              <a:t>우리 조선은 조종 때부터 내려오면서 지성스럽게 대국</a:t>
            </a:r>
            <a:r>
              <a:rPr lang="en-US" altLang="ko-KR" spc="-100" dirty="0" smtClean="0">
                <a:solidFill>
                  <a:prstClr val="black"/>
                </a:solidFill>
              </a:rPr>
              <a:t>(</a:t>
            </a:r>
            <a:r>
              <a:rPr lang="ko-KR" altLang="en-US" spc="-100" dirty="0" smtClean="0">
                <a:solidFill>
                  <a:prstClr val="black"/>
                </a:solidFill>
              </a:rPr>
              <a:t>大國</a:t>
            </a:r>
            <a:r>
              <a:rPr lang="en-US" altLang="ko-KR" spc="-100" dirty="0" smtClean="0">
                <a:solidFill>
                  <a:prstClr val="black"/>
                </a:solidFill>
              </a:rPr>
              <a:t>)</a:t>
            </a:r>
            <a:r>
              <a:rPr lang="ko-KR" altLang="en-US" spc="-100" dirty="0" smtClean="0">
                <a:solidFill>
                  <a:prstClr val="black"/>
                </a:solidFill>
              </a:rPr>
              <a:t>을 섬기어 한결같이 중화</a:t>
            </a:r>
            <a:r>
              <a:rPr lang="en-US" altLang="ko-KR" spc="-100" dirty="0" smtClean="0">
                <a:solidFill>
                  <a:prstClr val="black"/>
                </a:solidFill>
              </a:rPr>
              <a:t>(</a:t>
            </a:r>
            <a:r>
              <a:rPr lang="ko-KR" altLang="en-US" spc="-100" dirty="0" smtClean="0">
                <a:solidFill>
                  <a:prstClr val="black"/>
                </a:solidFill>
              </a:rPr>
              <a:t>中華</a:t>
            </a:r>
            <a:r>
              <a:rPr lang="en-US" altLang="ko-KR" spc="-100" dirty="0" smtClean="0">
                <a:solidFill>
                  <a:prstClr val="black"/>
                </a:solidFill>
              </a:rPr>
              <a:t>)</a:t>
            </a:r>
            <a:r>
              <a:rPr lang="ko-KR" altLang="en-US" spc="-100" dirty="0" smtClean="0">
                <a:solidFill>
                  <a:prstClr val="black"/>
                </a:solidFill>
              </a:rPr>
              <a:t>의 제도를 준행</a:t>
            </a:r>
            <a:r>
              <a:rPr lang="en-US" altLang="ko-KR" spc="-100" dirty="0" smtClean="0">
                <a:solidFill>
                  <a:prstClr val="black"/>
                </a:solidFill>
              </a:rPr>
              <a:t>(</a:t>
            </a:r>
            <a:r>
              <a:rPr lang="ko-KR" altLang="en-US" spc="-100" dirty="0" smtClean="0">
                <a:solidFill>
                  <a:prstClr val="black"/>
                </a:solidFill>
              </a:rPr>
              <a:t>遵行</a:t>
            </a:r>
            <a:r>
              <a:rPr lang="en-US" altLang="ko-KR" spc="-100" dirty="0" smtClean="0">
                <a:solidFill>
                  <a:prstClr val="black"/>
                </a:solidFill>
              </a:rPr>
              <a:t>)</a:t>
            </a:r>
            <a:r>
              <a:rPr lang="ko-KR" altLang="en-US" spc="-100" dirty="0" smtClean="0">
                <a:solidFill>
                  <a:prstClr val="black"/>
                </a:solidFill>
              </a:rPr>
              <a:t>하였는데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이제 글을 같이하고 법도를 같이하는 때를 당하여 언문을 창작하신 것은 보고 듣기에 놀라움이 있습니다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…(</a:t>
            </a:r>
            <a:r>
              <a:rPr lang="ko-KR" altLang="en-US" spc="-100" dirty="0" smtClean="0">
                <a:solidFill>
                  <a:prstClr val="black"/>
                </a:solidFill>
              </a:rPr>
              <a:t>중략</a:t>
            </a:r>
            <a:r>
              <a:rPr lang="en-US" altLang="ko-KR" spc="-100" dirty="0" smtClean="0">
                <a:solidFill>
                  <a:prstClr val="black"/>
                </a:solidFill>
              </a:rPr>
              <a:t>)… </a:t>
            </a:r>
            <a:r>
              <a:rPr lang="ko-KR" altLang="en-US" spc="-100" dirty="0" smtClean="0">
                <a:solidFill>
                  <a:prstClr val="black"/>
                </a:solidFill>
              </a:rPr>
              <a:t>만일 중국에라도 흘러 들어가서 혹시라도 비난하여 말하는 자가 있사오면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어찌 대국을 섬기고 중화를 사모하는 데에 부끄러움이 </a:t>
            </a:r>
            <a:r>
              <a:rPr lang="ko-KR" altLang="en-US" spc="-100" dirty="0" err="1" smtClean="0">
                <a:solidFill>
                  <a:prstClr val="black"/>
                </a:solidFill>
              </a:rPr>
              <a:t>없사오리까</a:t>
            </a:r>
            <a:r>
              <a:rPr lang="en-US" altLang="ko-KR" spc="-100" dirty="0" smtClean="0">
                <a:solidFill>
                  <a:prstClr val="black"/>
                </a:solidFill>
              </a:rPr>
              <a:t>.</a:t>
            </a:r>
          </a:p>
          <a:p>
            <a:pPr marL="144000" indent="-144000">
              <a:lnSpc>
                <a:spcPct val="130000"/>
              </a:lnSpc>
            </a:pPr>
            <a:r>
              <a:rPr lang="en-US" altLang="ko-KR" sz="1600" spc="-100" dirty="0" smtClean="0">
                <a:solidFill>
                  <a:prstClr val="black"/>
                </a:solidFill>
              </a:rPr>
              <a:t>- </a:t>
            </a:r>
            <a:r>
              <a:rPr lang="ko-KR" altLang="en-US" sz="1600" spc="-100" dirty="0" smtClean="0">
                <a:solidFill>
                  <a:prstClr val="black"/>
                </a:solidFill>
              </a:rPr>
              <a:t>훈민정음 창제에 반대하는 </a:t>
            </a:r>
            <a:r>
              <a:rPr lang="ko-KR" altLang="en-US" sz="1600" spc="-100" dirty="0" err="1" smtClean="0">
                <a:solidFill>
                  <a:prstClr val="black"/>
                </a:solidFill>
              </a:rPr>
              <a:t>최만리</a:t>
            </a:r>
            <a:r>
              <a:rPr lang="ko-KR" altLang="en-US" sz="1600" spc="-100" dirty="0" smtClean="0">
                <a:solidFill>
                  <a:prstClr val="black"/>
                </a:solidFill>
              </a:rPr>
              <a:t> 등의 상소문</a:t>
            </a:r>
            <a:r>
              <a:rPr lang="en-US" altLang="ko-KR" sz="1600" spc="-100" dirty="0" smtClean="0">
                <a:solidFill>
                  <a:prstClr val="black"/>
                </a:solidFill>
              </a:rPr>
              <a:t>, 『</a:t>
            </a:r>
            <a:r>
              <a:rPr lang="ko-KR" altLang="en-US" sz="1600" spc="-100" dirty="0" smtClean="0">
                <a:solidFill>
                  <a:prstClr val="black"/>
                </a:solidFill>
              </a:rPr>
              <a:t>조선왕조실록</a:t>
            </a:r>
            <a:r>
              <a:rPr lang="en-US" altLang="ko-KR" sz="1600" spc="-100" dirty="0" smtClean="0">
                <a:solidFill>
                  <a:prstClr val="black"/>
                </a:solidFill>
              </a:rPr>
              <a:t>』</a:t>
            </a:r>
            <a:endParaRPr lang="ko-KR" altLang="en-US" sz="1100" spc="-100" dirty="0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395536" y="1384310"/>
            <a:ext cx="720080" cy="28803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644008" y="1384310"/>
            <a:ext cx="720080" cy="28803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</a:rPr>
                <a:t>문화 차이에 대한 잘못된 이해 태도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301859"/>
            <a:ext cx="8568952" cy="88299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AutoNum type="arabicPeriod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두 자료에 나타난 문화 이해 태도가 어떤 점에서 바람직하지 않은지 설명해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graphicFrame>
        <p:nvGraphicFramePr>
          <p:cNvPr id="27" name="표 26"/>
          <p:cNvGraphicFramePr>
            <a:graphicFrameLocks noGrp="1"/>
          </p:cNvGraphicFramePr>
          <p:nvPr/>
        </p:nvGraphicFramePr>
        <p:xfrm>
          <a:off x="395536" y="2348880"/>
          <a:ext cx="8280920" cy="3420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5472608"/>
              </a:tblGrid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구분</a:t>
                      </a:r>
                      <a:endParaRPr lang="ko-KR" altLang="en-US" sz="200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바람직하지 않은 이유</a:t>
                      </a:r>
                      <a:endParaRPr lang="ko-KR" altLang="en-US" sz="200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5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몽골 유목민 문화에 대한 일본 사람들의 태도</a:t>
                      </a:r>
                      <a:endParaRPr lang="ko-KR" altLang="en-US" sz="2000" b="1" spc="-5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0415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5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훈민정음에 대한</a:t>
                      </a:r>
                      <a:endParaRPr lang="en-US" altLang="ko-KR" sz="2000" b="1" spc="-50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50" baseline="0" dirty="0" err="1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최만리</a:t>
                      </a:r>
                      <a:r>
                        <a:rPr lang="ko-KR" altLang="en-US" sz="2000" b="1" spc="-5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등의 태도</a:t>
                      </a:r>
                      <a:endParaRPr lang="ko-KR" altLang="en-US" sz="2000" b="1" spc="-5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3203848" y="2831864"/>
            <a:ext cx="5472608" cy="153324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자료에 제시된 일본 사람은 자문화 중심주의 입장에서 몽골 사람들이 목욕을 자주하지 않아 불결하다고 판단하고 있다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이는 몽골의 환경과 목욕 문화를 이해하지 못한 것이다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3848" y="4497340"/>
            <a:ext cx="5472608" cy="116390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err="1" smtClean="0">
                <a:solidFill>
                  <a:srgbClr val="FF0000"/>
                </a:solidFill>
                <a:latin typeface="+mn-ea"/>
              </a:rPr>
              <a:t>최만리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 등은 문화 사대주의 입장에서 중국의 문화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문자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제도를 높이 평가하고 훈민정음 창제를 평가 절하하였다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</a:rPr>
                <a:t>문화 차이에 대한 잘못된 이해 태도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512" y="1320519"/>
            <a:ext cx="8568952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2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우리의 일상생활에서 나타나는 자문화 중심주의나 문화 사대주의의 사례를 한 가지씩 제시해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395536" y="2348880"/>
          <a:ext cx="8280920" cy="216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5472608"/>
              </a:tblGrid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구분</a:t>
                      </a:r>
                      <a:endParaRPr lang="ko-KR" altLang="en-US" sz="200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사례</a:t>
                      </a:r>
                      <a:endParaRPr lang="ko-KR" altLang="en-US" sz="200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64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5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자문화 중심 주의</a:t>
                      </a:r>
                      <a:endParaRPr lang="ko-KR" altLang="en-US" sz="2000" b="1" spc="-5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5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문화 사대주의</a:t>
                      </a:r>
                      <a:endParaRPr lang="ko-KR" altLang="en-US" sz="2000" b="1" spc="-5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03848" y="2831864"/>
            <a:ext cx="5472608" cy="7945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결혼을 통해 우리나라에 이민 온 동남아시아 사람들의 문화를 업신여기는 것</a:t>
            </a:r>
            <a:endParaRPr lang="en-US" altLang="ko-KR" sz="20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3714544"/>
            <a:ext cx="5472608" cy="7945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광고나 상표를 만드는 과정에서 한글로 된 이름보다 영어로 된 이름이 세련되었다고 판단하는 것</a:t>
            </a:r>
            <a:endParaRPr lang="en-US" altLang="ko-KR" sz="2000" spc="-100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4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문화 차이를 이해하는 태도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문화 상대주의와 보편 윤리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문화 상대주의가 필요한 이유는 무엇일까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822509"/>
            <a:ext cx="8280920" cy="332398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 상대주의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의미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문화를 우열 평가의 대상으로 간주하지 않으며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각 문화가 해당 사회의 맥락에서 고유한 의미를 갖는다는 점을 존중하려는 태도</a:t>
            </a: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순기능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서로 다른 문화 간의 갈등을 방지하고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문화 다양성 보존에 기여</a:t>
            </a:r>
            <a:endParaRPr lang="en-US" altLang="ko-KR" sz="24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4" name="제목 1"/>
            <p:cNvSpPr txBox="1">
              <a:spLocks/>
            </p:cNvSpPr>
            <p:nvPr/>
          </p:nvSpPr>
          <p:spPr>
            <a:xfrm>
              <a:off x="251520" y="0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서로 다른 문명 간에는 충돌할 수밖에 없을까</a:t>
              </a:r>
              <a:r>
                <a:rPr lang="en-US" altLang="ko-KR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ko-KR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책을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520" y="1340768"/>
            <a:ext cx="8640960" cy="4536504"/>
          </a:xfrm>
          <a:prstGeom prst="roundRect">
            <a:avLst>
              <a:gd name="adj" fmla="val 5224"/>
            </a:avLst>
          </a:prstGeom>
          <a:solidFill>
            <a:srgbClr val="FCF3EB"/>
          </a:solidFill>
          <a:effectLst/>
        </p:spPr>
        <p:txBody>
          <a:bodyPr wrap="square" lIns="108000" tIns="72000" rIns="108000" bIns="72000" rtlCol="0" anchor="t">
            <a:noAutofit/>
          </a:bodyPr>
          <a:lstStyle/>
          <a:p>
            <a:pPr marL="0" lvl="8">
              <a:lnSpc>
                <a:spcPct val="14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미국의 정치학자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헌팅턴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(Huntington, S.)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 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1990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년대 공산주의와 자본주의 간의 이념 전쟁 시대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즉 냉전 시대가 종식된 후 세계는 문명 충돌의 시대를 맞이할 것이라고 예측하였다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이념에 의해 가려졌던 각 문명권이 선명하게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부각되</a:t>
            </a:r>
            <a:endParaRPr lang="en-US" altLang="ko-KR" sz="20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160000" lvl="8">
              <a:lnSpc>
                <a:spcPct val="140000"/>
              </a:lnSpc>
            </a:pP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면서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문명 간의 충돌이 본격화된다는 것이다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헌팅턴은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문명권을 서구 문명권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이슬람 문명권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힌두교 문명권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유교 문명권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라틴 아메리카 문명권 등으로 구분하고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이들 각 문명권에 존재하는 전통문화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특히 종교는 다른 문명권에 대하여 적대적인 속성을 가지고 있다고 주장하였다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이러한 문명권 간의 적대적인 관계로 인해 문명 충돌은 불가피하다고 본 것이다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27600" b="1" spc="-50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 rot="21374572">
            <a:off x="549201" y="2979528"/>
            <a:ext cx="1749608" cy="2549658"/>
            <a:chOff x="1691680" y="4005064"/>
            <a:chExt cx="1749608" cy="2549658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1763688" y="4070722"/>
              <a:ext cx="1677600" cy="2484000"/>
            </a:xfrm>
            <a:prstGeom prst="roundRect">
              <a:avLst>
                <a:gd name="adj" fmla="val 4879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1729780" y="4043164"/>
              <a:ext cx="1677600" cy="2484000"/>
            </a:xfrm>
            <a:prstGeom prst="roundRect">
              <a:avLst>
                <a:gd name="adj" fmla="val 4879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" name="그림 7" descr="p7_3_07_문명의 충돌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1680" y="4005064"/>
              <a:ext cx="1678251" cy="2484398"/>
            </a:xfrm>
            <a:prstGeom prst="roundRect">
              <a:avLst>
                <a:gd name="adj" fmla="val 4795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4" name="제목 1"/>
            <p:cNvSpPr txBox="1">
              <a:spLocks/>
            </p:cNvSpPr>
            <p:nvPr/>
          </p:nvSpPr>
          <p:spPr>
            <a:xfrm>
              <a:off x="251520" y="0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서로 다른 문명 간에는 충돌할 수밖에 없을까</a:t>
              </a:r>
              <a:r>
                <a:rPr lang="en-US" altLang="ko-KR" sz="24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ko-KR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책을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520" y="1340768"/>
            <a:ext cx="8640960" cy="4104456"/>
          </a:xfrm>
          <a:prstGeom prst="roundRect">
            <a:avLst>
              <a:gd name="adj" fmla="val 5224"/>
            </a:avLst>
          </a:prstGeom>
          <a:solidFill>
            <a:srgbClr val="FCF3EB"/>
          </a:solidFill>
          <a:effectLst/>
        </p:spPr>
        <p:txBody>
          <a:bodyPr wrap="square" lIns="108000" tIns="72000" rIns="2160000" bIns="72000" rtlCol="0" anchor="t">
            <a:noAutofit/>
          </a:bodyPr>
          <a:lstStyle/>
          <a:p>
            <a:pPr marL="0" lvl="8">
              <a:lnSpc>
                <a:spcPct val="14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독일의 정치학자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뮐러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Müller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H.)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는 헌팅턴의 문명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충돌론을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비판하면서 문명의 공존이 가능하다는 주장을 하였다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뮐러는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헌팅턴이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은연중에 서구 중심적인 시각을 바탕으로 다른 문명권을 경계하는 입장을 드러내고 있으며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문명권 간의 충돌이 불가피하지 않음을 간과하고 있다고 비판하였다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그는 인간이 갖는 보편적인 이해 능력에 대한 신뢰를 바탕으로 서로 다른 문명권들이 개방과 교류를 활성화하고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대화를 통해 상호 이해를 증진하면 평화로운 세계를 건설할 수 있다고 주장하였다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55200" b="1" spc="-50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 rot="383259">
            <a:off x="6803604" y="1579224"/>
            <a:ext cx="1847308" cy="2680445"/>
            <a:chOff x="4517161" y="3429860"/>
            <a:chExt cx="1723571" cy="2555636"/>
          </a:xfrm>
        </p:grpSpPr>
        <p:sp>
          <p:nvSpPr>
            <p:cNvPr id="16" name="모서리가 둥근 직사각형 15"/>
            <p:cNvSpPr/>
            <p:nvPr/>
          </p:nvSpPr>
          <p:spPr>
            <a:xfrm rot="21374572">
              <a:off x="4613532" y="3501496"/>
              <a:ext cx="1627200" cy="2484000"/>
            </a:xfrm>
            <a:prstGeom prst="roundRect">
              <a:avLst>
                <a:gd name="adj" fmla="val 4879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 rot="21374572">
              <a:off x="4583777" y="3476455"/>
              <a:ext cx="1627200" cy="2484000"/>
            </a:xfrm>
            <a:prstGeom prst="roundRect">
              <a:avLst>
                <a:gd name="adj" fmla="val 4879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모서리가 둥근 직사각형 17"/>
            <p:cNvSpPr/>
            <p:nvPr/>
          </p:nvSpPr>
          <p:spPr>
            <a:xfrm rot="21374572">
              <a:off x="4552899" y="3455941"/>
              <a:ext cx="1627200" cy="2484000"/>
            </a:xfrm>
            <a:prstGeom prst="roundRect">
              <a:avLst>
                <a:gd name="adj" fmla="val 4879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" name="그림 18" descr="p7_3_07_문명의 충돌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21374572">
              <a:off x="4517161" y="3429860"/>
              <a:ext cx="1625914" cy="2484398"/>
            </a:xfrm>
            <a:prstGeom prst="roundRect">
              <a:avLst>
                <a:gd name="adj" fmla="val 4795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827584" y="5517232"/>
            <a:ext cx="7704856" cy="125418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1990</a:t>
            </a:r>
            <a:r>
              <a:rPr lang="ko-KR" altLang="en-US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년대 이후 발생한 서구 국가와 이슬람 국가 간의 분쟁을 찾아보고</a:t>
            </a:r>
            <a:r>
              <a:rPr lang="en-US" altLang="ko-KR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문명의 충돌을 방지하고 문명의 공존을 실현하기 위해 문화 상대주의가 어떻게 기여할 수 있을지 생각해 보자</a:t>
            </a:r>
            <a:r>
              <a:rPr lang="en-US" altLang="ko-KR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000" b="1" spc="-100" dirty="0">
              <a:solidFill>
                <a:schemeClr val="bg2">
                  <a:lumMod val="2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9592" y="5589240"/>
            <a:ext cx="7997080" cy="94955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2001</a:t>
            </a: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년 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9</a:t>
            </a: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월 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11</a:t>
            </a: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일 미국에서 일어난 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9.11 </a:t>
            </a: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테러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이슬람 국가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(IS, Islamic State)</a:t>
            </a: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의 민간인 학살 등 문명 간의 충돌이 발생하고 있다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다른 사회의 입장에서 그들의 문화를 이해하려는 문화 상대주의를 갖추고 있다면 이러한 갈등은 발생하지 않을 것이다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.</a:t>
            </a:r>
            <a:endParaRPr lang="ko-KR" altLang="en-US" sz="1600" spc="-1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8412" y="5517232"/>
            <a:ext cx="648072" cy="56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7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0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문화 상대주의의 한계와 보편 윤리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문화 상대주의와 보편 윤리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28" y="1614279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6F6B85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6F6B85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2118335"/>
            <a:ext cx="8280920" cy="164064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문화 상대주의가 지닌 한계를 설명할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</a:p>
          <a:p>
            <a:pPr marL="457200" indent="-4572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문화 상대주의의 한계를 보완하기 위해 보편 윤리가 필요한 이유를 설명할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endParaRPr lang="ko-KR" altLang="en-US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544" y="4869160"/>
            <a:ext cx="7848872" cy="57496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극단적 문화 상대주의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보편 윤리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528" y="4365104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6F6B85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6F6B85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932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683568" y="4869160"/>
            <a:ext cx="8172400" cy="94045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조혼 풍습에 대한 학생의 이해 태도가 바람직한지 자신의 생각을 써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68" y="5361436"/>
            <a:ext cx="8064896" cy="12003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               조혼을 통해 부양가족을 줄이고 지참금을 통한 수입을 얻으려 하는 것은 여성의 권리를 침해하고 여성의 인격적 성장을 방해한다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경제적 이유가 있다고 하더라도 이러한 문화에 대해 비판할 수 있어야 한다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36" name="그림 3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37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문화 상대주의의 한계와 보편 윤리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33" name="직사각형 32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문화 상대주의와 보편 윤리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19521" y="4941168"/>
            <a:ext cx="364047" cy="39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직사각형 17"/>
          <p:cNvSpPr/>
          <p:nvPr/>
        </p:nvSpPr>
        <p:spPr>
          <a:xfrm>
            <a:off x="4139952" y="1556792"/>
            <a:ext cx="3600400" cy="2086725"/>
          </a:xfrm>
          <a:prstGeom prst="rect">
            <a:avLst/>
          </a:prstGeom>
          <a:solidFill>
            <a:srgbClr val="FEF5ED"/>
          </a:solidFill>
        </p:spPr>
        <p:txBody>
          <a:bodyPr wrap="square" lIns="1080000" anchor="ctr">
            <a:spAutoFit/>
          </a:bodyPr>
          <a:lstStyle/>
          <a:p>
            <a:pPr lvl="0">
              <a:lnSpc>
                <a:spcPct val="120000"/>
              </a:lnSpc>
            </a:pP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중동이나 아시아의 일부 가난한 지역에서는 조혼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早婚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풍습이 나타난다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가난한 부모들이 생계 등 경제적인 이유로 딸을 일찍 결혼시키는 것이다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  <a:endParaRPr lang="en-US" altLang="ko-KR" b="1" spc="1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860032" y="1196752"/>
            <a:ext cx="2950505" cy="356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15"/>
          <p:cNvSpPr/>
          <p:nvPr/>
        </p:nvSpPr>
        <p:spPr>
          <a:xfrm>
            <a:off x="1403648" y="4365104"/>
            <a:ext cx="3716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남편과 함께 서 있는 예멘의 어린 신부들</a:t>
            </a:r>
            <a:endParaRPr lang="ko-KR" altLang="en-US" sz="1600" dirty="0"/>
          </a:p>
        </p:txBody>
      </p:sp>
      <p:pic>
        <p:nvPicPr>
          <p:cNvPr id="15" name="그림 14" descr="222쪽_도입.jpg"/>
          <p:cNvPicPr>
            <a:picLocks noChangeAspect="1"/>
          </p:cNvPicPr>
          <p:nvPr/>
        </p:nvPicPr>
        <p:blipFill>
          <a:blip r:embed="rId7" cstate="screen"/>
          <a:srcRect l="9245" r="8504"/>
          <a:stretch>
            <a:fillRect/>
          </a:stretch>
        </p:blipFill>
        <p:spPr>
          <a:xfrm rot="21429675">
            <a:off x="1466959" y="1495470"/>
            <a:ext cx="3404902" cy="2641098"/>
          </a:xfrm>
          <a:prstGeom prst="rect">
            <a:avLst/>
          </a:prstGeom>
          <a:ln w="79375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96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문화 상대주의는 어떤 한계가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6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문화 상대주의의 한계와 보편 윤리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문화 상대주의와 보편 윤리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280920" cy="423962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문화 상대주의의 한계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극단적 문화 상대주의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모든 문화가 고유한 의미와 가치를 갖는다는 생각을 극단적으로 적용하는 태도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인류 사회의 문화와 발전을 위협하는 문화까지도 인정해야 하는 상황이 발생함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극단적 문화 상대주의 문제점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자문화와 타 문화가 갖는 문제점을 비판할 수 없어 자문화의 개선과 인류 사회의 문화 발전을 저해할 수 있음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95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생각 펼치기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218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31540" y="1196752"/>
            <a:ext cx="8280920" cy="53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44000" tIns="144000" rIns="144000" bIns="144000">
            <a:spAutoFit/>
          </a:bodyPr>
          <a:lstStyle/>
          <a:p>
            <a:pPr>
              <a:lnSpc>
                <a:spcPct val="125000"/>
              </a:lnSpc>
            </a:pPr>
            <a:endParaRPr lang="en-US" altLang="ko-KR" sz="2400" spc="-100" dirty="0" smtClean="0"/>
          </a:p>
          <a:p>
            <a:pPr>
              <a:lnSpc>
                <a:spcPct val="125000"/>
              </a:lnSpc>
            </a:pPr>
            <a:endParaRPr lang="en-US" altLang="ko-KR" sz="2400" spc="-100" dirty="0" smtClean="0"/>
          </a:p>
          <a:p>
            <a:pPr>
              <a:lnSpc>
                <a:spcPct val="125000"/>
              </a:lnSpc>
            </a:pPr>
            <a:endParaRPr lang="en-US" altLang="ko-KR" sz="2400" spc="-100" dirty="0" smtClean="0"/>
          </a:p>
          <a:p>
            <a:pPr>
              <a:lnSpc>
                <a:spcPct val="125000"/>
              </a:lnSpc>
            </a:pPr>
            <a:endParaRPr lang="en-US" altLang="ko-KR" sz="2400" spc="-100" dirty="0" smtClean="0"/>
          </a:p>
          <a:p>
            <a:pPr>
              <a:lnSpc>
                <a:spcPct val="125000"/>
              </a:lnSpc>
            </a:pPr>
            <a:endParaRPr lang="en-US" altLang="ko-KR" sz="2400" spc="-100" dirty="0" smtClean="0"/>
          </a:p>
          <a:p>
            <a:pPr>
              <a:lnSpc>
                <a:spcPct val="125000"/>
              </a:lnSpc>
            </a:pPr>
            <a:endParaRPr lang="en-US" altLang="ko-KR" sz="2400" spc="-100" dirty="0" smtClean="0"/>
          </a:p>
          <a:p>
            <a:pPr>
              <a:lnSpc>
                <a:spcPct val="125000"/>
              </a:lnSpc>
            </a:pPr>
            <a:endParaRPr lang="en-US" altLang="ko-KR" sz="2400" spc="-100" dirty="0" smtClean="0"/>
          </a:p>
          <a:p>
            <a:pPr>
              <a:lnSpc>
                <a:spcPct val="125000"/>
              </a:lnSpc>
            </a:pPr>
            <a:endParaRPr lang="en-US" altLang="ko-KR" sz="2400" spc="-100" dirty="0" smtClean="0"/>
          </a:p>
          <a:p>
            <a:pPr>
              <a:lnSpc>
                <a:spcPct val="125000"/>
              </a:lnSpc>
            </a:pPr>
            <a:endParaRPr lang="en-US" altLang="ko-KR" sz="2400" spc="-100" dirty="0" smtClean="0"/>
          </a:p>
          <a:p>
            <a:pPr>
              <a:lnSpc>
                <a:spcPct val="125000"/>
              </a:lnSpc>
            </a:pPr>
            <a:endParaRPr lang="en-US" altLang="ko-KR" sz="2400" spc="-100" dirty="0" smtClean="0"/>
          </a:p>
          <a:p>
            <a:pPr>
              <a:lnSpc>
                <a:spcPct val="125000"/>
              </a:lnSpc>
            </a:pPr>
            <a:endParaRPr lang="ko-KR" altLang="en-US" sz="2400" spc="-1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412776"/>
            <a:ext cx="5660627" cy="3663922"/>
          </a:xfrm>
          <a:prstGeom prst="snip2DiagRect">
            <a:avLst>
              <a:gd name="adj1" fmla="val 0"/>
              <a:gd name="adj2" fmla="val 971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15"/>
          <p:cNvSpPr/>
          <p:nvPr/>
        </p:nvSpPr>
        <p:spPr>
          <a:xfrm>
            <a:off x="683568" y="5229200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장례 용품을 판매하고 있는 홍콩의 가게 모습</a:t>
            </a:r>
            <a:endParaRPr lang="ko-KR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276872"/>
            <a:ext cx="5676048" cy="3672408"/>
          </a:xfrm>
          <a:prstGeom prst="snip2DiagRect">
            <a:avLst>
              <a:gd name="adj1" fmla="val 0"/>
              <a:gd name="adj2" fmla="val 9185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직사각형 16"/>
          <p:cNvSpPr/>
          <p:nvPr/>
        </p:nvSpPr>
        <p:spPr>
          <a:xfrm>
            <a:off x="2843808" y="6021288"/>
            <a:ext cx="548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저승길 </a:t>
            </a:r>
            <a:r>
              <a:rPr lang="ko-KR" altLang="en-US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노잣돈으로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줄 종이돈을 태우고 있는 모습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6" name="제목 1"/>
            <p:cNvSpPr txBox="1">
              <a:spLocks/>
            </p:cNvSpPr>
            <p:nvPr/>
          </p:nvSpPr>
          <p:spPr>
            <a:xfrm>
              <a:off x="251520" y="33896"/>
              <a:ext cx="7632848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spc="-150" dirty="0" smtClean="0">
                  <a:solidFill>
                    <a:srgbClr val="C00000"/>
                  </a:solidFill>
                  <a:latin typeface="나눔고딕 ExtraBold" pitchFamily="50" charset="-127"/>
                  <a:ea typeface="나눔고딕 ExtraBold" pitchFamily="50" charset="-127"/>
                </a:rPr>
                <a:t>더 알아보기</a:t>
              </a:r>
              <a:r>
                <a:rPr lang="en-US" altLang="ko-KR" sz="3200" b="1" dirty="0" smtClean="0">
                  <a:latin typeface="나눔고딕 ExtraBold" pitchFamily="50" charset="-127"/>
                  <a:ea typeface="나눔고딕 ExtraBold" pitchFamily="50" charset="-127"/>
                </a:rPr>
                <a:t>	</a:t>
              </a:r>
              <a:r>
                <a:rPr lang="ko-KR" altLang="en-US" sz="28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상대주의의 모순</a:t>
              </a:r>
              <a:endParaRPr lang="ko-KR" altLang="en-US" sz="28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520" y="1533042"/>
            <a:ext cx="8640960" cy="4632262"/>
          </a:xfrm>
          <a:prstGeom prst="roundRect">
            <a:avLst>
              <a:gd name="adj" fmla="val 5479"/>
            </a:avLst>
          </a:prstGeom>
          <a:noFill/>
          <a:ln w="28575">
            <a:solidFill>
              <a:srgbClr val="F3A385"/>
            </a:solidFill>
          </a:ln>
          <a:effectLst/>
        </p:spPr>
        <p:txBody>
          <a:bodyPr wrap="square" lIns="108000" rIns="4068000" rtlCol="0" anchor="ctr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000" spc="-150" dirty="0" smtClean="0">
                <a:latin typeface="+mn-ea"/>
              </a:rPr>
              <a:t>상대주의는 절대적인 진리가 존재할 수 없다고 주장한다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그런데 이 주장에는 논리적 모순이 있다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절대적인 진리가 존재할 수 없다는 자신의 주장이 절대적인 진리라고 주장하는 셈이기 때문이다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따라서 문화 차이를 이해할 때에는 문화 상대주의의 필요성을 폭넓게 인정하면서도 문화 상대주의를 절대적으로 적용하려는 태도는 경계해야 한다</a:t>
            </a:r>
            <a:r>
              <a:rPr lang="en-US" altLang="ko-KR" sz="2000" spc="-150" dirty="0" smtClean="0">
                <a:latin typeface="+mn-ea"/>
              </a:rPr>
              <a:t>.</a:t>
            </a:r>
            <a:endParaRPr lang="ko-KR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4048" y="2204864"/>
            <a:ext cx="3767966" cy="324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059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문화 상대주의는 어떤 한계가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문화 상대주의의 한계와 보편 윤리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문화 상대주의와 보편 윤리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280920" cy="423962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보편 윤리를 통한 성찰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보편 윤리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시대와 사회를 초월하여 모든 사람이 존중하고 따라야 할 행위의 원칙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보편 윤리의 내용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인간의 존엄성 및 생명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자유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평등과 같은 기본적인 인권을 존중해야 한다는 원칙 등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보편 윤리를 통한 성찰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각 사회의 문화가 지닌 고유한 가치를 보존하고 문제를 개선함으로써 인류 문화의 질적 발전 실현 가능함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065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4" name="제목 1"/>
            <p:cNvSpPr txBox="1">
              <a:spLocks/>
            </p:cNvSpPr>
            <p:nvPr/>
          </p:nvSpPr>
          <p:spPr>
            <a:xfrm>
              <a:off x="251520" y="0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체벌과 보편 윤리</a:t>
              </a:r>
              <a:endParaRPr lang="ko-KR" altLang="en-US" sz="28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쟁점을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520" y="1340768"/>
            <a:ext cx="8640960" cy="4500000"/>
          </a:xfrm>
          <a:prstGeom prst="roundRect">
            <a:avLst>
              <a:gd name="adj" fmla="val 2966"/>
            </a:avLst>
          </a:prstGeom>
          <a:solidFill>
            <a:srgbClr val="FEF5ED"/>
          </a:solidFill>
          <a:effectLst/>
        </p:spPr>
        <p:txBody>
          <a:bodyPr wrap="square" lIns="108000" tIns="72000" rIns="108000" bIns="72000" rtlCol="0" anchor="t">
            <a:noAutofit/>
          </a:bodyPr>
          <a:lstStyle/>
          <a:p>
            <a:pPr marL="0" lvl="8">
              <a:lnSpc>
                <a:spcPct val="140000"/>
              </a:lnSpc>
            </a:pPr>
            <a:endParaRPr lang="en-US" altLang="ko-KR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lvl="8">
              <a:lnSpc>
                <a:spcPct val="140000"/>
              </a:lnSpc>
            </a:pP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옛날 과거 시험에서 응시자가 쓴 뛰어난 문장을 ‘</a:t>
            </a:r>
            <a:r>
              <a:rPr lang="ko-KR" altLang="en-US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삼십절초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三十折楚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)’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또는 ‘</a:t>
            </a:r>
            <a:r>
              <a:rPr lang="ko-KR" altLang="en-US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오십절초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五十折楚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)’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라고 했다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회초리가 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30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개 혹은 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50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개 정도 부러져야 그런 문장을 쓸 수 있다는 뜻이다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조선 시대에는 매월 초하룻날이면 서당에 다니는 아이들이 회초리를 구해 와 훈장에게 바쳤다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그 회초리가 부러지지 않고 그대로 있으면 아이의 부모들이 훈장을 찾아</a:t>
            </a:r>
            <a:endParaRPr lang="en-US" altLang="ko-KR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448824"/>
            <a:ext cx="1800000" cy="396000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00" dirty="0" smtClean="0">
                <a:solidFill>
                  <a:sysClr val="windowText" lastClr="000000"/>
                </a:solidFill>
              </a:rPr>
              <a:t>체벌 찬성 입장</a:t>
            </a:r>
            <a:endParaRPr lang="ko-KR" altLang="en-US" b="1" spc="-100" dirty="0">
              <a:solidFill>
                <a:sysClr val="windowText" lastClr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41379" y="3429000"/>
            <a:ext cx="2308077" cy="233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직사각형 13"/>
          <p:cNvSpPr/>
          <p:nvPr/>
        </p:nvSpPr>
        <p:spPr>
          <a:xfrm>
            <a:off x="294953" y="3312390"/>
            <a:ext cx="6192688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>
              <a:lnSpc>
                <a:spcPct val="140000"/>
              </a:lnSpc>
            </a:pP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 오히려 섭섭함을 표시했다고 한다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2013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년 한국 갤럽이 ‘교사의 교육적 체벌’에 대한 여론 조사를 실시한 결과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전체 응답자의 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79 %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 ‘교육적 체벌은 허용되어야 한다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.’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라고 답변했고 ‘어떠한 경우라도 체벌은 금해야 한다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.’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라는 의견은 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16 %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에 불과했다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이를 볼 때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시대가 많이 변했지만 많은 사람들이 체벌의 교육적 효과를 여전히 긍정적으로 보고 있음을 알 수 있다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46000" b="1" spc="-50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00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4" name="제목 1"/>
            <p:cNvSpPr txBox="1">
              <a:spLocks/>
            </p:cNvSpPr>
            <p:nvPr/>
          </p:nvSpPr>
          <p:spPr>
            <a:xfrm>
              <a:off x="251520" y="0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체벌과 보편 윤리</a:t>
              </a:r>
              <a:endParaRPr lang="ko-KR" altLang="en-US" sz="28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쟁점을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520" y="1340768"/>
            <a:ext cx="8640960" cy="4824536"/>
          </a:xfrm>
          <a:prstGeom prst="roundRect">
            <a:avLst>
              <a:gd name="adj" fmla="val 2966"/>
            </a:avLst>
          </a:prstGeom>
          <a:solidFill>
            <a:srgbClr val="FEF5ED"/>
          </a:solidFill>
          <a:effectLst/>
        </p:spPr>
        <p:txBody>
          <a:bodyPr wrap="square" lIns="108000" tIns="72000" rIns="108000" bIns="72000" rtlCol="0" anchor="t">
            <a:noAutofit/>
          </a:bodyPr>
          <a:lstStyle/>
          <a:p>
            <a:pPr marL="0" lvl="8">
              <a:lnSpc>
                <a:spcPct val="140000"/>
              </a:lnSpc>
            </a:pP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endParaRPr lang="en-US" altLang="ko-KR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lvl="8">
              <a:lnSpc>
                <a:spcPct val="140000"/>
              </a:lnSpc>
            </a:pP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몸 체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體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)’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자와 ‘벌 벌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罰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)’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자의 합성어인 ‘체벌’은 글자 그대로 ‘몸에 직접 고통을 주어 벌한다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.’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라는 의미이다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이처럼 ‘신체성’은 체벌의 핵심이다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‘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사랑의 매’나 ‘교육적 체벌’ 등 은유나 수식으로 포장되기도 하지만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결국 타인의 신체에 물리력을 가한다는 본질은 변하지 않는다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체벌이란 다른 인격체에 대한 구타이자 폭행이다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0" lvl="8" algn="r">
              <a:lnSpc>
                <a:spcPct val="140000"/>
              </a:lnSpc>
            </a:pP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『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시사인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』, 2016. 4. 1.</a:t>
            </a:r>
            <a:endParaRPr lang="ko-KR" altLang="en-US" sz="103500" b="1" spc="-50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1448824"/>
            <a:ext cx="1800000" cy="396000"/>
          </a:xfrm>
          <a:prstGeom prst="roundRect">
            <a:avLst>
              <a:gd name="adj" fmla="val 50000"/>
            </a:avLst>
          </a:prstGeom>
          <a:solidFill>
            <a:srgbClr val="F7C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00" smtClean="0">
                <a:solidFill>
                  <a:sysClr val="windowText" lastClr="000000"/>
                </a:solidFill>
              </a:rPr>
              <a:t>체벌 반대 </a:t>
            </a:r>
            <a:r>
              <a:rPr lang="ko-KR" altLang="en-US" b="1" spc="-100" dirty="0" smtClean="0">
                <a:solidFill>
                  <a:sysClr val="windowText" lastClr="000000"/>
                </a:solidFill>
              </a:rPr>
              <a:t>입장</a:t>
            </a:r>
            <a:endParaRPr lang="ko-KR" altLang="en-US" b="1" spc="-100" dirty="0">
              <a:solidFill>
                <a:sysClr val="windowText" lastClr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72200" y="3058747"/>
            <a:ext cx="2448272" cy="29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직사각형 12"/>
          <p:cNvSpPr/>
          <p:nvPr/>
        </p:nvSpPr>
        <p:spPr>
          <a:xfrm>
            <a:off x="294953" y="3332989"/>
            <a:ext cx="6192688" cy="276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>
              <a:lnSpc>
                <a:spcPct val="140000"/>
              </a:lnSpc>
            </a:pP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수많은 경험적 연구를 통해 체벌의 교육적 효과가 없다는 점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체벌을 통해 아동 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청소년이 폭력과 복종을 내면화하고 학교 폭력 문제로 이어진다는 점 등이 명확하게 입증되고 있을 뿐이다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체벌을 당한 아이들의 감정을 조사한 한 연구에서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‘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반성’이나 ‘미안함’을 느꼈다고 응답한 아이는 한 명도 없었다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체벌을 당한 아이들이 품었던 감정은 무서움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화남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끔찍함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창피함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외로움이었다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763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4" name="제목 1"/>
            <p:cNvSpPr txBox="1">
              <a:spLocks/>
            </p:cNvSpPr>
            <p:nvPr/>
          </p:nvSpPr>
          <p:spPr>
            <a:xfrm>
              <a:off x="251520" y="0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체벌과 보편 윤리</a:t>
              </a:r>
              <a:endParaRPr lang="ko-KR" altLang="en-US" sz="28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쟁점을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520" y="1340768"/>
            <a:ext cx="8640960" cy="4824536"/>
          </a:xfrm>
          <a:prstGeom prst="roundRect">
            <a:avLst>
              <a:gd name="adj" fmla="val 2966"/>
            </a:avLst>
          </a:prstGeom>
          <a:solidFill>
            <a:srgbClr val="FEF5ED"/>
          </a:solidFill>
          <a:effectLst/>
        </p:spPr>
        <p:txBody>
          <a:bodyPr wrap="square" lIns="108000" tIns="72000" rIns="108000" bIns="72000" rtlCol="0" anchor="t">
            <a:noAutofit/>
          </a:bodyPr>
          <a:lstStyle/>
          <a:p>
            <a:pPr marL="0" lvl="8">
              <a:lnSpc>
                <a:spcPct val="140000"/>
              </a:lnSpc>
            </a:pPr>
            <a:endParaRPr lang="ko-KR" altLang="en-US" sz="1000" b="1" spc="-50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7544" y="1628800"/>
            <a:ext cx="648072" cy="55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43608" y="1628800"/>
            <a:ext cx="6552728" cy="49244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보편 윤리의 차원에서 체벌은 정당하다고 할 수 있을까</a:t>
            </a:r>
            <a:r>
              <a:rPr lang="en-US" altLang="ko-KR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spc="-100" dirty="0">
              <a:solidFill>
                <a:schemeClr val="bg2">
                  <a:lumMod val="2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2204864"/>
            <a:ext cx="7997080" cy="30839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체벌은 보편 윤리에 어긋나지 않으므로 정당하다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일부 극단적인 경우가 있기는 하지만 우리 사회에서 체벌은 교육을 위한 목적으로 행해지고 있고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그 정도가 인격권이나 인간의 존엄성을 훼손할 정도로 심하지는 않으므로 보편적 가치를 침해하지는 않는다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체벌은 보편 윤리를 침해하므로 정당하지 않다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교육을 빙자한 폭력을 당하는 사람은 인간으로서 </a:t>
            </a:r>
            <a:r>
              <a:rPr lang="ko-KR" altLang="en-US" spc="-100" dirty="0" err="1" smtClean="0">
                <a:solidFill>
                  <a:srgbClr val="FF0000"/>
                </a:solidFill>
                <a:latin typeface="+mn-ea"/>
              </a:rPr>
              <a:t>모독감을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느낄 수밖에 없고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신체적으로도 상해를 입기 마련이다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교육을 위해 얼마든지 다른 수단을 사용할 수 있으므로 체벌과 같은 비인간적인 교육 수단은 사라져야 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  <a:endParaRPr lang="ko-KR" altLang="en-US" spc="-1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80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rPr>
                <a:t>자신의 문화 이해 태도 성찰하기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6" name="그림 15" descr="224쪽 상단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480000">
            <a:off x="369144" y="1345334"/>
            <a:ext cx="4440249" cy="2979488"/>
          </a:xfrm>
          <a:prstGeom prst="rect">
            <a:avLst/>
          </a:prstGeom>
          <a:ln w="66675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15" name="그림 14" descr="224쪽 상단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120000">
            <a:off x="4459373" y="2063972"/>
            <a:ext cx="4312247" cy="2874832"/>
          </a:xfrm>
          <a:prstGeom prst="rect">
            <a:avLst/>
          </a:prstGeom>
          <a:ln w="66675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</p:pic>
      <p:sp>
        <p:nvSpPr>
          <p:cNvPr id="22" name="직사각형 21"/>
          <p:cNvSpPr/>
          <p:nvPr/>
        </p:nvSpPr>
        <p:spPr>
          <a:xfrm>
            <a:off x="3187647" y="5301208"/>
            <a:ext cx="2768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애벌레를 먹는 원주민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1226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rPr>
                <a:t>자신의 문화 이해 태도 성찰하기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5791" y="1052736"/>
            <a:ext cx="6362864" cy="189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35791" y="4579064"/>
            <a:ext cx="6472513" cy="194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타원 12"/>
          <p:cNvSpPr/>
          <p:nvPr/>
        </p:nvSpPr>
        <p:spPr>
          <a:xfrm>
            <a:off x="539600" y="1340768"/>
            <a:ext cx="432000" cy="432000"/>
          </a:xfrm>
          <a:prstGeom prst="ellipse">
            <a:avLst/>
          </a:prstGeom>
          <a:solidFill>
            <a:srgbClr val="75BDD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/>
              <a:t>갑</a:t>
            </a:r>
            <a:endParaRPr lang="ko-KR" altLang="en-US" sz="2000" b="1" dirty="0"/>
          </a:p>
        </p:txBody>
      </p:sp>
      <p:sp>
        <p:nvSpPr>
          <p:cNvPr id="17" name="타원 16"/>
          <p:cNvSpPr/>
          <p:nvPr/>
        </p:nvSpPr>
        <p:spPr>
          <a:xfrm>
            <a:off x="611608" y="4653136"/>
            <a:ext cx="432000" cy="432000"/>
          </a:xfrm>
          <a:prstGeom prst="ellipse">
            <a:avLst/>
          </a:prstGeom>
          <a:solidFill>
            <a:srgbClr val="75BDD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/>
              <a:t>병</a:t>
            </a:r>
            <a:endParaRPr lang="ko-KR" alt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491975" y="1772816"/>
            <a:ext cx="4104456" cy="72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/>
              <a:t>어떻게 사람이 애벌레를 먹을 수 있지</a:t>
            </a:r>
            <a:r>
              <a:rPr lang="en-US" altLang="ko-KR" spc="-1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pc="-100" dirty="0" smtClean="0"/>
              <a:t>야만적인 문화는 당장 금지해야 해</a:t>
            </a:r>
            <a:r>
              <a:rPr lang="en-US" altLang="ko-KR" spc="-100" dirty="0" smtClean="0"/>
              <a:t>.</a:t>
            </a:r>
            <a:endParaRPr lang="ko-KR" altLang="en-US" spc="-100" dirty="0"/>
          </a:p>
        </p:txBody>
      </p:sp>
      <p:sp>
        <p:nvSpPr>
          <p:cNvPr id="25" name="TextBox 24"/>
          <p:cNvSpPr txBox="1"/>
          <p:nvPr/>
        </p:nvSpPr>
        <p:spPr>
          <a:xfrm>
            <a:off x="2635990" y="5229200"/>
            <a:ext cx="4456290" cy="72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30" dirty="0" smtClean="0"/>
              <a:t>저들의 고유한 문화이므로 당연히 존중해야 해</a:t>
            </a:r>
            <a:r>
              <a:rPr lang="en-US" altLang="ko-KR" spc="-130" dirty="0" smtClean="0"/>
              <a:t>. </a:t>
            </a:r>
            <a:r>
              <a:rPr lang="ko-KR" altLang="en-US" spc="-130" dirty="0" smtClean="0"/>
              <a:t>나한테 먹어 보라고 한다면 기꺼이 먹겠어</a:t>
            </a:r>
            <a:r>
              <a:rPr lang="en-US" altLang="ko-KR" spc="-130" dirty="0" smtClean="0"/>
              <a:t>.</a:t>
            </a:r>
            <a:endParaRPr lang="ko-KR" altLang="en-US" spc="-13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979712" y="2941914"/>
            <a:ext cx="6512580" cy="184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타원 13"/>
          <p:cNvSpPr/>
          <p:nvPr/>
        </p:nvSpPr>
        <p:spPr>
          <a:xfrm>
            <a:off x="8172400" y="2852936"/>
            <a:ext cx="432000" cy="432000"/>
          </a:xfrm>
          <a:prstGeom prst="ellipse">
            <a:avLst/>
          </a:prstGeom>
          <a:solidFill>
            <a:srgbClr val="75BDD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/>
              <a:t>을</a:t>
            </a:r>
            <a:endParaRPr lang="ko-KR" alt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483768" y="3140968"/>
            <a:ext cx="424847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/>
              <a:t>애벌레를 통해서 단백질을 보충하는 거야</a:t>
            </a:r>
            <a:r>
              <a:rPr lang="en-US" altLang="ko-KR" spc="-100" dirty="0" smtClean="0"/>
              <a:t>. </a:t>
            </a:r>
            <a:r>
              <a:rPr lang="ko-KR" altLang="en-US" spc="-100" dirty="0" smtClean="0"/>
              <a:t>주어진 환경 속에서 건강을 지키기 위해 형성된 나름대로 가치 있는 문화야</a:t>
            </a:r>
            <a:r>
              <a:rPr lang="en-US" altLang="ko-KR" spc="-100" dirty="0" smtClean="0"/>
              <a:t>. </a:t>
            </a:r>
            <a:r>
              <a:rPr lang="ko-KR" altLang="en-US" spc="-100" dirty="0" smtClean="0"/>
              <a:t>함부로 비판해서는 안 돼</a:t>
            </a:r>
            <a:r>
              <a:rPr lang="en-US" altLang="ko-KR" spc="-100" dirty="0" smtClean="0"/>
              <a:t>. </a:t>
            </a:r>
            <a:r>
              <a:rPr lang="ko-KR" altLang="en-US" spc="-100" dirty="0" smtClean="0"/>
              <a:t>나라면 못 먹겠지만</a:t>
            </a:r>
            <a:r>
              <a:rPr lang="en-US" altLang="ko-KR" spc="-100" dirty="0" smtClean="0"/>
              <a:t>…….</a:t>
            </a:r>
            <a:endParaRPr lang="ko-KR" altLang="en-US" spc="-100" dirty="0"/>
          </a:p>
        </p:txBody>
      </p:sp>
    </p:spTree>
    <p:extLst>
      <p:ext uri="{BB962C8B-B14F-4D97-AF65-F5344CB8AC3E}">
        <p14:creationId xmlns:p14="http://schemas.microsoft.com/office/powerpoint/2010/main" val="38122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</a:rPr>
                <a:t>자신의 문화 이해 태도 성찰하기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301859"/>
            <a:ext cx="8568952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AutoNum type="arabicPeriod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우리의 김치 문화에 대하여 자료의 원주민이 다음과 같이 평가한다면 갑과 이 원주민의 공통점은 무엇인지 써보자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1560" y="3102059"/>
            <a:ext cx="8136904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다른 문화를 그 사회의 맥락에서 이해하지 않고 자기 문화를 중심으로 이해하는 자문화 중심주의적 태도를 가지고 있다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39552" y="2276872"/>
            <a:ext cx="8208912" cy="756000"/>
          </a:xfrm>
          <a:prstGeom prst="roundRect">
            <a:avLst>
              <a:gd name="adj" fmla="val 19666"/>
            </a:avLst>
          </a:prstGeom>
          <a:solidFill>
            <a:srgbClr val="FEF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ysClr val="windowText" lastClr="000000"/>
                </a:solidFill>
              </a:rPr>
              <a:t>한국인은 상한 음식을 좋아하나 봐</a:t>
            </a:r>
            <a:r>
              <a:rPr lang="en-US" altLang="ko-KR" spc="-100" dirty="0" smtClean="0">
                <a:solidFill>
                  <a:sysClr val="windowText" lastClr="000000"/>
                </a:solidFill>
              </a:rPr>
              <a:t>. </a:t>
            </a:r>
            <a:r>
              <a:rPr lang="ko-KR" altLang="en-US" spc="-100" dirty="0" smtClean="0">
                <a:solidFill>
                  <a:sysClr val="windowText" lastClr="000000"/>
                </a:solidFill>
              </a:rPr>
              <a:t>한 번 만든 음식을 오랫동안 두고 먹는 것을 보니 참 게으른 민족이야</a:t>
            </a:r>
            <a:r>
              <a:rPr lang="en-US" altLang="ko-KR" spc="-100" dirty="0" smtClean="0">
                <a:solidFill>
                  <a:sysClr val="windowText" lastClr="000000"/>
                </a:solidFill>
              </a:rPr>
              <a:t>.</a:t>
            </a:r>
            <a:endParaRPr lang="ko-KR" altLang="en-US" spc="-100" dirty="0">
              <a:solidFill>
                <a:sysClr val="windowText" lastClr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4077072"/>
            <a:ext cx="8568952" cy="4739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2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을과 병의 태도가 모두 문화 상대주의에 해당하는 이유를 써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560" y="4581128"/>
            <a:ext cx="8136904" cy="193899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을과 병은 모두 원주민의 문화를 인정하고 이해하고 있다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문화 상대주의는 다른 사회의 문화를 그들의 맥락에서 이해하고자 하는 태도이므로 다른 사회의 문화에 대한 수용 여부와는 별개이다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따라서 애벌레를 먹을 것인지 말 것인지는 문화 상대주의적 태도를 갖추었는지를 판단하는 기준은 아니다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938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</a:rPr>
                <a:t>문화 차이에 대한 잘못된 이해 태도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512" y="1320519"/>
            <a:ext cx="8568952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3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자료의 원주민이 나에게 애벌레를 먹어 보라고 권한다면 어떻게 할 것인지 쓰고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자신의 문화 이해 태도를 스스로 평가해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755576" y="2348880"/>
          <a:ext cx="7992888" cy="27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5760640"/>
              </a:tblGrid>
              <a:tr h="540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나의 반응</a:t>
                      </a:r>
                      <a:endParaRPr lang="ko-KR" altLang="en-US" sz="20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이유</a:t>
                      </a:r>
                      <a:endParaRPr lang="ko-KR" altLang="en-US" sz="20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20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문화 이해 태도에</a:t>
                      </a:r>
                      <a:endParaRPr lang="en-US" altLang="ko-KR" sz="2000" b="1" spc="-100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대한 자기 평가</a:t>
                      </a:r>
                      <a:endParaRPr lang="ko-KR" altLang="en-US" sz="20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87824" y="2370045"/>
            <a:ext cx="2160240" cy="504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거절할 것이다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7824" y="2946111"/>
            <a:ext cx="5688632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애벌레가 징그럽게 생겨서 도저히 먹을 수 없다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01776" y="3405204"/>
            <a:ext cx="5688632" cy="164865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문화 상대주의가 바람직한 것은 알지만 막상 낯선 문화를 접하면 자문화 중심주의의 태도를 보이게 되는 것 같다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거부감이 들더라도 그 가치를 함부로 경시하지는 않도록 노력해야겠다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521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-6226" y="-1506"/>
            <a:ext cx="9144000" cy="1106224"/>
            <a:chOff x="-207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20740" y="-1506"/>
              <a:ext cx="9144000" cy="1106224"/>
              <a:chOff x="-20740" y="-1506"/>
              <a:chExt cx="9144000" cy="1106224"/>
            </a:xfrm>
          </p:grpSpPr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7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6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1313646" y="103847"/>
              <a:ext cx="7056786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700" b="1" spc="-100" dirty="0" smtClean="0">
                  <a:latin typeface="나눔고딕 ExtraBold" pitchFamily="50" charset="-127"/>
                  <a:ea typeface="나눔고딕 ExtraBold" pitchFamily="50" charset="-127"/>
                </a:rPr>
                <a:t>보편 윤리는 어떻게 적용해야 할까</a:t>
              </a:r>
              <a:r>
                <a:rPr lang="en-US" altLang="ko-KR" sz="2700" b="1" spc="-10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7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043608" y="3356992"/>
            <a:ext cx="7488832" cy="2736304"/>
          </a:xfrm>
          <a:prstGeom prst="rect">
            <a:avLst/>
          </a:prstGeom>
          <a:solidFill>
            <a:srgbClr val="EEE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180000" bIns="108000" rtlCol="0" anchor="ctr"/>
          <a:lstStyle/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chemeClr val="tx1"/>
                </a:solidFill>
              </a:rPr>
              <a:t>“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탈라크</a:t>
            </a:r>
            <a:r>
              <a:rPr lang="en-US" altLang="ko-KR" spc="-100" dirty="0" smtClean="0">
                <a:solidFill>
                  <a:schemeClr val="tx1"/>
                </a:solidFill>
              </a:rPr>
              <a:t>, 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탈라크</a:t>
            </a:r>
            <a:r>
              <a:rPr lang="en-US" altLang="ko-KR" spc="-100" dirty="0" smtClean="0">
                <a:solidFill>
                  <a:schemeClr val="tx1"/>
                </a:solidFill>
              </a:rPr>
              <a:t>, 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탈라크</a:t>
            </a:r>
            <a:r>
              <a:rPr lang="en-US" altLang="ko-KR" spc="-100" dirty="0" smtClean="0">
                <a:solidFill>
                  <a:schemeClr val="tx1"/>
                </a:solidFill>
              </a:rPr>
              <a:t>!”</a:t>
            </a:r>
          </a:p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chemeClr val="tx1"/>
                </a:solidFill>
              </a:rPr>
              <a:t>인도의 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무슬림</a:t>
            </a:r>
            <a:r>
              <a:rPr lang="ko-KR" altLang="en-US" spc="-100" dirty="0" smtClean="0">
                <a:solidFill>
                  <a:schemeClr val="tx1"/>
                </a:solidFill>
              </a:rPr>
              <a:t> 사회에는 남편이 한 자리에서 ‘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탈라크</a:t>
            </a:r>
            <a:r>
              <a:rPr lang="ko-KR" altLang="en-US" spc="-100" dirty="0" smtClean="0">
                <a:solidFill>
                  <a:schemeClr val="tx1"/>
                </a:solidFill>
              </a:rPr>
              <a:t>’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를</a:t>
            </a:r>
            <a:r>
              <a:rPr lang="ko-KR" altLang="en-US" spc="-100" dirty="0" smtClean="0">
                <a:solidFill>
                  <a:schemeClr val="tx1"/>
                </a:solidFill>
              </a:rPr>
              <a:t> 세 번 외치면 이혼이 성립하는 ‘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트리플</a:t>
            </a:r>
            <a:r>
              <a:rPr lang="ko-KR" altLang="en-US" spc="-100" dirty="0" smtClean="0">
                <a:solidFill>
                  <a:schemeClr val="tx1"/>
                </a:solidFill>
              </a:rPr>
              <a:t> 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탈라크</a:t>
            </a:r>
            <a:r>
              <a:rPr lang="ko-KR" altLang="en-US" spc="-100" dirty="0" smtClean="0">
                <a:solidFill>
                  <a:schemeClr val="tx1"/>
                </a:solidFill>
              </a:rPr>
              <a:t>’라는 관습이 있다</a:t>
            </a:r>
            <a:r>
              <a:rPr lang="en-US" altLang="ko-KR" spc="-100" dirty="0" smtClean="0">
                <a:solidFill>
                  <a:schemeClr val="tx1"/>
                </a:solidFill>
              </a:rPr>
              <a:t>. ‘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탈라크</a:t>
            </a:r>
            <a:r>
              <a:rPr lang="ko-KR" altLang="en-US" spc="-100" dirty="0" smtClean="0">
                <a:solidFill>
                  <a:schemeClr val="tx1"/>
                </a:solidFill>
              </a:rPr>
              <a:t>’는 아랍어로 ‘이혼’이라는 의미이다</a:t>
            </a:r>
            <a:r>
              <a:rPr lang="en-US" altLang="ko-KR" spc="-100" dirty="0" smtClean="0">
                <a:solidFill>
                  <a:schemeClr val="tx1"/>
                </a:solidFill>
              </a:rPr>
              <a:t>. </a:t>
            </a:r>
            <a:r>
              <a:rPr lang="ko-KR" altLang="en-US" spc="-100" dirty="0" smtClean="0">
                <a:solidFill>
                  <a:schemeClr val="tx1"/>
                </a:solidFill>
              </a:rPr>
              <a:t>인도의 정부 기구인 ‘인도 여성 지위에 관한 고위급 위원회’는 인도 내의 여성 단체들과 국제 사회의 비판을 받아들여 최근 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트리플</a:t>
            </a:r>
            <a:r>
              <a:rPr lang="ko-KR" altLang="en-US" spc="-100" dirty="0" smtClean="0">
                <a:solidFill>
                  <a:schemeClr val="tx1"/>
                </a:solidFill>
              </a:rPr>
              <a:t> 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탈라크</a:t>
            </a:r>
            <a:r>
              <a:rPr lang="ko-KR" altLang="en-US" spc="-100" dirty="0" smtClean="0">
                <a:solidFill>
                  <a:schemeClr val="tx1"/>
                </a:solidFill>
              </a:rPr>
              <a:t> 관습을 법으로 금지해야 한다는 보고서를 인도 정부에 제출하였다</a:t>
            </a:r>
            <a:r>
              <a:rPr lang="en-US" altLang="ko-KR" spc="-100" dirty="0" smtClean="0">
                <a:solidFill>
                  <a:schemeClr val="tx1"/>
                </a:solidFill>
              </a:rPr>
              <a:t>.</a:t>
            </a:r>
          </a:p>
          <a:p>
            <a:pPr algn="r">
              <a:lnSpc>
                <a:spcPct val="130000"/>
              </a:lnSpc>
            </a:pPr>
            <a:r>
              <a:rPr lang="en-US" altLang="ko-KR" spc="-100" dirty="0" smtClean="0">
                <a:solidFill>
                  <a:schemeClr val="tx1"/>
                </a:solidFill>
              </a:rPr>
              <a:t>- 『</a:t>
            </a:r>
            <a:r>
              <a:rPr lang="ko-KR" altLang="en-US" spc="-100" dirty="0" err="1" smtClean="0">
                <a:solidFill>
                  <a:schemeClr val="tx1"/>
                </a:solidFill>
              </a:rPr>
              <a:t>한겨레신문</a:t>
            </a:r>
            <a:r>
              <a:rPr lang="en-US" altLang="ko-KR" spc="-100" dirty="0" smtClean="0">
                <a:solidFill>
                  <a:schemeClr val="tx1"/>
                </a:solidFill>
              </a:rPr>
              <a:t>』, 2015. 8. 11.</a:t>
            </a:r>
            <a:endParaRPr lang="ko-KR" altLang="en-US" spc="-100" dirty="0">
              <a:solidFill>
                <a:schemeClr val="tx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043608" y="1484784"/>
            <a:ext cx="7488832" cy="1735217"/>
          </a:xfrm>
          <a:prstGeom prst="rect">
            <a:avLst/>
          </a:prstGeom>
          <a:solidFill>
            <a:srgbClr val="EEE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180000" bIns="108000" rtlCol="0" anchor="ctr"/>
          <a:lstStyle/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chemeClr val="tx1"/>
                </a:solidFill>
              </a:rPr>
              <a:t>일본은 고래 사냥에 대한 국제 사법 재판소의 금지 판결</a:t>
            </a:r>
            <a:r>
              <a:rPr lang="en-US" altLang="ko-KR" spc="-100" dirty="0" smtClean="0">
                <a:solidFill>
                  <a:schemeClr val="tx1"/>
                </a:solidFill>
              </a:rPr>
              <a:t>(2014) </a:t>
            </a:r>
            <a:r>
              <a:rPr lang="ko-KR" altLang="en-US" spc="-100" dirty="0" smtClean="0">
                <a:solidFill>
                  <a:schemeClr val="tx1"/>
                </a:solidFill>
              </a:rPr>
              <a:t>및 미국과 오스트레일리아 등의 비난에도 고래 사냥을 계속하고 있다</a:t>
            </a:r>
            <a:r>
              <a:rPr lang="en-US" altLang="ko-KR" spc="-100" dirty="0" smtClean="0">
                <a:solidFill>
                  <a:schemeClr val="tx1"/>
                </a:solidFill>
              </a:rPr>
              <a:t>. </a:t>
            </a:r>
            <a:r>
              <a:rPr lang="ko-KR" altLang="en-US" spc="-100" dirty="0" smtClean="0">
                <a:solidFill>
                  <a:schemeClr val="tx1"/>
                </a:solidFill>
              </a:rPr>
              <a:t>일본 정부는 고래 사냥이 고래 고기를 즐겨 먹는 자신들의 전통문화이기 때문에</a:t>
            </a:r>
            <a:r>
              <a:rPr lang="en-US" altLang="ko-KR" spc="-100" dirty="0" smtClean="0">
                <a:solidFill>
                  <a:schemeClr val="tx1"/>
                </a:solidFill>
              </a:rPr>
              <a:t>, </a:t>
            </a:r>
            <a:r>
              <a:rPr lang="ko-KR" altLang="en-US" spc="-100" dirty="0" smtClean="0">
                <a:solidFill>
                  <a:schemeClr val="tx1"/>
                </a:solidFill>
              </a:rPr>
              <a:t>이를 비판하는 것은 자문화 중심주의라며 고래 사냥을 계속할 뜻을 비치고 있다</a:t>
            </a:r>
            <a:r>
              <a:rPr lang="en-US" altLang="ko-KR" spc="-1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6" name="모서리가 둥근 직사각형 25"/>
          <p:cNvSpPr/>
          <p:nvPr/>
        </p:nvSpPr>
        <p:spPr>
          <a:xfrm>
            <a:off x="467544" y="1628800"/>
            <a:ext cx="720080" cy="28803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467544" y="3501008"/>
            <a:ext cx="720080" cy="28803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7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생각 펼치기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218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31540" y="1196752"/>
            <a:ext cx="8280920" cy="53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44000" tIns="144000" rIns="144000" bIns="144000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sz="2400" spc="-100" dirty="0" smtClean="0"/>
              <a:t>이탈리아의 한 유명 패션 브랜드 회사가 홍콩 사람들에게 사과하는 일이 발생하였다</a:t>
            </a:r>
            <a:r>
              <a:rPr lang="en-US" altLang="ko-KR" sz="2400" spc="-100" dirty="0" smtClean="0"/>
              <a:t>. </a:t>
            </a:r>
            <a:r>
              <a:rPr lang="ko-KR" altLang="en-US" sz="2400" spc="-100" dirty="0" smtClean="0"/>
              <a:t>이 회사는 홍콩 상인들이 자신의 상표가 들어간 종이 가방을 만들어 판매하는 것을 중단하지 않으면 법적 조치를 취하겠다고 경고했다</a:t>
            </a:r>
            <a:r>
              <a:rPr lang="en-US" altLang="ko-KR" sz="2400" spc="-100" dirty="0" smtClean="0"/>
              <a:t>.</a:t>
            </a:r>
          </a:p>
          <a:p>
            <a:pPr>
              <a:lnSpc>
                <a:spcPct val="125000"/>
              </a:lnSpc>
            </a:pPr>
            <a:r>
              <a:rPr lang="ko-KR" altLang="en-US" sz="2400" spc="-100" dirty="0" smtClean="0"/>
              <a:t>홍콩에서는 장례식 때 죽은 사람을 위해 종이돈을 태우는 풍습이 있으며</a:t>
            </a:r>
            <a:r>
              <a:rPr lang="en-US" altLang="ko-KR" sz="2400" spc="-100" dirty="0" smtClean="0"/>
              <a:t>, </a:t>
            </a:r>
            <a:r>
              <a:rPr lang="ko-KR" altLang="en-US" sz="2400" spc="-100" dirty="0" smtClean="0"/>
              <a:t>최근에는 종이돈 대신 종이로 만든 명품 가방이나 신발</a:t>
            </a:r>
            <a:r>
              <a:rPr lang="en-US" altLang="ko-KR" sz="2400" spc="-100" dirty="0" smtClean="0"/>
              <a:t>, </a:t>
            </a:r>
            <a:r>
              <a:rPr lang="ko-KR" altLang="en-US" sz="2400" spc="-100" dirty="0" smtClean="0"/>
              <a:t>자동차 등을 태우기도 한다</a:t>
            </a:r>
            <a:r>
              <a:rPr lang="en-US" altLang="ko-KR" sz="2400" spc="-100" dirty="0" smtClean="0"/>
              <a:t>. </a:t>
            </a:r>
            <a:r>
              <a:rPr lang="ko-KR" altLang="en-US" sz="2400" spc="-100" dirty="0" smtClean="0"/>
              <a:t>홍콩 사람들은 자신들의 문화를 이해하지 못한다며 회사에 항의하였고 이 회사는 결국 자신들의 경고가 성급했다는 것을 인정하고 법적 조치를 취하지 않기로 하였다</a:t>
            </a:r>
            <a:r>
              <a:rPr lang="en-US" altLang="ko-KR" sz="2400" spc="-100" dirty="0" smtClean="0"/>
              <a:t>.</a:t>
            </a:r>
          </a:p>
          <a:p>
            <a:pPr algn="r">
              <a:lnSpc>
                <a:spcPct val="125000"/>
              </a:lnSpc>
            </a:pPr>
            <a:r>
              <a:rPr lang="en-US" altLang="ko-KR" sz="2400" spc="-100" dirty="0" smtClean="0"/>
              <a:t>- 『</a:t>
            </a:r>
            <a:r>
              <a:rPr lang="ko-KR" altLang="en-US" sz="2400" spc="-100" dirty="0" smtClean="0"/>
              <a:t>연합뉴스</a:t>
            </a:r>
            <a:r>
              <a:rPr lang="en-US" altLang="ko-KR" sz="2400" spc="-100" dirty="0" smtClean="0"/>
              <a:t>』, 2016. 5. 7.</a:t>
            </a:r>
            <a:endParaRPr lang="ko-KR" altLang="en-US" sz="2400" spc="-100" dirty="0"/>
          </a:p>
        </p:txBody>
      </p:sp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8354" y="3068959"/>
            <a:ext cx="3600400" cy="936105"/>
          </a:xfrm>
          <a:prstGeom prst="roundRect">
            <a:avLst>
              <a:gd name="adj" fmla="val 14297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/>
        </p:spPr>
        <p:txBody>
          <a:bodyPr wrap="square" lIns="108000" rIns="108000" rtlCol="0" anchor="ctr">
            <a:noAutofit/>
          </a:bodyPr>
          <a:lstStyle/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1115616" y="4005064"/>
            <a:ext cx="3600400" cy="2564904"/>
          </a:xfrm>
          <a:prstGeom prst="roundRect">
            <a:avLst>
              <a:gd name="adj" fmla="val 7145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/>
        </p:spPr>
        <p:txBody>
          <a:bodyPr wrap="square" lIns="108000" rIns="108000" rtlCol="0" anchor="ctr">
            <a:noAutofit/>
          </a:bodyPr>
          <a:lstStyle/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5076056" y="3068959"/>
            <a:ext cx="3600400" cy="936105"/>
          </a:xfrm>
          <a:prstGeom prst="roundRect">
            <a:avLst>
              <a:gd name="adj" fmla="val 14297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/>
        </p:spPr>
        <p:txBody>
          <a:bodyPr wrap="square" lIns="108000" rIns="108000" rtlCol="0" anchor="ctr">
            <a:noAutofit/>
          </a:bodyPr>
          <a:lstStyle/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5076056" y="4005064"/>
            <a:ext cx="3600400" cy="2564904"/>
          </a:xfrm>
          <a:prstGeom prst="roundRect">
            <a:avLst>
              <a:gd name="adj" fmla="val 7145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/>
        </p:spPr>
        <p:txBody>
          <a:bodyPr wrap="square" lIns="108000" rIns="108000" rtlCol="0" anchor="ctr">
            <a:noAutofit/>
          </a:bodyPr>
          <a:lstStyle/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</p:txBody>
      </p:sp>
      <p:grpSp>
        <p:nvGrpSpPr>
          <p:cNvPr id="2" name="그룹 12"/>
          <p:cNvGrpSpPr/>
          <p:nvPr/>
        </p:nvGrpSpPr>
        <p:grpSpPr>
          <a:xfrm>
            <a:off x="-6226" y="-1506"/>
            <a:ext cx="9144000" cy="1106224"/>
            <a:chOff x="-207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20740" y="-1506"/>
              <a:ext cx="9144000" cy="1106224"/>
              <a:chOff x="-20740" y="-1506"/>
              <a:chExt cx="9144000" cy="1106224"/>
            </a:xfrm>
          </p:grpSpPr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7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6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1313646" y="103847"/>
              <a:ext cx="7056786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700" b="1" spc="-100" dirty="0" smtClean="0">
                  <a:latin typeface="나눔고딕 ExtraBold" pitchFamily="50" charset="-127"/>
                  <a:ea typeface="나눔고딕 ExtraBold" pitchFamily="50" charset="-127"/>
                </a:rPr>
                <a:t>보편 윤리는 어떻게 적용해야 할까</a:t>
              </a:r>
              <a:r>
                <a:rPr lang="en-US" altLang="ko-KR" sz="2700" b="1" spc="-10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7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1723842"/>
            <a:ext cx="8317432" cy="9130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  <a:buSzPct val="100000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1,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에 제시된 문화에 대해 자신의 입장을 쓰고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자유롭게 토론해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528" y="1124744"/>
            <a:ext cx="1224136" cy="57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그룹 28"/>
          <p:cNvGrpSpPr/>
          <p:nvPr/>
        </p:nvGrpSpPr>
        <p:grpSpPr>
          <a:xfrm>
            <a:off x="1043607" y="2636912"/>
            <a:ext cx="3789895" cy="604530"/>
            <a:chOff x="1043607" y="2924944"/>
            <a:chExt cx="3789895" cy="604530"/>
          </a:xfrm>
        </p:grpSpPr>
        <p:sp>
          <p:nvSpPr>
            <p:cNvPr id="15" name="TextBox 14"/>
            <p:cNvSpPr txBox="1"/>
            <p:nvPr/>
          </p:nvSpPr>
          <p:spPr>
            <a:xfrm flipV="1">
              <a:off x="1259631" y="3233058"/>
              <a:ext cx="462705" cy="296416"/>
            </a:xfrm>
            <a:prstGeom prst="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/>
          </p:spPr>
          <p:txBody>
            <a:bodyPr wrap="square" lIns="108000" tIns="0" rIns="108000" bIns="72000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ko-KR" sz="2000" b="1" spc="-100" dirty="0" smtClean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43607" y="2924944"/>
              <a:ext cx="3789895" cy="504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/>
          </p:spPr>
          <p:txBody>
            <a:bodyPr wrap="square" lIns="108000" tIns="0" rIns="108000" bIns="72000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000" b="1" spc="-100" dirty="0" smtClean="0">
                  <a:latin typeface="나눔고딕" pitchFamily="50" charset="-127"/>
                  <a:ea typeface="나눔고딕" pitchFamily="50" charset="-127"/>
                </a:rPr>
                <a:t>일본의 고래 사냥</a:t>
              </a:r>
              <a:endParaRPr lang="en-US" altLang="ko-KR" sz="2000" b="1" spc="-100" dirty="0" smtClean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4981309" y="2636912"/>
            <a:ext cx="3789895" cy="604530"/>
            <a:chOff x="4981309" y="2924944"/>
            <a:chExt cx="3789895" cy="604530"/>
          </a:xfrm>
        </p:grpSpPr>
        <p:sp>
          <p:nvSpPr>
            <p:cNvPr id="27" name="TextBox 26"/>
            <p:cNvSpPr txBox="1"/>
            <p:nvPr/>
          </p:nvSpPr>
          <p:spPr>
            <a:xfrm flipV="1">
              <a:off x="5197333" y="3233058"/>
              <a:ext cx="462705" cy="296416"/>
            </a:xfrm>
            <a:prstGeom prst="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/>
          </p:spPr>
          <p:txBody>
            <a:bodyPr wrap="square" lIns="108000" tIns="0" rIns="108000" bIns="72000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ko-KR" sz="2000" b="1" spc="-100" dirty="0" smtClean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981309" y="2924944"/>
              <a:ext cx="3789895" cy="504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/>
          </p:spPr>
          <p:txBody>
            <a:bodyPr wrap="square" lIns="108000" tIns="0" rIns="108000" bIns="72000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000" b="1" spc="-100" dirty="0" smtClean="0">
                  <a:latin typeface="나눔고딕" pitchFamily="50" charset="-127"/>
                  <a:ea typeface="나눔고딕" pitchFamily="50" charset="-127"/>
                </a:rPr>
                <a:t>인도 </a:t>
              </a:r>
              <a:r>
                <a:rPr lang="ko-KR" altLang="en-US" sz="2000" b="1" spc="-100" dirty="0" err="1" smtClean="0">
                  <a:latin typeface="나눔고딕" pitchFamily="50" charset="-127"/>
                  <a:ea typeface="나눔고딕" pitchFamily="50" charset="-127"/>
                </a:rPr>
                <a:t>무슬림</a:t>
              </a:r>
              <a:r>
                <a:rPr lang="ko-KR" altLang="en-US" sz="2000" b="1" spc="-100" dirty="0" smtClean="0">
                  <a:latin typeface="나눔고딕" pitchFamily="50" charset="-127"/>
                  <a:ea typeface="나눔고딕" pitchFamily="50" charset="-127"/>
                </a:rPr>
                <a:t> 사회의 </a:t>
              </a:r>
              <a:r>
                <a:rPr lang="ko-KR" altLang="en-US" sz="2000" b="1" spc="-100" dirty="0" err="1" smtClean="0">
                  <a:latin typeface="나눔고딕" pitchFamily="50" charset="-127"/>
                  <a:ea typeface="나눔고딕" pitchFamily="50" charset="-127"/>
                </a:rPr>
                <a:t>트리플</a:t>
              </a:r>
              <a:r>
                <a:rPr lang="ko-KR" altLang="en-US" sz="2000" b="1" spc="-100" dirty="0" smtClean="0"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lang="ko-KR" altLang="en-US" sz="2000" b="1" spc="-100" dirty="0" err="1" smtClean="0">
                  <a:latin typeface="나눔고딕" pitchFamily="50" charset="-127"/>
                  <a:ea typeface="나눔고딕" pitchFamily="50" charset="-127"/>
                </a:rPr>
                <a:t>탈라크</a:t>
              </a:r>
              <a:endParaRPr lang="en-US" altLang="ko-KR" sz="2000" b="1" spc="-100" dirty="0" smtClean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259632" y="3196594"/>
            <a:ext cx="3456384" cy="7571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Ins="360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일본의 전통문화로서 존중되어야 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76056" y="3356992"/>
            <a:ext cx="3600400" cy="39196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금지되어야 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15616" y="4138985"/>
            <a:ext cx="3600400" cy="238635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동물의 생명을 보호하는 것이 보편 윤리라면 모든 육식을 금지해야 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고래고기를 먹는 일본의 음식 문화를 고유한 일본의 문화로 인정해야 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이러한 문화를 비판하는 것은 서구의 자문화 중심주의라고 할 수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76056" y="4077072"/>
            <a:ext cx="3600400" cy="241912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여성 인권을 침해하는 문화는 보편 윤리에 어긋나기 때문에 존중해선 안 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인도의 </a:t>
            </a:r>
            <a:r>
              <a:rPr lang="ko-KR" altLang="en-US" spc="-100" dirty="0" err="1" smtClean="0">
                <a:solidFill>
                  <a:srgbClr val="FF0000"/>
                </a:solidFill>
                <a:latin typeface="+mn-ea"/>
              </a:rPr>
              <a:t>무슬림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여성들은 인권을 </a:t>
            </a:r>
            <a:r>
              <a:rPr lang="ko-KR" altLang="en-US" spc="-100" dirty="0" err="1" smtClean="0">
                <a:solidFill>
                  <a:srgbClr val="FF0000"/>
                </a:solidFill>
                <a:latin typeface="+mn-ea"/>
              </a:rPr>
              <a:t>침해당하고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있으며 안전한 가족생활을 보장받지 못하고 있으므로 </a:t>
            </a:r>
            <a:r>
              <a:rPr lang="ko-KR" altLang="en-US" spc="-100" dirty="0" err="1" smtClean="0">
                <a:solidFill>
                  <a:srgbClr val="FF0000"/>
                </a:solidFill>
                <a:latin typeface="+mn-ea"/>
              </a:rPr>
              <a:t>트리플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pc="-100" dirty="0" err="1" smtClean="0">
                <a:solidFill>
                  <a:srgbClr val="FF0000"/>
                </a:solidFill>
                <a:latin typeface="+mn-ea"/>
              </a:rPr>
              <a:t>탈라크는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악습이라고 할 수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3528" y="3284984"/>
            <a:ext cx="864096" cy="3960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noFill/>
          </a:ln>
          <a:effectLst/>
        </p:spPr>
        <p:txBody>
          <a:bodyPr wrap="square" lIns="108000" tIns="0" rIns="108000" bIns="7200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spc="-100" dirty="0" smtClean="0">
                <a:latin typeface="맑은 고딕" pitchFamily="50" charset="-127"/>
                <a:ea typeface="맑은 고딕" pitchFamily="50" charset="-127"/>
              </a:rPr>
              <a:t>입장</a:t>
            </a:r>
            <a:endParaRPr lang="en-US" altLang="ko-KR" b="1" spc="-1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28" y="4293096"/>
            <a:ext cx="864096" cy="3960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noFill/>
          </a:ln>
          <a:effectLst/>
        </p:spPr>
        <p:txBody>
          <a:bodyPr wrap="square" lIns="108000" tIns="0" rIns="108000" bIns="7200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spc="-100" dirty="0" smtClean="0">
                <a:latin typeface="맑은 고딕" pitchFamily="50" charset="-127"/>
                <a:ea typeface="맑은 고딕" pitchFamily="50" charset="-127"/>
              </a:rPr>
              <a:t>이유</a:t>
            </a:r>
            <a:endParaRPr lang="en-US" altLang="ko-KR" b="1" spc="-100" dirty="0" smtClean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762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-6226" y="-1506"/>
            <a:ext cx="9144000" cy="1106224"/>
            <a:chOff x="-207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20740" y="-1506"/>
              <a:ext cx="9144000" cy="1106224"/>
              <a:chOff x="-20740" y="-1506"/>
              <a:chExt cx="9144000" cy="1106224"/>
            </a:xfrm>
          </p:grpSpPr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7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6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1313646" y="103847"/>
              <a:ext cx="7056786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700" b="1" spc="-100" dirty="0" smtClean="0">
                  <a:latin typeface="나눔고딕 ExtraBold" pitchFamily="50" charset="-127"/>
                  <a:ea typeface="나눔고딕 ExtraBold" pitchFamily="50" charset="-127"/>
                </a:rPr>
                <a:t>보편 윤리는 어떻게 적용해야 할까</a:t>
              </a:r>
              <a:r>
                <a:rPr lang="en-US" altLang="ko-KR" sz="2700" b="1" spc="-10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7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4" y="1772816"/>
            <a:ext cx="8317432" cy="9130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  <a:buSzPct val="100000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위의 두 사례를 활용하여 보편 윤리가 필요한 이유와 보편 윤리를 적용할 때 유의해야 할 점은 무엇인지 자신의 입장을 논술해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9512" y="1196752"/>
            <a:ext cx="1224136" cy="56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직사각형 29"/>
          <p:cNvSpPr/>
          <p:nvPr/>
        </p:nvSpPr>
        <p:spPr>
          <a:xfrm>
            <a:off x="385488" y="2797671"/>
            <a:ext cx="8424936" cy="32236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25400" dir="5400000" sx="101000" sy="101000" algn="t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539552" y="2852936"/>
            <a:ext cx="8136904" cy="2947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인류의 삶과 자연환경의 보전을 위해서는 보편 윤리의 적용이 필요하다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이러한 윤리가 지켜질 때 인류와 자연의 공존이 이루어지고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공동체의 유지와 존속이 가능하다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일본의 고래 사냥은 멸종 위기종 보호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생명 존중이라는 보편 윤리에 어긋나며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트리플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kern="0" spc="-100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탈라크는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인권 보호라는 보편 윤리에 어긋난다고 할 수 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보편 윤리는 자의적 판단이나 특정 사회의 가치가 기준이 되어서는 안 된다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어디까지를 보편윤리로 볼 것인지에 대한 인류 전체의 합의가 필요하며 이를 바탕으로 적용되어야 한다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902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9512" y="1229851"/>
            <a:ext cx="8796855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>
              <a:buFont typeface="+mj-lt"/>
              <a:buAutoNum type="arabicPeriod"/>
            </a:pPr>
            <a:r>
              <a:rPr lang="ko-KR" altLang="en-US" sz="24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이탈리아의 패션 브랜드 회사가 홍콩 사람들에게 사과한 이유는 무엇일까</a:t>
            </a:r>
            <a:r>
              <a:rPr lang="en-US" altLang="ko-KR" sz="24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4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생각 펼치기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218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3" y="4182179"/>
            <a:ext cx="8712967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 algn="just">
              <a:spcBef>
                <a:spcPts val="600"/>
              </a:spcBef>
              <a:buFont typeface="+mj-lt"/>
              <a:buAutoNum type="arabicPeriod" startAt="2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위의 사례와 달리 인정할 수 없는 문화도 있다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구체적인 사례와 이유를 제시해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9552" y="2102492"/>
            <a:ext cx="8136904" cy="190257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이탈리아 패션 브랜드 회사가 홍콩의 전통적인 장례식 문화를 이해하지 못했기 때문이다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즉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홍콩에서는 장례식 때 죽은 사람의 저승길 </a:t>
            </a:r>
            <a:r>
              <a:rPr lang="ko-KR" altLang="en-US" sz="2000" spc="-100" dirty="0" err="1" smtClean="0">
                <a:solidFill>
                  <a:srgbClr val="FF0000"/>
                </a:solidFill>
                <a:latin typeface="+mn-ea"/>
              </a:rPr>
              <a:t>노잣돈</a:t>
            </a:r>
            <a:endParaRPr lang="ko-KR" altLang="en-US" sz="2000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을 주기 위해 종이돈이나 종이 명품 가방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종이 자동차 등을 태우는 문화가 있다는 것을 몰랐기 때문에 이탈리아 패션 브랜드 회사는 자신들의 입</a:t>
            </a:r>
          </a:p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장에서 홍콩 사람들의 행동을 오해한 것이다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560" y="5013176"/>
            <a:ext cx="8136904" cy="116390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다른 사회의 문화라고 해서 무조건 인정해야 하는 것은 아니다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예를 들어 남편이 죽으면 살아 있는 아내도 함께 화장하는 인도의 ‘</a:t>
            </a:r>
            <a:r>
              <a:rPr lang="ko-KR" altLang="en-US" sz="2000" spc="-100" dirty="0" err="1" smtClean="0">
                <a:solidFill>
                  <a:srgbClr val="FF0000"/>
                </a:solidFill>
                <a:latin typeface="+mn-ea"/>
              </a:rPr>
              <a:t>사티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’ 풍습은 어떤 경우에도 가치가 있는 문화로 인정될 수 없을 것이다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35" name="제목 1"/>
            <p:cNvSpPr txBox="1">
              <a:spLocks/>
            </p:cNvSpPr>
            <p:nvPr/>
          </p:nvSpPr>
          <p:spPr>
            <a:xfrm>
              <a:off x="251520" y="34020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꼭꼭</a:t>
              </a:r>
              <a:r>
                <a:rPr lang="en-US" altLang="ko-KR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! </a:t>
              </a:r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자기 점검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79" y="1713508"/>
            <a:ext cx="8496944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학습 전개 과정을 읽고 체크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V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하면서 단원의 구조를 파악해 보자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육각형 30"/>
          <p:cNvSpPr/>
          <p:nvPr/>
        </p:nvSpPr>
        <p:spPr>
          <a:xfrm>
            <a:off x="251520" y="1857524"/>
            <a:ext cx="198000" cy="180000"/>
          </a:xfrm>
          <a:prstGeom prst="hexagon">
            <a:avLst/>
          </a:prstGeom>
          <a:solidFill>
            <a:schemeClr val="bg1"/>
          </a:solidFill>
          <a:ln w="53975">
            <a:solidFill>
              <a:srgbClr val="A0D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그룹 47"/>
          <p:cNvGrpSpPr/>
          <p:nvPr/>
        </p:nvGrpSpPr>
        <p:grpSpPr>
          <a:xfrm>
            <a:off x="251520" y="4248144"/>
            <a:ext cx="7980864" cy="461665"/>
            <a:chOff x="341552" y="4235444"/>
            <a:chExt cx="7980864" cy="461665"/>
          </a:xfrm>
        </p:grpSpPr>
        <p:sp>
          <p:nvSpPr>
            <p:cNvPr id="28" name="TextBox 27"/>
            <p:cNvSpPr txBox="1"/>
            <p:nvPr/>
          </p:nvSpPr>
          <p:spPr>
            <a:xfrm>
              <a:off x="553936" y="4235444"/>
              <a:ext cx="7768480" cy="461665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학습 전개 과정을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바탕으로 나의 목표를 세워 보자</a:t>
              </a:r>
              <a:r>
                <a:rPr lang="en-US" altLang="ko-KR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32" name="육각형 31"/>
            <p:cNvSpPr/>
            <p:nvPr/>
          </p:nvSpPr>
          <p:spPr>
            <a:xfrm>
              <a:off x="341552" y="4376276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218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264220" y="2844070"/>
            <a:ext cx="2390680" cy="885662"/>
          </a:xfrm>
          <a:prstGeom prst="homePlate">
            <a:avLst/>
          </a:prstGeom>
          <a:solidFill>
            <a:srgbClr val="E8F5F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500" spc="-140" dirty="0" smtClean="0">
                <a:solidFill>
                  <a:schemeClr val="tx1"/>
                </a:solidFill>
              </a:rPr>
              <a:t>다양한 문화 인식 태도를 살펴본다</a:t>
            </a:r>
            <a:r>
              <a:rPr lang="en-US" altLang="ko-KR" sz="1500" spc="-14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" name="갈매기형 수장 20"/>
          <p:cNvSpPr/>
          <p:nvPr/>
        </p:nvSpPr>
        <p:spPr>
          <a:xfrm>
            <a:off x="2280444" y="2844070"/>
            <a:ext cx="2664296" cy="885662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500" spc="-150" dirty="0" smtClean="0">
                <a:solidFill>
                  <a:schemeClr val="tx1"/>
                </a:solidFill>
              </a:rPr>
              <a:t>문화 상대주의의 필요성을 이해한다</a:t>
            </a:r>
            <a:r>
              <a:rPr lang="en-US" altLang="ko-KR" sz="1500" spc="-15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갈매기형 수장 21"/>
          <p:cNvSpPr/>
          <p:nvPr/>
        </p:nvSpPr>
        <p:spPr>
          <a:xfrm>
            <a:off x="4560059" y="2844070"/>
            <a:ext cx="2626868" cy="885661"/>
          </a:xfrm>
          <a:prstGeom prst="chevron">
            <a:avLst/>
          </a:prstGeom>
          <a:solidFill>
            <a:srgbClr val="C5E3E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spc="-140" dirty="0" smtClean="0">
                <a:solidFill>
                  <a:schemeClr val="tx1"/>
                </a:solidFill>
              </a:rPr>
              <a:t>문화 상대주의의 한계와 보편 윤리를 고려한 문화 이해의 필요성을 이해한다</a:t>
            </a:r>
            <a:r>
              <a:rPr lang="en-US" altLang="ko-KR" sz="1200" spc="-140" dirty="0" smtClean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23" name="그룹 29"/>
          <p:cNvGrpSpPr/>
          <p:nvPr/>
        </p:nvGrpSpPr>
        <p:grpSpPr>
          <a:xfrm>
            <a:off x="6814513" y="2844070"/>
            <a:ext cx="2016224" cy="885662"/>
            <a:chOff x="6660232" y="2831370"/>
            <a:chExt cx="2016224" cy="885662"/>
          </a:xfrm>
        </p:grpSpPr>
        <p:sp>
          <p:nvSpPr>
            <p:cNvPr id="24" name="갈매기형 수장 23"/>
            <p:cNvSpPr/>
            <p:nvPr/>
          </p:nvSpPr>
          <p:spPr>
            <a:xfrm>
              <a:off x="6660232" y="2831371"/>
              <a:ext cx="1080120" cy="885661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7236296" y="2831370"/>
              <a:ext cx="1440160" cy="8855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ko-KR" sz="1500" spc="-150" dirty="0" smtClean="0">
                  <a:solidFill>
                    <a:prstClr val="black"/>
                  </a:solidFill>
                </a:rPr>
                <a:t>  224</a:t>
              </a:r>
              <a:r>
                <a:rPr lang="ko-KR" altLang="en-US" sz="1500" spc="-150" dirty="0" smtClean="0">
                  <a:solidFill>
                    <a:prstClr val="black"/>
                  </a:solidFill>
                </a:rPr>
                <a:t>쪽에서 </a:t>
              </a:r>
            </a:p>
            <a:p>
              <a:pPr lvl="0"/>
              <a:r>
                <a:rPr lang="ko-KR" altLang="en-US" sz="1500" spc="-150" dirty="0" smtClean="0">
                  <a:solidFill>
                    <a:prstClr val="black"/>
                  </a:solidFill>
                </a:rPr>
                <a:t>학습 결과를 </a:t>
              </a:r>
            </a:p>
            <a:p>
              <a:pPr lvl="0"/>
              <a:r>
                <a:rPr lang="ko-KR" altLang="en-US" sz="1500" spc="-150" dirty="0" smtClean="0">
                  <a:solidFill>
                    <a:prstClr val="black"/>
                  </a:solidFill>
                </a:rPr>
                <a:t>  평가한다</a:t>
              </a:r>
              <a:r>
                <a:rPr lang="en-US" altLang="ko-KR" sz="1500" spc="-150" dirty="0" smtClean="0">
                  <a:solidFill>
                    <a:prstClr val="black"/>
                  </a:solidFill>
                </a:rPr>
                <a:t>.</a:t>
              </a: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1850831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083079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387335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475567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7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0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문화 차이를 이해하는 태도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문화 상대주의와 보편 윤리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219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28" y="1614279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6F6B85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6F6B85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2118335"/>
            <a:ext cx="8280920" cy="224676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문화 차이에 대한 바람직하지 않은 이해 태도를 설명할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</a:p>
          <a:p>
            <a:pPr marL="457200" indent="-4572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문화 차이를 이해할 때 문화 상대주의가 필요한 이유를 설명할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endParaRPr lang="ko-KR" altLang="en-US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544" y="5086282"/>
            <a:ext cx="7848872" cy="57496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자문화 중심주의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문화 사대주의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문화 상대주의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528" y="465313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6F6B85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6F6B85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5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683568" y="5013176"/>
            <a:ext cx="8172400" cy="5355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생선회와 생선 초밥을 먹는 것은 미개한 문화일까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고급 문화일까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5589240"/>
            <a:ext cx="7848872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문화를 우열 평가의 대상으로 삼는 것은 바람직하지 않기 때문에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생선회와 생선 초밥을 미개한 문화 혹은 고급 음식 문화로 판단하는 것은 적절하지 않다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36" name="그림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37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문화 차이를 이해하는 태도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33" name="직사각형 32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문화 상대주의와 보편 윤리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219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19521" y="5085184"/>
            <a:ext cx="364047" cy="39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직사각형 17"/>
          <p:cNvSpPr/>
          <p:nvPr/>
        </p:nvSpPr>
        <p:spPr>
          <a:xfrm>
            <a:off x="503548" y="3573016"/>
            <a:ext cx="8136904" cy="1421928"/>
          </a:xfrm>
          <a:prstGeom prst="rect">
            <a:avLst/>
          </a:prstGeom>
          <a:solidFill>
            <a:srgbClr val="DFF3F5"/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1964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년 일본의 도쿄에서 올림픽이 개최될 당시 미국의 대표적인 언론사들은 대대적으로 일본의 ‘생선회 문화’</a:t>
            </a:r>
            <a:r>
              <a:rPr lang="ko-KR" altLang="en-US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를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비난하는 기사를 실었다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일본 사람들은 살아있는 생선을 날로 먹는 미개한 민족이라는 내용이었다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그런데 요즘 미국에서는 생선회나 생선 초밥에 대한 거부감이 거의 없으며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심지어 고급 음식으로 생각하는 사람들도 적지 않다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  <a:endParaRPr lang="en-US" altLang="ko-KR" b="1" spc="1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5796" y="980728"/>
            <a:ext cx="3672408" cy="2478275"/>
          </a:xfrm>
          <a:prstGeom prst="roundRect">
            <a:avLst>
              <a:gd name="adj" fmla="val 6995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701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자문화 중심주의는 왜 바람직하지 않을까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6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문화 차이를 이해하는 태도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문화 상대주의와 보편 윤리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280920" cy="323934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문화를 이해하는 태도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문화 간 우열을 평가하는 태도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자기 문화나 강대국 문화를 기준으로 문화 간에 우열이 존재한다고 믿는 태도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문화의 차이를 있는 그대로 인정하는 태도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문화 간에는 우열이 존재하지 않으며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모든 사회의 문화가 가치가 있다고 믿는 태도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219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자문화 중심주의는 왜 바람직하지 않을까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문화 차이를 이해하는 태도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문화 상대주의와 보편 윤리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280920" cy="373948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자문화 중심 주의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의미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합리적인 이유 없이 자기 사회의 문화는 우월하고 다른 사회의 문화는 열등하다고 여기는 태도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순기능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자기 문화에 대한 자부심을 심어주어 사회 통합에 기여할 수 있음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역기능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국수주의를 초래할 수 있음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다른 민족에 대한 차별이나 제국주의 침략을 정당화하기도 함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219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3516</TotalTime>
  <Words>2677</Words>
  <Application>Microsoft Office PowerPoint</Application>
  <PresentationFormat>화면 슬라이드 쇼(4:3)</PresentationFormat>
  <Paragraphs>304</Paragraphs>
  <Slides>31</Slides>
  <Notes>31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통합사회</dc:title>
  <dc:creator>user</dc:creator>
  <cp:lastModifiedBy>user</cp:lastModifiedBy>
  <cp:revision>348</cp:revision>
  <dcterms:created xsi:type="dcterms:W3CDTF">2017-01-13T03:10:23Z</dcterms:created>
  <dcterms:modified xsi:type="dcterms:W3CDTF">2018-02-06T06:11:14Z</dcterms:modified>
</cp:coreProperties>
</file>