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74" r:id="rId3"/>
    <p:sldId id="258" r:id="rId4"/>
    <p:sldId id="363" r:id="rId5"/>
    <p:sldId id="364" r:id="rId6"/>
    <p:sldId id="259" r:id="rId7"/>
    <p:sldId id="261" r:id="rId8"/>
    <p:sldId id="262" r:id="rId9"/>
    <p:sldId id="263" r:id="rId10"/>
    <p:sldId id="357" r:id="rId11"/>
    <p:sldId id="365" r:id="rId12"/>
    <p:sldId id="347" r:id="rId13"/>
    <p:sldId id="368" r:id="rId14"/>
    <p:sldId id="270" r:id="rId15"/>
    <p:sldId id="366" r:id="rId16"/>
    <p:sldId id="367" r:id="rId17"/>
    <p:sldId id="369" r:id="rId18"/>
    <p:sldId id="370" r:id="rId19"/>
    <p:sldId id="371" r:id="rId20"/>
    <p:sldId id="372" r:id="rId21"/>
    <p:sldId id="373" r:id="rId22"/>
    <p:sldId id="374" r:id="rId23"/>
    <p:sldId id="375" r:id="rId24"/>
    <p:sldId id="376" r:id="rId25"/>
    <p:sldId id="377" r:id="rId26"/>
    <p:sldId id="378" r:id="rId27"/>
    <p:sldId id="379" r:id="rId28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F5ED"/>
    <a:srgbClr val="A66246"/>
    <a:srgbClr val="EEEEF8"/>
    <a:srgbClr val="F24C4C"/>
    <a:srgbClr val="E02E2E"/>
    <a:srgbClr val="FEF3F5"/>
    <a:srgbClr val="444E82"/>
    <a:srgbClr val="C5E3ED"/>
    <a:srgbClr val="CDE7EF"/>
    <a:srgbClr val="BFE1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 showOutlineIcons="0">
    <p:restoredLeft sz="34542" autoAdjust="0"/>
    <p:restoredTop sz="86407" autoAdjust="0"/>
  </p:normalViewPr>
  <p:slideViewPr>
    <p:cSldViewPr>
      <p:cViewPr varScale="1">
        <p:scale>
          <a:sx n="59" d="100"/>
          <a:sy n="59" d="100"/>
        </p:scale>
        <p:origin x="-84" y="-90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CFF52C-D1DE-47AC-AC4E-1C216F4F0DB1}" type="datetimeFigureOut">
              <a:rPr lang="ko-KR" altLang="en-US" smtClean="0"/>
              <a:pPr/>
              <a:t>2018-02-06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25560D-4CF4-4B05-91B1-0014A47F24F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790012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22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23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24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25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26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27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B4BC3-1572-4FEA-8713-4301130AC949}" type="datetimeFigureOut">
              <a:rPr lang="ko-KR" altLang="en-US" smtClean="0"/>
              <a:pPr/>
              <a:t>2018-02-06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0CACC-B527-42B1-A227-ACCBDDA96B1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56620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B4BC3-1572-4FEA-8713-4301130AC949}" type="datetimeFigureOut">
              <a:rPr lang="ko-KR" altLang="en-US" smtClean="0"/>
              <a:pPr/>
              <a:t>2018-02-06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0CACC-B527-42B1-A227-ACCBDDA96B1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16323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B4BC3-1572-4FEA-8713-4301130AC949}" type="datetimeFigureOut">
              <a:rPr lang="ko-KR" altLang="en-US" smtClean="0"/>
              <a:pPr/>
              <a:t>2018-02-06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0CACC-B527-42B1-A227-ACCBDDA96B1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55617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B4BC3-1572-4FEA-8713-4301130AC949}" type="datetimeFigureOut">
              <a:rPr lang="ko-KR" altLang="en-US" smtClean="0"/>
              <a:pPr/>
              <a:t>2018-02-06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0CACC-B527-42B1-A227-ACCBDDA96B1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78857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B4BC3-1572-4FEA-8713-4301130AC949}" type="datetimeFigureOut">
              <a:rPr lang="ko-KR" altLang="en-US" smtClean="0"/>
              <a:pPr/>
              <a:t>2018-02-06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0CACC-B527-42B1-A227-ACCBDDA96B1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43759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B4BC3-1572-4FEA-8713-4301130AC949}" type="datetimeFigureOut">
              <a:rPr lang="ko-KR" altLang="en-US" smtClean="0"/>
              <a:pPr/>
              <a:t>2018-02-06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0CACC-B527-42B1-A227-ACCBDDA96B1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48837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B4BC3-1572-4FEA-8713-4301130AC949}" type="datetimeFigureOut">
              <a:rPr lang="ko-KR" altLang="en-US" smtClean="0"/>
              <a:pPr/>
              <a:t>2018-02-06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0CACC-B527-42B1-A227-ACCBDDA96B1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48411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B4BC3-1572-4FEA-8713-4301130AC949}" type="datetimeFigureOut">
              <a:rPr lang="ko-KR" altLang="en-US" smtClean="0"/>
              <a:pPr/>
              <a:t>2018-02-06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0CACC-B527-42B1-A227-ACCBDDA96B1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18253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B4BC3-1572-4FEA-8713-4301130AC949}" type="datetimeFigureOut">
              <a:rPr lang="ko-KR" altLang="en-US" smtClean="0"/>
              <a:pPr/>
              <a:t>2018-02-06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0CACC-B527-42B1-A227-ACCBDDA96B1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02034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B4BC3-1572-4FEA-8713-4301130AC949}" type="datetimeFigureOut">
              <a:rPr lang="ko-KR" altLang="en-US" smtClean="0"/>
              <a:pPr/>
              <a:t>2018-02-06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0CACC-B527-42B1-A227-ACCBDDA96B1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92259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B4BC3-1572-4FEA-8713-4301130AC949}" type="datetimeFigureOut">
              <a:rPr lang="ko-KR" altLang="en-US" smtClean="0"/>
              <a:pPr/>
              <a:t>2018-02-06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0CACC-B527-42B1-A227-ACCBDDA96B1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31134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FB4BC3-1572-4FEA-8713-4301130AC949}" type="datetimeFigureOut">
              <a:rPr lang="ko-KR" altLang="en-US" smtClean="0"/>
              <a:pPr/>
              <a:t>2018-02-06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60CACC-B527-42B1-A227-ACCBDDA96B1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65645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3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3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microsoft.com/office/2007/relationships/hdphoto" Target="../media/hdphoto1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그림 21" descr="로고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260648"/>
            <a:ext cx="3600400" cy="3600400"/>
          </a:xfrm>
          <a:prstGeom prst="rect">
            <a:avLst/>
          </a:prstGeom>
        </p:spPr>
      </p:pic>
      <p:sp>
        <p:nvSpPr>
          <p:cNvPr id="9" name="제목 1"/>
          <p:cNvSpPr txBox="1">
            <a:spLocks/>
          </p:cNvSpPr>
          <p:nvPr/>
        </p:nvSpPr>
        <p:spPr>
          <a:xfrm>
            <a:off x="1475656" y="5171594"/>
            <a:ext cx="6696744" cy="1353750"/>
          </a:xfrm>
          <a:prstGeom prst="snip1Rect">
            <a:avLst/>
          </a:prstGeom>
          <a:solidFill>
            <a:srgbClr val="EEEEF8"/>
          </a:solidFill>
          <a:ln w="34925" cap="rnd" cmpd="sng">
            <a:noFill/>
          </a:ln>
        </p:spPr>
        <p:txBody>
          <a:bodyPr vert="horz" lIns="144000" tIns="0" rIns="144000" bIns="10800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ko-KR" altLang="en-US" sz="1800" b="1" spc="-100" dirty="0" smtClean="0">
                <a:solidFill>
                  <a:schemeClr val="accent4">
                    <a:lumMod val="75000"/>
                  </a:schemeClr>
                </a:solidFill>
                <a:latin typeface="+mn-ea"/>
              </a:rPr>
              <a:t>    인종도 다르고 문화도 다른 두 사람이 서로 마주 보고 있다</a:t>
            </a:r>
            <a:r>
              <a:rPr lang="en-US" altLang="ko-KR" sz="1800" b="1" spc="-100" dirty="0" smtClean="0">
                <a:solidFill>
                  <a:schemeClr val="accent4">
                    <a:lumMod val="75000"/>
                  </a:schemeClr>
                </a:solidFill>
                <a:latin typeface="+mn-ea"/>
              </a:rPr>
              <a:t>. </a:t>
            </a:r>
            <a:r>
              <a:rPr lang="ko-KR" altLang="en-US" sz="1800" b="1" spc="-100" dirty="0" smtClean="0">
                <a:solidFill>
                  <a:schemeClr val="accent4">
                    <a:lumMod val="75000"/>
                  </a:schemeClr>
                </a:solidFill>
                <a:latin typeface="+mn-ea"/>
              </a:rPr>
              <a:t>따뜻한 눈빛에서 서로를 이해하고 교감하고 있다는 것을 느낄 수 있다</a:t>
            </a:r>
            <a:r>
              <a:rPr lang="en-US" altLang="ko-KR" sz="1800" b="1" spc="-100" dirty="0" smtClean="0">
                <a:solidFill>
                  <a:schemeClr val="accent4">
                    <a:lumMod val="75000"/>
                  </a:schemeClr>
                </a:solidFill>
                <a:latin typeface="+mn-ea"/>
              </a:rPr>
              <a:t>. </a:t>
            </a:r>
            <a:r>
              <a:rPr lang="ko-KR" altLang="en-US" sz="1800" b="1" spc="-100" dirty="0" smtClean="0">
                <a:solidFill>
                  <a:schemeClr val="accent4">
                    <a:lumMod val="75000"/>
                  </a:schemeClr>
                </a:solidFill>
                <a:latin typeface="+mn-ea"/>
              </a:rPr>
              <a:t>다문화 사회를 살아갈 때 우리에게 필요한 태도는 무엇일까</a:t>
            </a:r>
            <a:r>
              <a:rPr lang="en-US" altLang="ko-KR" sz="1800" b="1" spc="-100" dirty="0" smtClean="0">
                <a:solidFill>
                  <a:schemeClr val="accent4">
                    <a:lumMod val="75000"/>
                  </a:schemeClr>
                </a:solidFill>
                <a:latin typeface="+mn-ea"/>
              </a:rPr>
              <a:t>?</a:t>
            </a:r>
            <a:endParaRPr lang="ko-KR" altLang="en-US" sz="1800" b="1" spc="-100" dirty="0">
              <a:solidFill>
                <a:schemeClr val="accent6">
                  <a:lumMod val="75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10" name="제목 1"/>
          <p:cNvSpPr txBox="1">
            <a:spLocks/>
          </p:cNvSpPr>
          <p:nvPr/>
        </p:nvSpPr>
        <p:spPr>
          <a:xfrm>
            <a:off x="1475656" y="5157192"/>
            <a:ext cx="6696744" cy="1368152"/>
          </a:xfrm>
          <a:prstGeom prst="snip1Rect">
            <a:avLst/>
          </a:prstGeom>
          <a:solidFill>
            <a:srgbClr val="EEEEF8"/>
          </a:solidFill>
          <a:ln w="34925" cap="rnd" cmpd="sng">
            <a:noFill/>
          </a:ln>
        </p:spPr>
        <p:txBody>
          <a:bodyPr vert="horz" lIns="144000" tIns="36000" rIns="144000" bIns="3600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endParaRPr lang="en-US" altLang="ko-KR" sz="1200" spc="-120" dirty="0" smtClean="0">
              <a:solidFill>
                <a:srgbClr val="FF0000"/>
              </a:solidFill>
              <a:cs typeface="+mn-cs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ko-KR" altLang="en-US" sz="1500" spc="-110" dirty="0" smtClean="0">
                <a:solidFill>
                  <a:srgbClr val="FF0000"/>
                </a:solidFill>
                <a:cs typeface="+mn-cs"/>
              </a:rPr>
              <a:t>편견이나 고정 관념을 가지고 타 문화를 바라보지 않도록 한다</a:t>
            </a:r>
            <a:r>
              <a:rPr lang="en-US" altLang="ko-KR" sz="1500" spc="-110" dirty="0" smtClean="0">
                <a:solidFill>
                  <a:srgbClr val="FF0000"/>
                </a:solidFill>
                <a:cs typeface="+mn-cs"/>
              </a:rPr>
              <a:t>.</a:t>
            </a: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ko-KR" altLang="en-US" sz="1500" spc="-110" dirty="0" smtClean="0">
                <a:solidFill>
                  <a:srgbClr val="FF0000"/>
                </a:solidFill>
                <a:cs typeface="+mn-cs"/>
              </a:rPr>
              <a:t>상대방의 입장에서 생각해보는 상대주의적 태도가 필요하다</a:t>
            </a:r>
            <a:r>
              <a:rPr lang="en-US" altLang="ko-KR" sz="1500" spc="-110" dirty="0" smtClean="0">
                <a:solidFill>
                  <a:srgbClr val="FF0000"/>
                </a:solidFill>
                <a:cs typeface="+mn-cs"/>
              </a:rPr>
              <a:t>.</a:t>
            </a:r>
          </a:p>
          <a:p>
            <a:pPr algn="l">
              <a:spcBef>
                <a:spcPts val="0"/>
              </a:spcBef>
            </a:pPr>
            <a:endParaRPr lang="ko-KR" altLang="en-US" sz="1800" b="1" spc="20" dirty="0">
              <a:solidFill>
                <a:schemeClr val="accent4">
                  <a:lumMod val="75000"/>
                </a:schemeClr>
              </a:solidFill>
              <a:latin typeface="+mn-ea"/>
              <a:ea typeface="+mn-ea"/>
            </a:endParaRPr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1331640" y="5013176"/>
            <a:ext cx="520452" cy="518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9" name="직사각형 18"/>
          <p:cNvSpPr/>
          <p:nvPr/>
        </p:nvSpPr>
        <p:spPr>
          <a:xfrm>
            <a:off x="2699792" y="3146192"/>
            <a:ext cx="5760640" cy="193899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b="1" spc="-150" dirty="0" smtClean="0">
                <a:latin typeface="나눔고딕 ExtraBold" pitchFamily="50" charset="-127"/>
                <a:ea typeface="나눔고딕 ExtraBold" pitchFamily="50" charset="-127"/>
              </a:rPr>
              <a:t>1. </a:t>
            </a:r>
            <a:r>
              <a:rPr lang="ko-KR" altLang="en-US" sz="2000" b="1" spc="-150" dirty="0" smtClean="0">
                <a:latin typeface="나눔고딕 ExtraBold" pitchFamily="50" charset="-127"/>
                <a:ea typeface="나눔고딕 ExtraBold" pitchFamily="50" charset="-127"/>
              </a:rPr>
              <a:t>다양한 문화권과 삶의 방식</a:t>
            </a:r>
            <a:endParaRPr lang="en-US" altLang="ko-KR" sz="2000" b="1" spc="-150" dirty="0">
              <a:latin typeface="나눔고딕 ExtraBold" pitchFamily="50" charset="-127"/>
              <a:ea typeface="나눔고딕 ExtraBold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2000" b="1" spc="-150" dirty="0" smtClean="0">
                <a:latin typeface="나눔고딕 ExtraBold" pitchFamily="50" charset="-127"/>
                <a:ea typeface="나눔고딕 ExtraBold" pitchFamily="50" charset="-127"/>
              </a:rPr>
              <a:t>2. </a:t>
            </a:r>
            <a:r>
              <a:rPr lang="ko-KR" altLang="en-US" sz="2000" b="1" spc="-150" dirty="0" smtClean="0">
                <a:latin typeface="나눔고딕 ExtraBold" pitchFamily="50" charset="-127"/>
                <a:ea typeface="나눔고딕 ExtraBold" pitchFamily="50" charset="-127"/>
              </a:rPr>
              <a:t>문화 변동과 전통 문화</a:t>
            </a:r>
            <a:endParaRPr lang="en-US" altLang="ko-KR" sz="2000" b="1" spc="-150" dirty="0" smtClean="0">
              <a:latin typeface="나눔고딕 ExtraBold" pitchFamily="50" charset="-127"/>
              <a:ea typeface="나눔고딕 ExtraBold" pitchFamily="50" charset="-127"/>
            </a:endParaRPr>
          </a:p>
          <a:p>
            <a:pPr marL="216000" indent="-216000">
              <a:lnSpc>
                <a:spcPct val="150000"/>
              </a:lnSpc>
            </a:pPr>
            <a:r>
              <a:rPr lang="en-US" altLang="ko-KR" sz="2000" b="1" spc="-150" dirty="0" smtClean="0">
                <a:latin typeface="나눔고딕 ExtraBold" pitchFamily="50" charset="-127"/>
                <a:ea typeface="나눔고딕 ExtraBold" pitchFamily="50" charset="-127"/>
              </a:rPr>
              <a:t>3. </a:t>
            </a:r>
            <a:r>
              <a:rPr lang="ko-KR" altLang="en-US" sz="2000" b="1" spc="-150" dirty="0" smtClean="0">
                <a:latin typeface="나눔고딕 ExtraBold" pitchFamily="50" charset="-127"/>
                <a:ea typeface="나눔고딕 ExtraBold" pitchFamily="50" charset="-127"/>
              </a:rPr>
              <a:t>문화 상대주의와 보편 윤리</a:t>
            </a:r>
            <a:endParaRPr lang="en-US" altLang="ko-KR" sz="2000" b="1" spc="-150" dirty="0" smtClean="0">
              <a:latin typeface="나눔고딕 ExtraBold" pitchFamily="50" charset="-127"/>
              <a:ea typeface="나눔고딕 ExtraBold" pitchFamily="50" charset="-127"/>
            </a:endParaRPr>
          </a:p>
          <a:p>
            <a:pPr marL="216000" indent="-216000">
              <a:lnSpc>
                <a:spcPct val="150000"/>
              </a:lnSpc>
            </a:pPr>
            <a:r>
              <a:rPr lang="en-US" altLang="ko-KR" sz="2000" b="1" spc="-150" dirty="0" smtClean="0">
                <a:latin typeface="나눔고딕 ExtraBold" pitchFamily="50" charset="-127"/>
                <a:ea typeface="나눔고딕 ExtraBold" pitchFamily="50" charset="-127"/>
              </a:rPr>
              <a:t>4. </a:t>
            </a:r>
            <a:r>
              <a:rPr lang="ko-KR" altLang="en-US" sz="2000" b="1" spc="-150" dirty="0" smtClean="0">
                <a:latin typeface="나눔고딕 ExtraBold" pitchFamily="50" charset="-127"/>
                <a:ea typeface="나눔고딕 ExtraBold" pitchFamily="50" charset="-127"/>
              </a:rPr>
              <a:t>다문화 사회와 문화 다양성</a:t>
            </a:r>
            <a:endParaRPr lang="en-US" altLang="ko-KR" sz="2000" b="1" spc="-150" dirty="0" smtClean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483768" y="2361074"/>
            <a:ext cx="58326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20000">
              <a:lnSpc>
                <a:spcPts val="4800"/>
              </a:lnSpc>
            </a:pPr>
            <a:r>
              <a:rPr lang="en-US" altLang="ko-KR" sz="4800" b="1" spc="-150" dirty="0" smtClean="0">
                <a:ln w="18415" cmpd="sng">
                  <a:noFill/>
                  <a:prstDash val="solid"/>
                </a:ln>
                <a:latin typeface="나눔고딕 ExtraBold" pitchFamily="50" charset="-127"/>
                <a:ea typeface="나눔고딕 ExtraBold" pitchFamily="50" charset="-127"/>
              </a:rPr>
              <a:t>Ⅶ. </a:t>
            </a:r>
            <a:r>
              <a:rPr lang="ko-KR" altLang="en-US" sz="4800" b="1" spc="-150" dirty="0" smtClean="0">
                <a:ln w="18415" cmpd="sng">
                  <a:noFill/>
                  <a:prstDash val="solid"/>
                </a:ln>
                <a:latin typeface="나눔고딕 ExtraBold" pitchFamily="50" charset="-127"/>
                <a:ea typeface="나눔고딕 ExtraBold" pitchFamily="50" charset="-127"/>
              </a:rPr>
              <a:t>문화와 다양성</a:t>
            </a:r>
          </a:p>
        </p:txBody>
      </p:sp>
      <p:cxnSp>
        <p:nvCxnSpPr>
          <p:cNvPr id="24" name="직선 연결선 23"/>
          <p:cNvCxnSpPr/>
          <p:nvPr/>
        </p:nvCxnSpPr>
        <p:spPr>
          <a:xfrm>
            <a:off x="2555776" y="3140968"/>
            <a:ext cx="5544616" cy="0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직사각형 1"/>
          <p:cNvSpPr/>
          <p:nvPr/>
        </p:nvSpPr>
        <p:spPr>
          <a:xfrm>
            <a:off x="2286000" y="1859340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ko-KR" altLang="en-US" dirty="0"/>
          </a:p>
          <a:p>
            <a:endParaRPr lang="ko-KR" altLang="en-US" dirty="0"/>
          </a:p>
          <a:p>
            <a:endParaRPr lang="ko-KR" altLang="en-US" dirty="0"/>
          </a:p>
          <a:p>
            <a:endParaRPr lang="ko-KR" altLang="en-US" dirty="0"/>
          </a:p>
          <a:p>
            <a:endParaRPr lang="ko-KR" altLang="en-US" dirty="0"/>
          </a:p>
          <a:p>
            <a:endParaRPr lang="ko-KR" altLang="en-US" dirty="0"/>
          </a:p>
          <a:p>
            <a:endParaRPr lang="ko-KR" altLang="en-US" dirty="0"/>
          </a:p>
          <a:p>
            <a:endParaRPr lang="ko-KR" altLang="en-US" dirty="0"/>
          </a:p>
          <a:p>
            <a:endParaRPr lang="ko-KR" altLang="en-US" dirty="0"/>
          </a:p>
          <a:p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06562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0" y="1372706"/>
            <a:ext cx="5829648" cy="400110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lIns="360000" rtlCol="0">
            <a:spAutoFit/>
          </a:bodyPr>
          <a:lstStyle/>
          <a:p>
            <a:r>
              <a:rPr lang="ko-KR" altLang="en-US" sz="2000" b="1" dirty="0" smtClean="0">
                <a:solidFill>
                  <a:srgbClr val="D35007"/>
                </a:solidFill>
                <a:latin typeface="나눔고딕 ExtraBold" pitchFamily="50" charset="-127"/>
                <a:ea typeface="나눔고딕 ExtraBold" pitchFamily="50" charset="-127"/>
              </a:rPr>
              <a:t>문화권이란 무엇일까</a:t>
            </a:r>
            <a:r>
              <a:rPr lang="en-US" altLang="ko-KR" sz="2000" b="1" dirty="0" smtClean="0">
                <a:solidFill>
                  <a:srgbClr val="D35007"/>
                </a:solidFill>
                <a:latin typeface="나눔고딕 ExtraBold" pitchFamily="50" charset="-127"/>
                <a:ea typeface="나눔고딕 ExtraBold" pitchFamily="50" charset="-127"/>
              </a:rPr>
              <a:t>?</a:t>
            </a:r>
            <a:endParaRPr lang="ko-KR" altLang="en-US" sz="2000" b="1" dirty="0">
              <a:solidFill>
                <a:srgbClr val="D35007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2" name="그룹 12"/>
          <p:cNvGrpSpPr/>
          <p:nvPr/>
        </p:nvGrpSpPr>
        <p:grpSpPr>
          <a:xfrm>
            <a:off x="0" y="0"/>
            <a:ext cx="9144000" cy="1106224"/>
            <a:chOff x="0" y="1124744"/>
            <a:chExt cx="9144000" cy="1106224"/>
          </a:xfrm>
        </p:grpSpPr>
        <p:grpSp>
          <p:nvGrpSpPr>
            <p:cNvPr id="3" name="그룹 11"/>
            <p:cNvGrpSpPr/>
            <p:nvPr/>
          </p:nvGrpSpPr>
          <p:grpSpPr>
            <a:xfrm>
              <a:off x="0" y="1124744"/>
              <a:ext cx="9144000" cy="1106224"/>
              <a:chOff x="0" y="0"/>
              <a:chExt cx="9144000" cy="1106224"/>
            </a:xfrm>
          </p:grpSpPr>
          <p:pic>
            <p:nvPicPr>
              <p:cNvPr id="22" name="그림 21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5900"/>
                        </a14:imgEffect>
                        <a14:imgEffect>
                          <a14:saturation sat="17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9144000" cy="1106224"/>
              </a:xfrm>
              <a:prstGeom prst="rect">
                <a:avLst/>
              </a:prstGeom>
            </p:spPr>
          </p:pic>
          <p:sp>
            <p:nvSpPr>
              <p:cNvPr id="23" name="제목 1"/>
              <p:cNvSpPr txBox="1">
                <a:spLocks/>
              </p:cNvSpPr>
              <p:nvPr/>
            </p:nvSpPr>
            <p:spPr>
              <a:xfrm>
                <a:off x="251520" y="33896"/>
                <a:ext cx="7056784" cy="68407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1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altLang="ko-KR" sz="2800" b="1" dirty="0" smtClean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01. </a:t>
                </a:r>
                <a:r>
                  <a:rPr lang="ko-KR" altLang="en-US" sz="2800" b="1" dirty="0" smtClean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문화권 형성에 영향을 주는 요인</a:t>
                </a:r>
                <a:endParaRPr lang="ko-KR" altLang="en-US" sz="2800" b="1" dirty="0">
                  <a:solidFill>
                    <a:srgbClr val="3B2936"/>
                  </a:solidFill>
                  <a:latin typeface="나눔고딕 ExtraBold" pitchFamily="50" charset="-127"/>
                  <a:ea typeface="나눔고딕 ExtraBold" pitchFamily="50" charset="-127"/>
                </a:endParaRPr>
              </a:p>
            </p:txBody>
          </p:sp>
        </p:grpSp>
        <p:sp>
          <p:nvSpPr>
            <p:cNvPr id="15" name="직사각형 14"/>
            <p:cNvSpPr/>
            <p:nvPr/>
          </p:nvSpPr>
          <p:spPr>
            <a:xfrm>
              <a:off x="5978389" y="1202878"/>
              <a:ext cx="291778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ko-KR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7-1. </a:t>
              </a:r>
              <a:r>
                <a:rPr lang="ko-KR" altLang="en-US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다양한 문화권과 삶의 방식</a:t>
              </a:r>
              <a:endParaRPr lang="ko-KR" altLang="en-US" sz="1600" dirty="0"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323528" y="1822509"/>
            <a:ext cx="8496944" cy="2469907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180000" indent="-180000">
              <a:lnSpc>
                <a:spcPct val="150000"/>
              </a:lnSpc>
            </a:pPr>
            <a:r>
              <a:rPr lang="ko-KR" altLang="en-US" sz="28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② 문화권</a:t>
            </a:r>
            <a:endParaRPr lang="en-US" altLang="ko-KR" sz="2800" b="1" spc="100" dirty="0" smtClean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marL="180000" lvl="0" indent="-1800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문화권</a:t>
            </a:r>
            <a:r>
              <a:rPr lang="en-US" altLang="ko-KR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: </a:t>
            </a: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문화적 특성이 유사하게 나타나는 지표 공간</a:t>
            </a:r>
            <a:endParaRPr lang="en-US" altLang="ko-KR" sz="2500" spc="-150" dirty="0" smtClean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 marL="180000" lvl="0" indent="-1800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문화권의 형성</a:t>
            </a:r>
            <a:r>
              <a:rPr lang="en-US" altLang="ko-KR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: </a:t>
            </a: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환경이 비슷하거나 지리적으로 가까워 교류가 활발한 지역간에는 동질적인 문화가 나타남</a:t>
            </a:r>
            <a:endParaRPr lang="en-US" altLang="ko-KR" sz="2500" spc="-150" dirty="0" smtClean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64288" y="302200"/>
            <a:ext cx="1714544" cy="415498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203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55504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1"/>
          <p:cNvGrpSpPr/>
          <p:nvPr/>
        </p:nvGrpSpPr>
        <p:grpSpPr>
          <a:xfrm>
            <a:off x="0" y="0"/>
            <a:ext cx="9144000" cy="1106224"/>
            <a:chOff x="0" y="0"/>
            <a:chExt cx="9144000" cy="1106224"/>
          </a:xfrm>
        </p:grpSpPr>
        <p:pic>
          <p:nvPicPr>
            <p:cNvPr id="15" name="그림 14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5900"/>
                      </a14:imgEffect>
                      <a14:imgEffect>
                        <a14:saturation sat="17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1106224"/>
            </a:xfrm>
            <a:prstGeom prst="rect">
              <a:avLst/>
            </a:prstGeom>
          </p:spPr>
        </p:pic>
        <p:sp>
          <p:nvSpPr>
            <p:cNvPr id="16" name="제목 1"/>
            <p:cNvSpPr txBox="1">
              <a:spLocks/>
            </p:cNvSpPr>
            <p:nvPr/>
          </p:nvSpPr>
          <p:spPr>
            <a:xfrm>
              <a:off x="251520" y="33896"/>
              <a:ext cx="7632848" cy="684076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ko-KR" altLang="en-US" sz="2800" b="1" spc="-150" dirty="0" smtClean="0">
                  <a:solidFill>
                    <a:srgbClr val="C00000"/>
                  </a:solidFill>
                  <a:latin typeface="나눔고딕 ExtraBold" pitchFamily="50" charset="-127"/>
                  <a:ea typeface="나눔고딕 ExtraBold" pitchFamily="50" charset="-127"/>
                </a:rPr>
                <a:t>더 알아보기</a:t>
              </a:r>
              <a:r>
                <a:rPr lang="en-US" altLang="ko-KR" sz="3200" b="1" dirty="0" smtClean="0">
                  <a:latin typeface="나눔고딕 ExtraBold" pitchFamily="50" charset="-127"/>
                  <a:ea typeface="나눔고딕 ExtraBold" pitchFamily="50" charset="-127"/>
                </a:rPr>
                <a:t>	</a:t>
              </a:r>
              <a:r>
                <a:rPr lang="ko-KR" altLang="en-US" sz="2800" b="1" spc="-1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문화권마다 좋아하는 색</a:t>
              </a:r>
              <a:r>
                <a:rPr lang="en-US" altLang="ko-KR" sz="2800" b="1" spc="-1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(</a:t>
              </a:r>
              <a:r>
                <a:rPr lang="ko-KR" altLang="en-US" sz="2800" b="1" spc="-1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色</a:t>
              </a:r>
              <a:r>
                <a:rPr lang="en-US" altLang="ko-KR" sz="2800" b="1" spc="-1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)</a:t>
              </a:r>
              <a:r>
                <a:rPr lang="ko-KR" altLang="en-US" sz="2800" b="1" spc="-1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이 있다</a:t>
              </a:r>
              <a:endParaRPr lang="ko-KR" altLang="en-US" sz="2800" b="1" spc="-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251520" y="1292510"/>
            <a:ext cx="8640960" cy="4032448"/>
          </a:xfrm>
          <a:prstGeom prst="roundRect">
            <a:avLst>
              <a:gd name="adj" fmla="val 5479"/>
            </a:avLst>
          </a:prstGeom>
          <a:noFill/>
          <a:ln w="28575">
            <a:solidFill>
              <a:srgbClr val="F3A385"/>
            </a:solidFill>
          </a:ln>
          <a:effectLst/>
        </p:spPr>
        <p:txBody>
          <a:bodyPr wrap="square" lIns="2952000" rIns="108000" rtlCol="0" anchor="ctr">
            <a:noAutofit/>
          </a:bodyPr>
          <a:lstStyle/>
          <a:p>
            <a:pPr algn="just">
              <a:lnSpc>
                <a:spcPct val="130000"/>
              </a:lnSpc>
            </a:pPr>
            <a:r>
              <a:rPr lang="ko-KR" altLang="en-US" sz="2000" spc="-150" dirty="0" smtClean="0">
                <a:latin typeface="+mn-ea"/>
              </a:rPr>
              <a:t>색은 하나의 언어이고 문자이며</a:t>
            </a:r>
            <a:r>
              <a:rPr lang="en-US" altLang="ko-KR" sz="2000" spc="-150" dirty="0" smtClean="0">
                <a:latin typeface="+mn-ea"/>
              </a:rPr>
              <a:t>, </a:t>
            </a:r>
            <a:r>
              <a:rPr lang="ko-KR" altLang="en-US" sz="2000" spc="-150" dirty="0" smtClean="0">
                <a:latin typeface="+mn-ea"/>
              </a:rPr>
              <a:t>약속이다</a:t>
            </a:r>
            <a:r>
              <a:rPr lang="en-US" altLang="ko-KR" sz="2000" spc="-150" dirty="0" smtClean="0">
                <a:latin typeface="+mn-ea"/>
              </a:rPr>
              <a:t>. </a:t>
            </a:r>
            <a:r>
              <a:rPr lang="ko-KR" altLang="en-US" sz="2000" spc="-150" dirty="0" smtClean="0">
                <a:latin typeface="+mn-ea"/>
              </a:rPr>
              <a:t>작게는 개인의 주관적인 취향이나 기분을 나타내는 것부터 크게는 한 나라</a:t>
            </a:r>
            <a:r>
              <a:rPr lang="en-US" altLang="ko-KR" sz="2000" spc="-150" dirty="0" smtClean="0">
                <a:latin typeface="+mn-ea"/>
              </a:rPr>
              <a:t>, </a:t>
            </a:r>
            <a:r>
              <a:rPr lang="ko-KR" altLang="en-US" sz="2000" spc="-150" dirty="0" smtClean="0">
                <a:latin typeface="+mn-ea"/>
              </a:rPr>
              <a:t>종교</a:t>
            </a:r>
            <a:r>
              <a:rPr lang="en-US" altLang="ko-KR" sz="2000" spc="-150" dirty="0" smtClean="0">
                <a:latin typeface="+mn-ea"/>
              </a:rPr>
              <a:t>, </a:t>
            </a:r>
            <a:r>
              <a:rPr lang="ko-KR" altLang="en-US" sz="2000" spc="-150" dirty="0" smtClean="0">
                <a:latin typeface="+mn-ea"/>
              </a:rPr>
              <a:t>역사의 한 모습을 대변하기도 한다</a:t>
            </a:r>
            <a:r>
              <a:rPr lang="en-US" altLang="ko-KR" sz="2000" spc="-150" dirty="0" smtClean="0">
                <a:latin typeface="+mn-ea"/>
              </a:rPr>
              <a:t>. </a:t>
            </a:r>
            <a:r>
              <a:rPr lang="ko-KR" altLang="en-US" sz="2000" spc="-150" dirty="0" smtClean="0">
                <a:latin typeface="+mn-ea"/>
              </a:rPr>
              <a:t>사막과 암석이 대부분인 척박한 환경의 건조 문화권에서는 녹색을 생명</a:t>
            </a:r>
            <a:r>
              <a:rPr lang="en-US" altLang="ko-KR" sz="2000" spc="-150" dirty="0" smtClean="0">
                <a:latin typeface="+mn-ea"/>
              </a:rPr>
              <a:t>, </a:t>
            </a:r>
            <a:r>
              <a:rPr lang="ko-KR" altLang="en-US" sz="2000" spc="-150" dirty="0" smtClean="0">
                <a:latin typeface="+mn-ea"/>
              </a:rPr>
              <a:t>풍요</a:t>
            </a:r>
            <a:r>
              <a:rPr lang="en-US" altLang="ko-KR" sz="2000" spc="-150" dirty="0" smtClean="0">
                <a:latin typeface="+mn-ea"/>
              </a:rPr>
              <a:t>, </a:t>
            </a:r>
            <a:r>
              <a:rPr lang="ko-KR" altLang="en-US" sz="2000" spc="-150" dirty="0" smtClean="0">
                <a:latin typeface="+mn-ea"/>
              </a:rPr>
              <a:t>신앙의 상징으로 여기기 때문에 이 지역의 국가들은 국기에 녹색을 많이 사용한다</a:t>
            </a:r>
            <a:r>
              <a:rPr lang="en-US" altLang="ko-KR" sz="2000" spc="-150" dirty="0" smtClean="0">
                <a:latin typeface="+mn-ea"/>
              </a:rPr>
              <a:t>. </a:t>
            </a:r>
            <a:r>
              <a:rPr lang="ko-KR" altLang="en-US" sz="2000" spc="-150" dirty="0" smtClean="0">
                <a:latin typeface="+mn-ea"/>
              </a:rPr>
              <a:t>크리스트교 문화권에서는 붉은색이 신앙의 대상인 예수의 피를 상징하기 때문에 종교 의식에서 붉은 포도주를 사용하기도 한다</a:t>
            </a:r>
            <a:r>
              <a:rPr lang="en-US" altLang="ko-KR" sz="2000" spc="-150" dirty="0" smtClean="0">
                <a:latin typeface="+mn-ea"/>
              </a:rPr>
              <a:t>.</a:t>
            </a:r>
            <a:endParaRPr lang="ko-KR" alt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7164288" y="302200"/>
            <a:ext cx="1714544" cy="415498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203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5" y="1412776"/>
            <a:ext cx="2448272" cy="1629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544" y="3356992"/>
            <a:ext cx="2408403" cy="1617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899592" y="5390551"/>
            <a:ext cx="7704856" cy="453970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ko-KR" altLang="en-US" sz="2000" b="1" spc="-100" dirty="0" smtClean="0">
                <a:solidFill>
                  <a:schemeClr val="bg2">
                    <a:lumMod val="2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색에 의미와 상징성을 부여하는 다른 문화권의 사례를 조사하여 발표해 보자</a:t>
            </a:r>
            <a:r>
              <a:rPr lang="en-US" altLang="ko-KR" sz="2000" b="1" spc="-100" dirty="0" smtClean="0">
                <a:solidFill>
                  <a:schemeClr val="bg2">
                    <a:lumMod val="2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.</a:t>
            </a:r>
            <a:endParaRPr lang="ko-KR" altLang="en-US" sz="2000" b="1" spc="-100" dirty="0">
              <a:solidFill>
                <a:schemeClr val="bg2">
                  <a:lumMod val="2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124" b="87629" l="7619" r="9714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301208"/>
            <a:ext cx="803352" cy="742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899592" y="5805264"/>
            <a:ext cx="7776864" cy="978729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1600" spc="-100" dirty="0" smtClean="0">
                <a:solidFill>
                  <a:srgbClr val="FF0000"/>
                </a:solidFill>
                <a:latin typeface="+mn-ea"/>
              </a:rPr>
              <a:t>오렌지색</a:t>
            </a:r>
            <a:r>
              <a:rPr lang="en-US" altLang="ko-KR" sz="1600" spc="-100" dirty="0" smtClean="0">
                <a:solidFill>
                  <a:srgbClr val="FF0000"/>
                </a:solidFill>
                <a:latin typeface="+mn-ea"/>
              </a:rPr>
              <a:t>:</a:t>
            </a:r>
            <a:r>
              <a:rPr lang="ko-KR" altLang="en-US" sz="1600" spc="-100" dirty="0" smtClean="0">
                <a:solidFill>
                  <a:srgbClr val="FF0000"/>
                </a:solidFill>
                <a:latin typeface="+mn-ea"/>
              </a:rPr>
              <a:t> 불교 국가에서 ‘광명’을 의미하며 </a:t>
            </a:r>
            <a:r>
              <a:rPr lang="ko-KR" altLang="en-US" sz="1600" spc="-100" dirty="0" err="1" smtClean="0">
                <a:solidFill>
                  <a:srgbClr val="FF0000"/>
                </a:solidFill>
                <a:latin typeface="+mn-ea"/>
              </a:rPr>
              <a:t>승려복과</a:t>
            </a:r>
            <a:r>
              <a:rPr lang="ko-KR" altLang="en-US" sz="1600" spc="-100" dirty="0" smtClean="0">
                <a:solidFill>
                  <a:srgbClr val="FF0000"/>
                </a:solidFill>
                <a:latin typeface="+mn-ea"/>
              </a:rPr>
              <a:t> 사원에 사용된다</a:t>
            </a:r>
            <a:r>
              <a:rPr lang="en-US" altLang="ko-KR" sz="1600" spc="-100" dirty="0" smtClean="0">
                <a:solidFill>
                  <a:srgbClr val="FF0000"/>
                </a:solidFill>
                <a:latin typeface="+mn-ea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ko-KR" altLang="en-US" sz="1600" spc="-100" dirty="0" smtClean="0">
                <a:solidFill>
                  <a:srgbClr val="FF0000"/>
                </a:solidFill>
                <a:latin typeface="+mn-ea"/>
              </a:rPr>
              <a:t>흰색</a:t>
            </a:r>
            <a:r>
              <a:rPr lang="en-US" altLang="ko-KR" sz="1600" spc="-100" dirty="0" smtClean="0">
                <a:solidFill>
                  <a:srgbClr val="FF0000"/>
                </a:solidFill>
                <a:latin typeface="+mn-ea"/>
              </a:rPr>
              <a:t>:</a:t>
            </a:r>
            <a:r>
              <a:rPr lang="ko-KR" altLang="en-US" sz="1600" spc="-100" dirty="0" smtClean="0">
                <a:solidFill>
                  <a:srgbClr val="FF0000"/>
                </a:solidFill>
                <a:latin typeface="+mn-ea"/>
              </a:rPr>
              <a:t> 우리나라나 일본 등지에서 순수함</a:t>
            </a:r>
            <a:r>
              <a:rPr lang="en-US" altLang="ko-KR" sz="1600" spc="-100" dirty="0" smtClean="0">
                <a:solidFill>
                  <a:srgbClr val="FF0000"/>
                </a:solidFill>
                <a:latin typeface="+mn-ea"/>
              </a:rPr>
              <a:t>, </a:t>
            </a:r>
            <a:r>
              <a:rPr lang="ko-KR" altLang="en-US" sz="1600" spc="-100" dirty="0" smtClean="0">
                <a:solidFill>
                  <a:srgbClr val="FF0000"/>
                </a:solidFill>
                <a:latin typeface="+mn-ea"/>
              </a:rPr>
              <a:t>깨끗함을 상징한다</a:t>
            </a:r>
            <a:endParaRPr lang="en-US" altLang="ko-KR" sz="1600" spc="-100" dirty="0" smtClean="0">
              <a:solidFill>
                <a:srgbClr val="FF0000"/>
              </a:solidFill>
              <a:latin typeface="+mn-ea"/>
            </a:endParaRPr>
          </a:p>
          <a:p>
            <a:pPr>
              <a:lnSpc>
                <a:spcPct val="120000"/>
              </a:lnSpc>
            </a:pPr>
            <a:r>
              <a:rPr lang="ko-KR" altLang="en-US" sz="1600" spc="-100" dirty="0" smtClean="0">
                <a:solidFill>
                  <a:srgbClr val="FF0000"/>
                </a:solidFill>
                <a:latin typeface="+mn-ea"/>
              </a:rPr>
              <a:t>검은색</a:t>
            </a:r>
            <a:r>
              <a:rPr lang="en-US" altLang="ko-KR" sz="1600" spc="-100" dirty="0" smtClean="0">
                <a:solidFill>
                  <a:srgbClr val="FF0000"/>
                </a:solidFill>
                <a:latin typeface="+mn-ea"/>
              </a:rPr>
              <a:t>:</a:t>
            </a:r>
            <a:r>
              <a:rPr lang="ko-KR" altLang="en-US" sz="1600" spc="-100" dirty="0" smtClean="0">
                <a:solidFill>
                  <a:srgbClr val="FF0000"/>
                </a:solidFill>
                <a:latin typeface="+mn-ea"/>
              </a:rPr>
              <a:t> 유럽 문화권에서 죽음을 뜻하여 애도와 추모의 뜻으로 검정색 옷차림을 한다</a:t>
            </a:r>
            <a:r>
              <a:rPr lang="en-US" altLang="ko-KR" sz="1600" spc="-100" dirty="0" smtClean="0">
                <a:solidFill>
                  <a:srgbClr val="FF0000"/>
                </a:solidFill>
                <a:latin typeface="+mn-ea"/>
              </a:rPr>
              <a:t>.</a:t>
            </a:r>
            <a:endParaRPr lang="ko-KR" altLang="en-US" sz="1600" spc="-1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395536" y="3068960"/>
            <a:ext cx="160172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12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▲ 사우디아라비아 국기</a:t>
            </a:r>
            <a:endParaRPr lang="ko-KR" altLang="en-US" sz="1200" dirty="0"/>
          </a:p>
        </p:txBody>
      </p:sp>
      <p:sp>
        <p:nvSpPr>
          <p:cNvPr id="14" name="직사각형 13"/>
          <p:cNvSpPr/>
          <p:nvPr/>
        </p:nvSpPr>
        <p:spPr>
          <a:xfrm>
            <a:off x="323528" y="5024209"/>
            <a:ext cx="265008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12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▲ 가톨릭의 종교 의식에 사용되는 포도주</a:t>
            </a:r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863339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2"/>
          <p:cNvGrpSpPr/>
          <p:nvPr/>
        </p:nvGrpSpPr>
        <p:grpSpPr>
          <a:xfrm>
            <a:off x="0" y="0"/>
            <a:ext cx="9144000" cy="1106224"/>
            <a:chOff x="0" y="1124744"/>
            <a:chExt cx="9144000" cy="1106224"/>
          </a:xfrm>
        </p:grpSpPr>
        <p:grpSp>
          <p:nvGrpSpPr>
            <p:cNvPr id="4" name="그룹 11"/>
            <p:cNvGrpSpPr/>
            <p:nvPr/>
          </p:nvGrpSpPr>
          <p:grpSpPr>
            <a:xfrm>
              <a:off x="0" y="1124744"/>
              <a:ext cx="9144000" cy="1106224"/>
              <a:chOff x="0" y="0"/>
              <a:chExt cx="9144000" cy="1106224"/>
            </a:xfrm>
          </p:grpSpPr>
          <p:pic>
            <p:nvPicPr>
              <p:cNvPr id="23" name="그림 22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5900"/>
                        </a14:imgEffect>
                        <a14:imgEffect>
                          <a14:saturation sat="17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9144000" cy="1106224"/>
              </a:xfrm>
              <a:prstGeom prst="rect">
                <a:avLst/>
              </a:prstGeom>
            </p:spPr>
          </p:pic>
          <p:sp>
            <p:nvSpPr>
              <p:cNvPr id="24" name="제목 1"/>
              <p:cNvSpPr txBox="1">
                <a:spLocks/>
              </p:cNvSpPr>
              <p:nvPr/>
            </p:nvSpPr>
            <p:spPr>
              <a:xfrm>
                <a:off x="251520" y="33896"/>
                <a:ext cx="7056784" cy="68407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1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altLang="ko-KR" sz="2800" b="1" dirty="0" smtClean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01. </a:t>
                </a:r>
                <a:r>
                  <a:rPr lang="ko-KR" altLang="en-US" sz="2800" b="1" dirty="0" smtClean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문화권 형성에 영향을 주는 요인</a:t>
                </a:r>
                <a:endParaRPr lang="ko-KR" altLang="en-US" sz="2800" b="1" dirty="0">
                  <a:solidFill>
                    <a:srgbClr val="3B2936"/>
                  </a:solidFill>
                  <a:latin typeface="나눔고딕 ExtraBold" pitchFamily="50" charset="-127"/>
                  <a:ea typeface="나눔고딕 ExtraBold" pitchFamily="50" charset="-127"/>
                </a:endParaRPr>
              </a:p>
            </p:txBody>
          </p:sp>
        </p:grpSp>
        <p:sp>
          <p:nvSpPr>
            <p:cNvPr id="15" name="직사각형 14"/>
            <p:cNvSpPr/>
            <p:nvPr/>
          </p:nvSpPr>
          <p:spPr>
            <a:xfrm>
              <a:off x="5978389" y="1202878"/>
              <a:ext cx="291778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ko-KR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7-1. </a:t>
              </a:r>
              <a:r>
                <a:rPr lang="ko-KR" altLang="en-US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다양한 문화권과 삶의 방식</a:t>
              </a:r>
              <a:endParaRPr lang="ko-KR" altLang="en-US" sz="1600" dirty="0"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0" y="1372706"/>
            <a:ext cx="5829648" cy="400110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lIns="360000" rtlCol="0">
            <a:spAutoFit/>
          </a:bodyPr>
          <a:lstStyle/>
          <a:p>
            <a:r>
              <a:rPr lang="ko-KR" altLang="en-US" sz="2000" b="1" dirty="0" smtClean="0">
                <a:solidFill>
                  <a:srgbClr val="D35007"/>
                </a:solidFill>
                <a:latin typeface="나눔고딕 ExtraBold" pitchFamily="50" charset="-127"/>
                <a:ea typeface="나눔고딕 ExtraBold" pitchFamily="50" charset="-127"/>
              </a:rPr>
              <a:t>자연환경은 문화권 형성에 어떤 영향을 주었을까</a:t>
            </a:r>
            <a:r>
              <a:rPr lang="en-US" altLang="ko-KR" sz="2000" b="1" dirty="0" smtClean="0">
                <a:solidFill>
                  <a:srgbClr val="D35007"/>
                </a:solidFill>
                <a:latin typeface="나눔고딕 ExtraBold" pitchFamily="50" charset="-127"/>
                <a:ea typeface="나눔고딕 ExtraBold" pitchFamily="50" charset="-127"/>
              </a:rPr>
              <a:t>?</a:t>
            </a:r>
            <a:endParaRPr lang="ko-KR" altLang="en-US" sz="2000" b="1" dirty="0">
              <a:solidFill>
                <a:srgbClr val="D35007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64288" y="302200"/>
            <a:ext cx="1714544" cy="415498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204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3528" y="1822509"/>
            <a:ext cx="8496944" cy="2289858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180000" indent="-180000">
              <a:lnSpc>
                <a:spcPct val="150000"/>
              </a:lnSpc>
            </a:pPr>
            <a:r>
              <a:rPr lang="ko-KR" altLang="en-US" sz="28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자연환경의 영향</a:t>
            </a:r>
            <a:endParaRPr lang="en-US" altLang="ko-KR" sz="2800" b="1" spc="100" dirty="0" smtClean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marL="180000" lvl="0" indent="-18000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ko-KR" altLang="en-US" sz="24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기후나 지형과 같은 자연환경은 의식주와 같은 기본적인 생활 양식 전반에 영향을 줌</a:t>
            </a:r>
            <a:endParaRPr lang="en-US" altLang="ko-KR" sz="2400" spc="-150" dirty="0" smtClean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 marL="180000" lvl="0" indent="-18000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ko-KR" altLang="en-US" sz="24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기후에 따른 문화의 차이</a:t>
            </a:r>
            <a:endParaRPr lang="en-US" altLang="ko-KR" sz="2400" spc="-150" dirty="0" smtClean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graphicFrame>
        <p:nvGraphicFramePr>
          <p:cNvPr id="13" name="표 12"/>
          <p:cNvGraphicFramePr>
            <a:graphicFrameLocks noGrp="1"/>
          </p:cNvGraphicFramePr>
          <p:nvPr/>
        </p:nvGraphicFramePr>
        <p:xfrm>
          <a:off x="395536" y="4092744"/>
          <a:ext cx="8352928" cy="2468796"/>
        </p:xfrm>
        <a:graphic>
          <a:graphicData uri="http://schemas.openxmlformats.org/drawingml/2006/table">
            <a:tbl>
              <a:tblPr firstRow="1"/>
              <a:tblGrid>
                <a:gridCol w="1440160"/>
                <a:gridCol w="6912768"/>
              </a:tblGrid>
              <a:tr h="128472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algn="ctr" latinLnBrk="1">
                        <a:lnSpc>
                          <a:spcPct val="120000"/>
                        </a:lnSpc>
                      </a:pPr>
                      <a:r>
                        <a:rPr lang="ko-KR" altLang="en-US" sz="2000" spc="-100" dirty="0" smtClean="0"/>
                        <a:t>열대 우림</a:t>
                      </a:r>
                    </a:p>
                    <a:p>
                      <a:pPr algn="ctr" latinLnBrk="1">
                        <a:lnSpc>
                          <a:spcPct val="120000"/>
                        </a:lnSpc>
                      </a:pPr>
                      <a:r>
                        <a:rPr lang="ko-KR" altLang="en-US" sz="2000" spc="-100" dirty="0" smtClean="0"/>
                        <a:t>기후 지역</a:t>
                      </a:r>
                      <a:endParaRPr lang="ko-KR" altLang="en-US" sz="2000" spc="-100" dirty="0"/>
                    </a:p>
                  </a:txBody>
                  <a:tcPr marL="91442" marR="91442" marT="45706" marB="45706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marR="0" indent="0" algn="l" defTabSz="9144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2000" b="0" i="0" u="none" strike="noStrike" kern="1200" cap="none" spc="-100" normalizeH="0" baseline="0" noProof="0" dirty="0" smtClean="0">
                          <a:ln>
                            <a:noFill/>
                          </a:ln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고상 가옥이나 수상가옥 등에서 거주</a:t>
                      </a:r>
                      <a:r>
                        <a:rPr kumimoji="0" lang="en-US" altLang="ko-KR" sz="2000" b="0" i="0" u="none" strike="noStrike" kern="1200" cap="none" spc="-100" normalizeH="0" baseline="0" noProof="0" dirty="0" smtClean="0">
                          <a:ln>
                            <a:noFill/>
                          </a:ln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ko-KR" altLang="en-US" sz="2000" b="0" i="0" u="none" strike="noStrike" kern="1200" cap="none" spc="-100" normalizeH="0" baseline="0" noProof="0" dirty="0" smtClean="0">
                          <a:ln>
                            <a:noFill/>
                          </a:ln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옷을 적게 입거나 가볍게 입고 생활</a:t>
                      </a:r>
                      <a:r>
                        <a:rPr kumimoji="0" lang="en-US" altLang="ko-KR" sz="2000" b="0" i="0" u="none" strike="noStrike" kern="1200" cap="none" spc="-100" normalizeH="0" baseline="0" noProof="0" dirty="0" smtClean="0">
                          <a:ln>
                            <a:noFill/>
                          </a:ln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ko-KR" altLang="en-US" sz="2000" b="0" i="0" u="none" strike="noStrike" kern="1200" cap="none" spc="-100" normalizeH="0" baseline="0" noProof="0" dirty="0" smtClean="0">
                          <a:ln>
                            <a:noFill/>
                          </a:ln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이동식 화전 농업 등을 통해 </a:t>
                      </a:r>
                      <a:r>
                        <a:rPr kumimoji="0" lang="ko-KR" altLang="en-US" sz="2000" b="0" i="0" u="none" strike="noStrike" kern="1200" cap="none" spc="-100" normalizeH="0" baseline="0" noProof="0" dirty="0" err="1" smtClean="0">
                          <a:ln>
                            <a:noFill/>
                          </a:ln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카사바</a:t>
                      </a:r>
                      <a:r>
                        <a:rPr kumimoji="0" lang="en-US" altLang="ko-KR" sz="2000" b="0" i="0" u="none" strike="noStrike" kern="1200" cap="none" spc="-100" normalizeH="0" baseline="0" noProof="0" dirty="0" smtClean="0">
                          <a:ln>
                            <a:noFill/>
                          </a:ln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ko-KR" altLang="en-US" sz="2000" b="0" i="0" u="none" strike="noStrike" kern="1200" cap="none" spc="-100" normalizeH="0" baseline="0" noProof="0" dirty="0" err="1" smtClean="0">
                          <a:ln>
                            <a:noFill/>
                          </a:ln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얌</a:t>
                      </a:r>
                      <a:r>
                        <a:rPr kumimoji="0" lang="ko-KR" altLang="en-US" sz="2000" b="0" i="0" u="none" strike="noStrike" kern="1200" cap="none" spc="-100" normalizeH="0" baseline="0" noProof="0" dirty="0" smtClean="0">
                          <a:ln>
                            <a:noFill/>
                          </a:ln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등을 먹음</a:t>
                      </a:r>
                      <a:endParaRPr lang="ko-KR" altLang="en-US" sz="2000" spc="-100" dirty="0"/>
                    </a:p>
                  </a:txBody>
                  <a:tcPr marL="91442" marR="91442" marT="45706" marB="45706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33696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algn="ctr" latinLnBrk="1">
                        <a:lnSpc>
                          <a:spcPct val="120000"/>
                        </a:lnSpc>
                      </a:pPr>
                      <a:r>
                        <a:rPr lang="ko-KR" altLang="en-US" sz="2000" b="1" spc="-100" dirty="0" smtClean="0"/>
                        <a:t>건조</a:t>
                      </a:r>
                    </a:p>
                    <a:p>
                      <a:pPr algn="ctr" latinLnBrk="1">
                        <a:lnSpc>
                          <a:spcPct val="120000"/>
                        </a:lnSpc>
                      </a:pPr>
                      <a:r>
                        <a:rPr lang="ko-KR" altLang="en-US" sz="2000" b="1" spc="-100" dirty="0" smtClean="0"/>
                        <a:t>기후 지역</a:t>
                      </a:r>
                      <a:endParaRPr lang="en-US" altLang="ko-KR" sz="2000" b="1" spc="-100" dirty="0" smtClean="0"/>
                    </a:p>
                  </a:txBody>
                  <a:tcPr marL="91442" marR="91442" marT="45706" marB="45706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marR="0" indent="-457200" algn="l" defTabSz="9144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2000" b="0" i="0" u="none" strike="noStrike" kern="1200" cap="none" spc="-100" normalizeH="0" baseline="0" noProof="0" dirty="0" smtClean="0">
                          <a:ln>
                            <a:noFill/>
                          </a:ln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온몸을 감싸는 헐렁한 옷을 입으며</a:t>
                      </a:r>
                      <a:r>
                        <a:rPr kumimoji="0" lang="en-US" altLang="ko-KR" sz="2000" b="0" i="0" u="none" strike="noStrike" kern="1200" cap="none" spc="-100" normalizeH="0" baseline="0" noProof="0" dirty="0" smtClean="0">
                          <a:ln>
                            <a:noFill/>
                          </a:ln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ko-KR" altLang="en-US" sz="2000" b="0" i="0" u="none" strike="noStrike" kern="1200" cap="none" spc="-100" normalizeH="0" baseline="0" noProof="0" dirty="0" smtClean="0">
                          <a:ln>
                            <a:noFill/>
                          </a:ln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오아시스 농업이나 관개농업을 통해 밀 등을 재배함</a:t>
                      </a:r>
                      <a:endParaRPr lang="ko-KR" altLang="en-US" sz="2000" spc="-100" dirty="0">
                        <a:latin typeface="+mn-ea"/>
                        <a:ea typeface="+mn-ea"/>
                      </a:endParaRPr>
                    </a:p>
                  </a:txBody>
                  <a:tcPr marL="91442" marR="91442" marT="45706" marB="45706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38920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algn="ctr" latinLnBrk="1">
                        <a:lnSpc>
                          <a:spcPct val="120000"/>
                        </a:lnSpc>
                      </a:pPr>
                      <a:r>
                        <a:rPr lang="ko-KR" altLang="en-US" sz="2000" b="1" spc="-100" dirty="0" smtClean="0"/>
                        <a:t>한대</a:t>
                      </a:r>
                      <a:endParaRPr lang="en-US" altLang="ko-KR" sz="2000" b="1" spc="-100" dirty="0" smtClean="0"/>
                    </a:p>
                    <a:p>
                      <a:pPr algn="ctr" latinLnBrk="1">
                        <a:lnSpc>
                          <a:spcPct val="120000"/>
                        </a:lnSpc>
                      </a:pPr>
                      <a:r>
                        <a:rPr lang="ko-KR" altLang="en-US" sz="2000" b="1" spc="-100" dirty="0" smtClean="0"/>
                        <a:t>기후 지역</a:t>
                      </a:r>
                      <a:endParaRPr lang="en-US" altLang="ko-KR" sz="2000" b="1" spc="-100" dirty="0" smtClean="0"/>
                    </a:p>
                  </a:txBody>
                  <a:tcPr marL="91442" marR="91442" marT="45706" marB="45706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marR="0" indent="-457200" algn="l" defTabSz="9144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2000" b="0" i="0" u="none" strike="noStrike" kern="1200" cap="none" spc="-100" normalizeH="0" baseline="0" noProof="0" dirty="0" smtClean="0">
                          <a:ln>
                            <a:noFill/>
                          </a:ln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인간 거주에 불리하며 농업이 불가능하여 순록 등을 유목하며</a:t>
                      </a:r>
                      <a:r>
                        <a:rPr kumimoji="0" lang="en-US" altLang="ko-KR" sz="2000" b="0" i="0" u="none" strike="noStrike" kern="1200" cap="none" spc="-100" normalizeH="0" baseline="0" noProof="0" dirty="0" smtClean="0">
                          <a:ln>
                            <a:noFill/>
                          </a:ln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ko-KR" altLang="en-US" sz="2000" b="0" i="0" u="none" strike="noStrike" kern="1200" cap="none" spc="-100" normalizeH="0" baseline="0" noProof="0" dirty="0" smtClean="0">
                          <a:ln>
                            <a:noFill/>
                          </a:ln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고상 가옥이나 이동식 가옥 등에서 생활함</a:t>
                      </a:r>
                      <a:endParaRPr lang="ko-KR" altLang="en-US" sz="2000" spc="-100" dirty="0">
                        <a:latin typeface="+mn-ea"/>
                        <a:ea typeface="+mn-ea"/>
                      </a:endParaRPr>
                    </a:p>
                  </a:txBody>
                  <a:tcPr marL="91442" marR="91442" marT="45706" marB="45706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7510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1"/>
          <p:cNvGrpSpPr/>
          <p:nvPr/>
        </p:nvGrpSpPr>
        <p:grpSpPr>
          <a:xfrm>
            <a:off x="0" y="0"/>
            <a:ext cx="9144000" cy="1106224"/>
            <a:chOff x="0" y="0"/>
            <a:chExt cx="9144000" cy="1106224"/>
          </a:xfrm>
        </p:grpSpPr>
        <p:pic>
          <p:nvPicPr>
            <p:cNvPr id="18" name="그림 17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5900"/>
                      </a14:imgEffect>
                      <a14:imgEffect>
                        <a14:saturation sat="17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1106224"/>
            </a:xfrm>
            <a:prstGeom prst="rect">
              <a:avLst/>
            </a:prstGeom>
          </p:spPr>
        </p:pic>
        <p:sp>
          <p:nvSpPr>
            <p:cNvPr id="19" name="제목 1"/>
            <p:cNvSpPr txBox="1">
              <a:spLocks/>
            </p:cNvSpPr>
            <p:nvPr/>
          </p:nvSpPr>
          <p:spPr>
            <a:xfrm>
              <a:off x="251520" y="33896"/>
              <a:ext cx="7704856" cy="684076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1080000" lvl="0" algn="l">
                <a:spcBef>
                  <a:spcPts val="0"/>
                </a:spcBef>
              </a:pPr>
              <a:r>
                <a:rPr lang="ko-KR" altLang="en-US" sz="2800" b="1" spc="-1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나눔고딕 ExtraBold" pitchFamily="50" charset="-127"/>
                  <a:ea typeface="나눔고딕 ExtraBold" pitchFamily="50" charset="-127"/>
                  <a:cs typeface="+mn-cs"/>
                </a:rPr>
                <a:t>기후와 문화</a:t>
              </a:r>
            </a:p>
          </p:txBody>
        </p:sp>
      </p:grpSp>
      <p:sp>
        <p:nvSpPr>
          <p:cNvPr id="20" name="제목 1"/>
          <p:cNvSpPr txBox="1">
            <a:spLocks/>
          </p:cNvSpPr>
          <p:nvPr/>
        </p:nvSpPr>
        <p:spPr>
          <a:xfrm>
            <a:off x="207912" y="35520"/>
            <a:ext cx="1077120" cy="64807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000" b="1" spc="-150" dirty="0" smtClean="0">
                <a:solidFill>
                  <a:srgbClr val="0070C0"/>
                </a:solidFill>
                <a:latin typeface="나눔고딕 ExtraBold" pitchFamily="50" charset="-127"/>
                <a:ea typeface="나눔고딕 ExtraBold" pitchFamily="50" charset="-127"/>
              </a:rPr>
              <a:t>스스로 </a:t>
            </a:r>
            <a:endParaRPr lang="en-US" altLang="ko-KR" sz="2000" b="1" spc="-150" dirty="0" smtClean="0">
              <a:solidFill>
                <a:srgbClr val="0070C0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r>
              <a:rPr lang="ko-KR" altLang="en-US" sz="2000" b="1" spc="-150" dirty="0" smtClean="0">
                <a:solidFill>
                  <a:srgbClr val="0070C0"/>
                </a:solidFill>
                <a:latin typeface="나눔고딕 ExtraBold" pitchFamily="50" charset="-127"/>
                <a:ea typeface="나눔고딕 ExtraBold" pitchFamily="50" charset="-127"/>
              </a:rPr>
              <a:t>탐구하기 </a:t>
            </a:r>
            <a:endParaRPr lang="en-US" altLang="ko-KR" sz="2000" b="1" spc="-150" dirty="0" smtClean="0">
              <a:solidFill>
                <a:srgbClr val="0070C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164288" y="302200"/>
            <a:ext cx="1714544" cy="377796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205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11" name="그룹 10"/>
          <p:cNvGrpSpPr/>
          <p:nvPr/>
        </p:nvGrpSpPr>
        <p:grpSpPr>
          <a:xfrm>
            <a:off x="1763688" y="1772816"/>
            <a:ext cx="5586983" cy="3720083"/>
            <a:chOff x="1835696" y="1556792"/>
            <a:chExt cx="5586983" cy="3720083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5" cstate="print"/>
            <a:stretch>
              <a:fillRect/>
            </a:stretch>
          </p:blipFill>
          <p:spPr bwMode="auto">
            <a:xfrm>
              <a:off x="1907704" y="1628800"/>
              <a:ext cx="5514975" cy="3648075"/>
            </a:xfrm>
            <a:prstGeom prst="round2DiagRect">
              <a:avLst>
                <a:gd name="adj1" fmla="val 15305"/>
                <a:gd name="adj2" fmla="val 0"/>
              </a:avLst>
            </a:prstGeom>
            <a:noFill/>
            <a:ln>
              <a:noFill/>
            </a:ln>
          </p:spPr>
        </p:pic>
        <p:sp>
          <p:nvSpPr>
            <p:cNvPr id="10" name="눈물 방울 9"/>
            <p:cNvSpPr/>
            <p:nvPr/>
          </p:nvSpPr>
          <p:spPr>
            <a:xfrm>
              <a:off x="1835696" y="1556792"/>
              <a:ext cx="432048" cy="432048"/>
            </a:xfrm>
            <a:prstGeom prst="teardrop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ko-KR" altLang="en-US" sz="1600" b="1" dirty="0" smtClean="0">
                  <a:solidFill>
                    <a:schemeClr val="tx1"/>
                  </a:solidFill>
                </a:rPr>
                <a:t>가</a:t>
              </a:r>
              <a:r>
                <a:rPr lang="en-US" altLang="ko-KR" sz="1600" b="1" dirty="0" smtClean="0">
                  <a:solidFill>
                    <a:schemeClr val="tx1"/>
                  </a:solidFill>
                </a:rPr>
                <a:t> </a:t>
              </a:r>
            </a:p>
          </p:txBody>
        </p:sp>
      </p:grpSp>
      <p:grpSp>
        <p:nvGrpSpPr>
          <p:cNvPr id="14" name="그룹 13"/>
          <p:cNvGrpSpPr/>
          <p:nvPr/>
        </p:nvGrpSpPr>
        <p:grpSpPr>
          <a:xfrm>
            <a:off x="1763688" y="1772816"/>
            <a:ext cx="5586983" cy="3720083"/>
            <a:chOff x="3347864" y="1196752"/>
            <a:chExt cx="5586983" cy="3720083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6" cstate="print"/>
            <a:stretch>
              <a:fillRect/>
            </a:stretch>
          </p:blipFill>
          <p:spPr bwMode="auto">
            <a:xfrm>
              <a:off x="3419872" y="1268760"/>
              <a:ext cx="5514975" cy="3648075"/>
            </a:xfrm>
            <a:prstGeom prst="round2DiagRect">
              <a:avLst>
                <a:gd name="adj1" fmla="val 14760"/>
                <a:gd name="adj2" fmla="val 0"/>
              </a:avLst>
            </a:prstGeom>
            <a:noFill/>
            <a:ln>
              <a:noFill/>
            </a:ln>
          </p:spPr>
        </p:pic>
        <p:sp>
          <p:nvSpPr>
            <p:cNvPr id="13" name="눈물 방울 12"/>
            <p:cNvSpPr/>
            <p:nvPr/>
          </p:nvSpPr>
          <p:spPr>
            <a:xfrm>
              <a:off x="3347864" y="1196752"/>
              <a:ext cx="432048" cy="432048"/>
            </a:xfrm>
            <a:prstGeom prst="teardrop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ko-KR" altLang="en-US" sz="1600" b="1" dirty="0" smtClean="0">
                  <a:solidFill>
                    <a:schemeClr val="tx1"/>
                  </a:solidFill>
                </a:rPr>
                <a:t>나</a:t>
              </a:r>
              <a:r>
                <a:rPr lang="en-US" altLang="ko-KR" sz="1600" b="1" dirty="0" smtClean="0">
                  <a:solidFill>
                    <a:schemeClr val="tx1"/>
                  </a:solidFill>
                </a:rPr>
                <a:t> </a:t>
              </a:r>
            </a:p>
          </p:txBody>
        </p:sp>
      </p:grpSp>
      <p:grpSp>
        <p:nvGrpSpPr>
          <p:cNvPr id="16" name="그룹 15"/>
          <p:cNvGrpSpPr/>
          <p:nvPr/>
        </p:nvGrpSpPr>
        <p:grpSpPr>
          <a:xfrm>
            <a:off x="1763688" y="1772816"/>
            <a:ext cx="5586983" cy="3720083"/>
            <a:chOff x="1835696" y="1556792"/>
            <a:chExt cx="5586983" cy="3720083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7" cstate="print"/>
            <a:stretch>
              <a:fillRect/>
            </a:stretch>
          </p:blipFill>
          <p:spPr bwMode="auto">
            <a:xfrm>
              <a:off x="1907704" y="1628800"/>
              <a:ext cx="5514975" cy="3648075"/>
            </a:xfrm>
            <a:prstGeom prst="round2DiagRect">
              <a:avLst>
                <a:gd name="adj1" fmla="val 14263"/>
                <a:gd name="adj2" fmla="val 0"/>
              </a:avLst>
            </a:prstGeom>
            <a:noFill/>
            <a:ln>
              <a:noFill/>
            </a:ln>
          </p:spPr>
        </p:pic>
        <p:sp>
          <p:nvSpPr>
            <p:cNvPr id="15" name="눈물 방울 14"/>
            <p:cNvSpPr/>
            <p:nvPr/>
          </p:nvSpPr>
          <p:spPr>
            <a:xfrm>
              <a:off x="1835696" y="1556792"/>
              <a:ext cx="432048" cy="432048"/>
            </a:xfrm>
            <a:prstGeom prst="teardrop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ko-KR" altLang="en-US" sz="1600" b="1" dirty="0" smtClean="0">
                  <a:solidFill>
                    <a:schemeClr val="tx1"/>
                  </a:solidFill>
                </a:rPr>
                <a:t>다</a:t>
              </a:r>
              <a:r>
                <a:rPr lang="en-US" altLang="ko-KR" sz="1600" b="1" dirty="0" smtClean="0">
                  <a:solidFill>
                    <a:schemeClr val="tx1"/>
                  </a:solidFill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21333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79512" y="1301859"/>
            <a:ext cx="8568952" cy="884345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ts val="3200"/>
              </a:lnSpc>
              <a:buSzPct val="100000"/>
              <a:buAutoNum type="arabicPeriod"/>
            </a:pPr>
            <a:r>
              <a:rPr lang="ko-KR" alt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사진 속 가옥들의 특징을 분석하고 해당 경관이 나타나는 기후 지역을 찾아보자</a:t>
            </a:r>
            <a:r>
              <a:rPr lang="en-US" altLang="ko-KR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.</a:t>
            </a:r>
          </a:p>
        </p:txBody>
      </p:sp>
      <p:grpSp>
        <p:nvGrpSpPr>
          <p:cNvPr id="17" name="그룹 11"/>
          <p:cNvGrpSpPr/>
          <p:nvPr/>
        </p:nvGrpSpPr>
        <p:grpSpPr>
          <a:xfrm>
            <a:off x="0" y="0"/>
            <a:ext cx="9144000" cy="1106224"/>
            <a:chOff x="0" y="0"/>
            <a:chExt cx="9144000" cy="1106224"/>
          </a:xfrm>
        </p:grpSpPr>
        <p:pic>
          <p:nvPicPr>
            <p:cNvPr id="18" name="그림 17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5900"/>
                      </a14:imgEffect>
                      <a14:imgEffect>
                        <a14:saturation sat="17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1106224"/>
            </a:xfrm>
            <a:prstGeom prst="rect">
              <a:avLst/>
            </a:prstGeom>
          </p:spPr>
        </p:pic>
        <p:sp>
          <p:nvSpPr>
            <p:cNvPr id="19" name="제목 1"/>
            <p:cNvSpPr txBox="1">
              <a:spLocks/>
            </p:cNvSpPr>
            <p:nvPr/>
          </p:nvSpPr>
          <p:spPr>
            <a:xfrm>
              <a:off x="251520" y="33896"/>
              <a:ext cx="7704856" cy="684076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1080000" lvl="0" algn="l">
                <a:spcBef>
                  <a:spcPts val="0"/>
                </a:spcBef>
              </a:pPr>
              <a:r>
                <a:rPr lang="ko-KR" altLang="en-US" sz="2800" b="1" spc="-1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나눔고딕 ExtraBold" pitchFamily="50" charset="-127"/>
                  <a:ea typeface="나눔고딕 ExtraBold" pitchFamily="50" charset="-127"/>
                  <a:cs typeface="+mn-cs"/>
                </a:rPr>
                <a:t>기후와 문화</a:t>
              </a:r>
            </a:p>
          </p:txBody>
        </p:sp>
      </p:grpSp>
      <p:sp>
        <p:nvSpPr>
          <p:cNvPr id="20" name="제목 1"/>
          <p:cNvSpPr txBox="1">
            <a:spLocks/>
          </p:cNvSpPr>
          <p:nvPr/>
        </p:nvSpPr>
        <p:spPr>
          <a:xfrm>
            <a:off x="207912" y="35520"/>
            <a:ext cx="1077120" cy="64807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000" b="1" spc="-150" dirty="0" smtClean="0">
                <a:solidFill>
                  <a:srgbClr val="0070C0"/>
                </a:solidFill>
                <a:latin typeface="나눔고딕 ExtraBold" pitchFamily="50" charset="-127"/>
                <a:ea typeface="나눔고딕 ExtraBold" pitchFamily="50" charset="-127"/>
              </a:rPr>
              <a:t>스스로 </a:t>
            </a:r>
            <a:endParaRPr lang="en-US" altLang="ko-KR" sz="2000" b="1" spc="-150" dirty="0" smtClean="0">
              <a:solidFill>
                <a:srgbClr val="0070C0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r>
              <a:rPr lang="ko-KR" altLang="en-US" sz="2000" b="1" spc="-150" dirty="0" smtClean="0">
                <a:solidFill>
                  <a:srgbClr val="0070C0"/>
                </a:solidFill>
                <a:latin typeface="나눔고딕 ExtraBold" pitchFamily="50" charset="-127"/>
                <a:ea typeface="나눔고딕 ExtraBold" pitchFamily="50" charset="-127"/>
              </a:rPr>
              <a:t>탐구하기 </a:t>
            </a:r>
            <a:endParaRPr lang="en-US" altLang="ko-KR" sz="2000" b="1" spc="-150" dirty="0" smtClean="0">
              <a:solidFill>
                <a:srgbClr val="0070C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164288" y="302200"/>
            <a:ext cx="1714544" cy="377796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205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graphicFrame>
        <p:nvGraphicFramePr>
          <p:cNvPr id="11" name="표 10"/>
          <p:cNvGraphicFramePr>
            <a:graphicFrameLocks noGrp="1"/>
          </p:cNvGraphicFramePr>
          <p:nvPr/>
        </p:nvGraphicFramePr>
        <p:xfrm>
          <a:off x="467544" y="2348880"/>
          <a:ext cx="8136904" cy="2206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6104"/>
                <a:gridCol w="1800200"/>
                <a:gridCol w="2520280"/>
                <a:gridCol w="2880320"/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kumimoji="0" lang="ko-KR" alt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나눔고딕" pitchFamily="50" charset="-127"/>
                          <a:ea typeface="나눔고딕" pitchFamily="50" charset="-127"/>
                          <a:cs typeface="+mn-cs"/>
                        </a:rPr>
                        <a:t>구분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spc="0" baseline="0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가옥의 재료</a:t>
                      </a:r>
                      <a:endParaRPr lang="ko-KR" altLang="en-US" sz="1800" spc="0" baseline="0" dirty="0">
                        <a:solidFill>
                          <a:schemeClr val="tx1"/>
                        </a:solidFill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spc="0" baseline="0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가옥의 특징</a:t>
                      </a:r>
                      <a:endParaRPr lang="ko-KR" altLang="en-US" sz="1800" spc="0" baseline="0" dirty="0">
                        <a:solidFill>
                          <a:schemeClr val="tx1"/>
                        </a:solidFill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나눔고딕" pitchFamily="50" charset="-127"/>
                          <a:ea typeface="나눔고딕" pitchFamily="50" charset="-127"/>
                          <a:cs typeface="+mn-cs"/>
                        </a:rPr>
                        <a:t>가옥이 나타나는 기후 지역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61200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pc="-100" baseline="0" dirty="0" smtClean="0"/>
                        <a:t>가</a:t>
                      </a:r>
                      <a:endParaRPr lang="ko-KR" altLang="en-US" spc="-100" baseline="0" dirty="0"/>
                    </a:p>
                  </a:txBody>
                  <a:tcPr anchor="ctr">
                    <a:lnL w="1905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pc="-100" baseline="0" dirty="0"/>
                    </a:p>
                  </a:txBody>
                  <a:tcPr anchor="ctr">
                    <a:lnL w="381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pc="-100" baseline="0" dirty="0"/>
                    </a:p>
                  </a:txBody>
                  <a:tcPr anchor="ctr">
                    <a:lnL w="190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 anchor="ctr">
                    <a:lnL w="190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1200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pc="-100" baseline="0" dirty="0" smtClean="0"/>
                        <a:t>나</a:t>
                      </a:r>
                      <a:endParaRPr lang="ko-KR" altLang="en-US" spc="-100" baseline="0" dirty="0"/>
                    </a:p>
                  </a:txBody>
                  <a:tcPr anchor="ctr">
                    <a:lnL w="1905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pc="-100" baseline="0" dirty="0"/>
                    </a:p>
                  </a:txBody>
                  <a:tcPr anchor="ctr">
                    <a:lnL w="381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pc="-100" baseline="0" dirty="0"/>
                    </a:p>
                  </a:txBody>
                  <a:tcPr anchor="ctr">
                    <a:lnL w="190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 anchor="ctr">
                    <a:lnL w="190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1200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pc="-100" baseline="0" dirty="0" smtClean="0"/>
                        <a:t>다</a:t>
                      </a:r>
                      <a:endParaRPr lang="ko-KR" altLang="en-US" spc="-100" baseline="0" dirty="0"/>
                    </a:p>
                  </a:txBody>
                  <a:tcPr anchor="ctr">
                    <a:lnL w="1905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pc="-100" baseline="0" dirty="0"/>
                    </a:p>
                  </a:txBody>
                  <a:tcPr anchor="ctr">
                    <a:lnL w="381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pc="-100" baseline="0" dirty="0"/>
                    </a:p>
                  </a:txBody>
                  <a:tcPr anchor="ctr">
                    <a:lnL w="190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 anchor="ctr">
                    <a:lnL w="1905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403648" y="2833058"/>
            <a:ext cx="1800200" cy="369332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ko-KR" altLang="en-US" spc="-100" dirty="0" smtClean="0">
                <a:solidFill>
                  <a:srgbClr val="FF0000"/>
                </a:solidFill>
                <a:latin typeface="+mn-ea"/>
              </a:rPr>
              <a:t>동물 가죽</a:t>
            </a:r>
            <a:r>
              <a:rPr lang="en-US" altLang="ko-KR" spc="-100" dirty="0" smtClean="0">
                <a:solidFill>
                  <a:srgbClr val="FF0000"/>
                </a:solidFill>
                <a:latin typeface="+mn-ea"/>
              </a:rPr>
              <a:t>, </a:t>
            </a:r>
            <a:r>
              <a:rPr lang="ko-KR" altLang="en-US" spc="-100" dirty="0" smtClean="0">
                <a:solidFill>
                  <a:srgbClr val="FF0000"/>
                </a:solidFill>
                <a:latin typeface="+mn-ea"/>
              </a:rPr>
              <a:t>털</a:t>
            </a:r>
            <a:r>
              <a:rPr lang="en-US" altLang="ko-KR" spc="-100" dirty="0" smtClean="0">
                <a:solidFill>
                  <a:srgbClr val="FF0000"/>
                </a:solidFill>
                <a:latin typeface="+mn-ea"/>
              </a:rPr>
              <a:t>, </a:t>
            </a:r>
            <a:r>
              <a:rPr lang="ko-KR" altLang="en-US" spc="-100" dirty="0" smtClean="0">
                <a:solidFill>
                  <a:srgbClr val="FF0000"/>
                </a:solidFill>
                <a:latin typeface="+mn-ea"/>
              </a:rPr>
              <a:t>천</a:t>
            </a:r>
            <a:endParaRPr lang="en-US" altLang="ko-KR" spc="-100" dirty="0" smtClean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03648" y="3448878"/>
            <a:ext cx="1800200" cy="369332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ko-KR" altLang="en-US" spc="-100" dirty="0" smtClean="0">
                <a:solidFill>
                  <a:srgbClr val="FF0000"/>
                </a:solidFill>
                <a:latin typeface="+mn-ea"/>
              </a:rPr>
              <a:t>나무</a:t>
            </a:r>
            <a:endParaRPr lang="en-US" altLang="ko-KR" spc="-100" dirty="0" smtClean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03648" y="4067780"/>
            <a:ext cx="1800200" cy="369332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ko-KR" altLang="en-US" spc="-100" dirty="0" smtClean="0">
                <a:solidFill>
                  <a:srgbClr val="FF0000"/>
                </a:solidFill>
                <a:latin typeface="+mn-ea"/>
              </a:rPr>
              <a:t>얼음</a:t>
            </a:r>
            <a:endParaRPr lang="en-US" altLang="ko-KR" spc="-100" dirty="0" smtClean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03848" y="2708920"/>
            <a:ext cx="2592288" cy="646331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ko-KR" altLang="en-US" spc="-100" dirty="0" smtClean="0">
                <a:solidFill>
                  <a:srgbClr val="FF0000"/>
                </a:solidFill>
                <a:latin typeface="+mn-ea"/>
              </a:rPr>
              <a:t>이동식 가옥으로 유목 생활을 하기에 편리함</a:t>
            </a:r>
            <a:endParaRPr lang="en-US" altLang="ko-KR" spc="-100" dirty="0" smtClean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03848" y="3318977"/>
            <a:ext cx="2592288" cy="646331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ko-KR" altLang="en-US" spc="-100" dirty="0" smtClean="0">
                <a:solidFill>
                  <a:srgbClr val="FF0000"/>
                </a:solidFill>
                <a:latin typeface="+mn-ea"/>
              </a:rPr>
              <a:t>습기</a:t>
            </a:r>
            <a:r>
              <a:rPr lang="en-US" altLang="ko-KR" spc="-100" dirty="0" smtClean="0">
                <a:solidFill>
                  <a:srgbClr val="FF0000"/>
                </a:solidFill>
                <a:latin typeface="+mn-ea"/>
              </a:rPr>
              <a:t>, </a:t>
            </a:r>
            <a:r>
              <a:rPr lang="ko-KR" altLang="en-US" spc="-100" dirty="0" smtClean="0">
                <a:solidFill>
                  <a:srgbClr val="FF0000"/>
                </a:solidFill>
                <a:latin typeface="+mn-ea"/>
              </a:rPr>
              <a:t>해충 등을 막기 위해 지면에서 띄워 지음</a:t>
            </a:r>
            <a:endParaRPr lang="en-US" altLang="ko-KR" spc="-100" dirty="0" smtClean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203848" y="3933056"/>
            <a:ext cx="2592288" cy="646331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ko-KR" altLang="en-US" spc="-100" dirty="0" smtClean="0">
                <a:solidFill>
                  <a:srgbClr val="FF0000"/>
                </a:solidFill>
                <a:latin typeface="+mn-ea"/>
              </a:rPr>
              <a:t>사냥을 할 때 추위를 피하기 위한</a:t>
            </a:r>
            <a:r>
              <a:rPr lang="en-US" altLang="ko-KR" spc="-100" dirty="0" smtClean="0">
                <a:solidFill>
                  <a:srgbClr val="FF0000"/>
                </a:solidFill>
                <a:latin typeface="+mn-ea"/>
              </a:rPr>
              <a:t> </a:t>
            </a:r>
            <a:r>
              <a:rPr lang="ko-KR" altLang="en-US" spc="-100" dirty="0" smtClean="0">
                <a:solidFill>
                  <a:srgbClr val="FF0000"/>
                </a:solidFill>
                <a:latin typeface="+mn-ea"/>
              </a:rPr>
              <a:t>임시 거처</a:t>
            </a:r>
            <a:endParaRPr lang="en-US" altLang="ko-KR" spc="-100" dirty="0" smtClean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270375" y="2852936"/>
            <a:ext cx="1800200" cy="369332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ko-KR" altLang="en-US" spc="-100" dirty="0" smtClean="0">
                <a:solidFill>
                  <a:srgbClr val="FF0000"/>
                </a:solidFill>
                <a:latin typeface="+mn-ea"/>
              </a:rPr>
              <a:t>건조 기후</a:t>
            </a:r>
            <a:endParaRPr lang="en-US" altLang="ko-KR" spc="-100" dirty="0" smtClean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270375" y="3468756"/>
            <a:ext cx="1800200" cy="369332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ko-KR" altLang="en-US" spc="-100" dirty="0" smtClean="0">
                <a:solidFill>
                  <a:srgbClr val="FF0000"/>
                </a:solidFill>
                <a:latin typeface="+mn-ea"/>
              </a:rPr>
              <a:t>열대 우림 기후</a:t>
            </a:r>
            <a:endParaRPr lang="en-US" altLang="ko-KR" spc="-100" dirty="0" smtClean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270375" y="4087658"/>
            <a:ext cx="1800200" cy="369332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ko-KR" altLang="en-US" spc="-100" dirty="0" smtClean="0">
                <a:solidFill>
                  <a:srgbClr val="FF0000"/>
                </a:solidFill>
                <a:latin typeface="+mn-ea"/>
              </a:rPr>
              <a:t>한대 기후</a:t>
            </a:r>
            <a:endParaRPr lang="en-US" altLang="ko-KR" spc="-100" dirty="0" smtClean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79512" y="4725144"/>
            <a:ext cx="8568952" cy="473976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ts val="3200"/>
              </a:lnSpc>
              <a:buSzPct val="100000"/>
              <a:buFont typeface="+mj-lt"/>
              <a:buAutoNum type="arabicPeriod" startAt="2"/>
            </a:pPr>
            <a:r>
              <a:rPr lang="ko-KR" alt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가옥의 구조가 위와 같이 다양하게 나타나는 이유는 무엇일까</a:t>
            </a:r>
            <a:r>
              <a:rPr lang="en-US" altLang="ko-KR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?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83568" y="5229200"/>
            <a:ext cx="7920880" cy="923330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ko-KR" altLang="en-US" spc="-100" dirty="0" smtClean="0">
                <a:solidFill>
                  <a:srgbClr val="FF0000"/>
                </a:solidFill>
                <a:latin typeface="+mn-ea"/>
              </a:rPr>
              <a:t>세계에는 다양한 기후가 나타나며 이에 따라 산업</a:t>
            </a:r>
            <a:r>
              <a:rPr lang="en-US" altLang="ko-KR" spc="-100" dirty="0" smtClean="0">
                <a:solidFill>
                  <a:srgbClr val="FF0000"/>
                </a:solidFill>
                <a:latin typeface="+mn-ea"/>
              </a:rPr>
              <a:t>, </a:t>
            </a:r>
            <a:r>
              <a:rPr lang="ko-KR" altLang="en-US" spc="-100" dirty="0" smtClean="0">
                <a:solidFill>
                  <a:srgbClr val="FF0000"/>
                </a:solidFill>
                <a:latin typeface="+mn-ea"/>
              </a:rPr>
              <a:t>식생이 다르다</a:t>
            </a:r>
            <a:r>
              <a:rPr lang="en-US" altLang="ko-KR" spc="-100" dirty="0" smtClean="0">
                <a:solidFill>
                  <a:srgbClr val="FF0000"/>
                </a:solidFill>
                <a:latin typeface="+mn-ea"/>
              </a:rPr>
              <a:t>. </a:t>
            </a:r>
            <a:r>
              <a:rPr lang="ko-KR" altLang="en-US" spc="-100" dirty="0" smtClean="0">
                <a:solidFill>
                  <a:srgbClr val="FF0000"/>
                </a:solidFill>
                <a:latin typeface="+mn-ea"/>
              </a:rPr>
              <a:t>주변에서 쉽게 구할 수 있는 재료를 사용하거나 생업을 하는데 유리한 형태로 가옥이 발달하였다는 것을 알 수 있다</a:t>
            </a:r>
            <a:r>
              <a:rPr lang="en-US" altLang="ko-KR" spc="-100" dirty="0" smtClean="0">
                <a:solidFill>
                  <a:srgbClr val="FF0000"/>
                </a:solidFill>
                <a:latin typeface="+mn-ea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21333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4" grpId="0"/>
      <p:bldP spid="15" grpId="0"/>
      <p:bldP spid="16" grpId="0"/>
      <p:bldP spid="22" grpId="0"/>
      <p:bldP spid="31" grpId="0"/>
      <p:bldP spid="32" grpId="0"/>
      <p:bldP spid="35" grpId="0"/>
      <p:bldP spid="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2"/>
          <p:cNvGrpSpPr/>
          <p:nvPr/>
        </p:nvGrpSpPr>
        <p:grpSpPr>
          <a:xfrm>
            <a:off x="0" y="0"/>
            <a:ext cx="9144000" cy="1106224"/>
            <a:chOff x="0" y="1124744"/>
            <a:chExt cx="9144000" cy="1106224"/>
          </a:xfrm>
        </p:grpSpPr>
        <p:grpSp>
          <p:nvGrpSpPr>
            <p:cNvPr id="3" name="그룹 11"/>
            <p:cNvGrpSpPr/>
            <p:nvPr/>
          </p:nvGrpSpPr>
          <p:grpSpPr>
            <a:xfrm>
              <a:off x="0" y="1124744"/>
              <a:ext cx="9144000" cy="1106224"/>
              <a:chOff x="0" y="0"/>
              <a:chExt cx="9144000" cy="1106224"/>
            </a:xfrm>
          </p:grpSpPr>
          <p:pic>
            <p:nvPicPr>
              <p:cNvPr id="23" name="그림 22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5900"/>
                        </a14:imgEffect>
                        <a14:imgEffect>
                          <a14:saturation sat="17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9144000" cy="1106224"/>
              </a:xfrm>
              <a:prstGeom prst="rect">
                <a:avLst/>
              </a:prstGeom>
            </p:spPr>
          </p:pic>
          <p:sp>
            <p:nvSpPr>
              <p:cNvPr id="24" name="제목 1"/>
              <p:cNvSpPr txBox="1">
                <a:spLocks/>
              </p:cNvSpPr>
              <p:nvPr/>
            </p:nvSpPr>
            <p:spPr>
              <a:xfrm>
                <a:off x="251520" y="33896"/>
                <a:ext cx="7056784" cy="68407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1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altLang="ko-KR" sz="2800" b="1" dirty="0" smtClean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01. </a:t>
                </a:r>
                <a:r>
                  <a:rPr lang="ko-KR" altLang="en-US" sz="2800" b="1" dirty="0" smtClean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문화권 형성에 영향을 주는 요인</a:t>
                </a:r>
                <a:endParaRPr lang="ko-KR" altLang="en-US" sz="2800" b="1" dirty="0">
                  <a:solidFill>
                    <a:srgbClr val="3B2936"/>
                  </a:solidFill>
                  <a:latin typeface="나눔고딕 ExtraBold" pitchFamily="50" charset="-127"/>
                  <a:ea typeface="나눔고딕 ExtraBold" pitchFamily="50" charset="-127"/>
                </a:endParaRPr>
              </a:p>
            </p:txBody>
          </p:sp>
        </p:grpSp>
        <p:sp>
          <p:nvSpPr>
            <p:cNvPr id="15" name="직사각형 14"/>
            <p:cNvSpPr/>
            <p:nvPr/>
          </p:nvSpPr>
          <p:spPr>
            <a:xfrm>
              <a:off x="5978389" y="1202878"/>
              <a:ext cx="291778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ko-KR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7-1. </a:t>
              </a:r>
              <a:r>
                <a:rPr lang="ko-KR" altLang="en-US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다양한 문화권과 삶의 방식</a:t>
              </a:r>
              <a:endParaRPr lang="ko-KR" altLang="en-US" sz="1600" dirty="0"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0" y="1372706"/>
            <a:ext cx="5829648" cy="400110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lIns="360000" rtlCol="0">
            <a:spAutoFit/>
          </a:bodyPr>
          <a:lstStyle/>
          <a:p>
            <a:r>
              <a:rPr lang="ko-KR" altLang="en-US" sz="2000" b="1" dirty="0" smtClean="0">
                <a:solidFill>
                  <a:srgbClr val="D35007"/>
                </a:solidFill>
                <a:latin typeface="나눔고딕 ExtraBold" pitchFamily="50" charset="-127"/>
                <a:ea typeface="나눔고딕 ExtraBold" pitchFamily="50" charset="-127"/>
              </a:rPr>
              <a:t>인문 환경은 문화권 형성에 어떤 영향을 주었을까</a:t>
            </a:r>
            <a:r>
              <a:rPr lang="en-US" altLang="ko-KR" sz="2000" b="1" dirty="0" smtClean="0">
                <a:solidFill>
                  <a:srgbClr val="D35007"/>
                </a:solidFill>
                <a:latin typeface="나눔고딕 ExtraBold" pitchFamily="50" charset="-127"/>
                <a:ea typeface="나눔고딕 ExtraBold" pitchFamily="50" charset="-127"/>
              </a:rPr>
              <a:t>?</a:t>
            </a:r>
            <a:endParaRPr lang="ko-KR" altLang="en-US" sz="2000" b="1" dirty="0">
              <a:solidFill>
                <a:srgbClr val="D35007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64288" y="302200"/>
            <a:ext cx="1714544" cy="377796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205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3528" y="1822509"/>
            <a:ext cx="8496944" cy="2289858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180000" indent="-180000">
              <a:lnSpc>
                <a:spcPct val="150000"/>
              </a:lnSpc>
            </a:pPr>
            <a:r>
              <a:rPr lang="ko-KR" altLang="en-US" sz="28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인문 환경의 영향</a:t>
            </a:r>
            <a:endParaRPr lang="en-US" altLang="ko-KR" sz="2800" b="1" spc="100" dirty="0" smtClean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marL="180000" lvl="0" indent="-18000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ko-KR" altLang="en-US" sz="24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종교</a:t>
            </a:r>
            <a:r>
              <a:rPr lang="en-US" altLang="ko-KR" sz="24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, </a:t>
            </a:r>
            <a:r>
              <a:rPr lang="ko-KR" altLang="en-US" sz="24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산업 등 인문 환경은 의식주는 물론 가치나 규범에도 영향을 줌 </a:t>
            </a:r>
            <a:endParaRPr lang="en-US" altLang="ko-KR" sz="2400" spc="-150" dirty="0" smtClean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 marL="180000" lvl="0" indent="-18000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ko-KR" altLang="en-US" sz="24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종교에 따른 문화의 차이</a:t>
            </a:r>
            <a:endParaRPr lang="en-US" altLang="ko-KR" sz="2400" spc="-150" dirty="0" smtClean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graphicFrame>
        <p:nvGraphicFramePr>
          <p:cNvPr id="13" name="표 12"/>
          <p:cNvGraphicFramePr>
            <a:graphicFrameLocks noGrp="1"/>
          </p:cNvGraphicFramePr>
          <p:nvPr/>
        </p:nvGraphicFramePr>
        <p:xfrm>
          <a:off x="395536" y="4092744"/>
          <a:ext cx="8352928" cy="2103036"/>
        </p:xfrm>
        <a:graphic>
          <a:graphicData uri="http://schemas.openxmlformats.org/drawingml/2006/table">
            <a:tbl>
              <a:tblPr firstRow="1"/>
              <a:tblGrid>
                <a:gridCol w="1512168"/>
                <a:gridCol w="6840760"/>
              </a:tblGrid>
              <a:tr h="128472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algn="ctr" latinLnBrk="1">
                        <a:lnSpc>
                          <a:spcPct val="120000"/>
                        </a:lnSpc>
                      </a:pPr>
                      <a:r>
                        <a:rPr lang="ko-KR" altLang="en-US" sz="2000" spc="-100" dirty="0" smtClean="0"/>
                        <a:t>이슬람교</a:t>
                      </a:r>
                      <a:endParaRPr lang="ko-KR" altLang="en-US" sz="2000" spc="-100" dirty="0"/>
                    </a:p>
                  </a:txBody>
                  <a:tcPr marL="91442" marR="91442" marT="45706" marB="45706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marR="0" indent="0" algn="l" defTabSz="9144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2000" b="0" i="0" u="none" strike="noStrike" kern="1200" cap="none" spc="-100" normalizeH="0" baseline="0" noProof="0" dirty="0" smtClean="0">
                          <a:ln>
                            <a:noFill/>
                          </a:ln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돼지고기를 먹지 않으며 </a:t>
                      </a:r>
                      <a:r>
                        <a:rPr kumimoji="0" lang="ko-KR" altLang="en-US" sz="2000" b="0" i="0" u="none" strike="noStrike" kern="1200" cap="none" spc="-100" normalizeH="0" baseline="0" noProof="0" dirty="0" err="1" smtClean="0">
                          <a:ln>
                            <a:noFill/>
                          </a:ln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할랄</a:t>
                      </a:r>
                      <a:r>
                        <a:rPr kumimoji="0" lang="ko-KR" altLang="en-US" sz="2000" b="0" i="0" u="none" strike="noStrike" kern="1200" cap="none" spc="-100" normalizeH="0" baseline="0" noProof="0" dirty="0" smtClean="0">
                          <a:ln>
                            <a:noFill/>
                          </a:ln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산업이 발달</a:t>
                      </a:r>
                      <a:r>
                        <a:rPr kumimoji="0" lang="en-US" altLang="ko-KR" sz="2000" b="0" i="0" u="none" strike="noStrike" kern="1200" cap="none" spc="-100" normalizeH="0" baseline="0" noProof="0" dirty="0" smtClean="0">
                          <a:ln>
                            <a:noFill/>
                          </a:ln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ko-KR" altLang="en-US" sz="2000" b="0" i="0" u="none" strike="noStrike" kern="1200" cap="none" spc="-100" normalizeH="0" baseline="0" noProof="0" dirty="0" smtClean="0">
                          <a:ln>
                            <a:noFill/>
                          </a:ln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여성들은 천으로 얼굴과 몸 등을 가리고 생활함</a:t>
                      </a:r>
                      <a:endParaRPr lang="ko-KR" altLang="en-US" sz="2000" spc="-100" dirty="0"/>
                    </a:p>
                  </a:txBody>
                  <a:tcPr marL="91442" marR="91442" marT="45706" marB="45706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33696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algn="ctr" latinLnBrk="1">
                        <a:lnSpc>
                          <a:spcPct val="120000"/>
                        </a:lnSpc>
                      </a:pPr>
                      <a:r>
                        <a:rPr lang="ko-KR" altLang="en-US" sz="2000" b="1" spc="-100" dirty="0" smtClean="0"/>
                        <a:t>힌두교</a:t>
                      </a:r>
                    </a:p>
                  </a:txBody>
                  <a:tcPr marL="91442" marR="91442" marT="45706" marB="45706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marR="0" indent="-457200" algn="l" defTabSz="9144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2000" b="0" i="0" u="none" strike="noStrike" kern="1200" cap="none" spc="-100" normalizeH="0" baseline="0" noProof="0" dirty="0" smtClean="0">
                          <a:ln>
                            <a:noFill/>
                          </a:ln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갠지스강에서 종교 의식으로 목욕을 하고</a:t>
                      </a:r>
                      <a:r>
                        <a:rPr kumimoji="0" lang="en-US" altLang="ko-KR" sz="2000" b="0" i="0" u="none" strike="noStrike" kern="1200" cap="none" spc="-100" normalizeH="0" baseline="0" noProof="0" dirty="0" smtClean="0">
                          <a:ln>
                            <a:noFill/>
                          </a:ln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ko-KR" altLang="en-US" sz="2000" b="0" i="0" u="none" strike="noStrike" kern="1200" cap="none" spc="-100" normalizeH="0" baseline="0" noProof="0" dirty="0" smtClean="0">
                          <a:ln>
                            <a:noFill/>
                          </a:ln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소를 신성시하여 쇠고기를 먹지 않는 문화를 가지고 있음</a:t>
                      </a:r>
                      <a:endParaRPr lang="ko-KR" altLang="en-US" sz="2000" spc="-100" dirty="0">
                        <a:latin typeface="+mn-ea"/>
                        <a:ea typeface="+mn-ea"/>
                      </a:endParaRPr>
                    </a:p>
                  </a:txBody>
                  <a:tcPr marL="91442" marR="91442" marT="45706" marB="45706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38920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algn="ctr" latinLnBrk="1">
                        <a:lnSpc>
                          <a:spcPct val="120000"/>
                        </a:lnSpc>
                      </a:pPr>
                      <a:r>
                        <a:rPr lang="ko-KR" altLang="en-US" sz="2000" b="1" spc="-100" dirty="0" smtClean="0"/>
                        <a:t>크리스트교</a:t>
                      </a:r>
                      <a:endParaRPr lang="en-US" altLang="ko-KR" sz="2000" b="1" spc="-100" dirty="0" smtClean="0"/>
                    </a:p>
                  </a:txBody>
                  <a:tcPr marL="91442" marR="91442" marT="45706" marB="45706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marR="0" indent="-457200" algn="l" defTabSz="9144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2000" b="0" i="0" u="none" strike="noStrike" kern="1200" cap="none" spc="-100" normalizeH="0" baseline="0" noProof="0" dirty="0" smtClean="0">
                          <a:ln>
                            <a:noFill/>
                          </a:ln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십자가를 세운 교회에서 일요일에 모여 예배를 함</a:t>
                      </a:r>
                      <a:endParaRPr lang="ko-KR" altLang="en-US" sz="2000" spc="-100" dirty="0">
                        <a:latin typeface="+mn-ea"/>
                        <a:ea typeface="+mn-ea"/>
                      </a:endParaRPr>
                    </a:p>
                  </a:txBody>
                  <a:tcPr marL="91442" marR="91442" marT="45706" marB="45706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7510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1"/>
          <p:cNvGrpSpPr/>
          <p:nvPr/>
        </p:nvGrpSpPr>
        <p:grpSpPr>
          <a:xfrm>
            <a:off x="0" y="0"/>
            <a:ext cx="9144000" cy="1106224"/>
            <a:chOff x="0" y="0"/>
            <a:chExt cx="9144000" cy="1106224"/>
          </a:xfrm>
        </p:grpSpPr>
        <p:pic>
          <p:nvPicPr>
            <p:cNvPr id="15" name="그림 14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5900"/>
                      </a14:imgEffect>
                      <a14:imgEffect>
                        <a14:saturation sat="17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1106224"/>
            </a:xfrm>
            <a:prstGeom prst="rect">
              <a:avLst/>
            </a:prstGeom>
          </p:spPr>
        </p:pic>
        <p:sp>
          <p:nvSpPr>
            <p:cNvPr id="16" name="제목 1"/>
            <p:cNvSpPr txBox="1">
              <a:spLocks/>
            </p:cNvSpPr>
            <p:nvPr/>
          </p:nvSpPr>
          <p:spPr>
            <a:xfrm>
              <a:off x="251520" y="33896"/>
              <a:ext cx="7632848" cy="684076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ko-KR" altLang="en-US" sz="2800" b="1" spc="-150" dirty="0" smtClean="0">
                  <a:solidFill>
                    <a:srgbClr val="C00000"/>
                  </a:solidFill>
                  <a:latin typeface="나눔고딕 ExtraBold" pitchFamily="50" charset="-127"/>
                  <a:ea typeface="나눔고딕 ExtraBold" pitchFamily="50" charset="-127"/>
                </a:rPr>
                <a:t>더 알아보기</a:t>
              </a:r>
              <a:r>
                <a:rPr lang="en-US" altLang="ko-KR" sz="3200" b="1" dirty="0" smtClean="0">
                  <a:latin typeface="나눔고딕 ExtraBold" pitchFamily="50" charset="-127"/>
                  <a:ea typeface="나눔고딕 ExtraBold" pitchFamily="50" charset="-127"/>
                </a:rPr>
                <a:t>	</a:t>
              </a:r>
              <a:r>
                <a:rPr lang="ko-KR" altLang="en-US" sz="2800" b="1" spc="-1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돼지 고기와 문화권 구분</a:t>
              </a:r>
              <a:endParaRPr lang="ko-KR" altLang="en-US" sz="2800" b="1" spc="-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251520" y="1436526"/>
            <a:ext cx="8640960" cy="3216610"/>
          </a:xfrm>
          <a:prstGeom prst="roundRect">
            <a:avLst>
              <a:gd name="adj" fmla="val 5479"/>
            </a:avLst>
          </a:prstGeom>
          <a:noFill/>
          <a:ln w="28575">
            <a:solidFill>
              <a:srgbClr val="F3A385"/>
            </a:solidFill>
          </a:ln>
          <a:effectLst/>
        </p:spPr>
        <p:txBody>
          <a:bodyPr wrap="square" lIns="108000" rIns="108000" rtlCol="0" anchor="ctr">
            <a:noAutofit/>
          </a:bodyPr>
          <a:lstStyle/>
          <a:p>
            <a:pPr algn="just">
              <a:lnSpc>
                <a:spcPct val="130000"/>
              </a:lnSpc>
            </a:pPr>
            <a:r>
              <a:rPr lang="ko-KR" altLang="en-US" sz="2000" spc="-150" dirty="0" smtClean="0">
                <a:latin typeface="+mn-ea"/>
              </a:rPr>
              <a:t>문화권은 종교</a:t>
            </a:r>
            <a:r>
              <a:rPr lang="en-US" altLang="ko-KR" sz="2000" spc="-150" dirty="0" smtClean="0">
                <a:latin typeface="+mn-ea"/>
              </a:rPr>
              <a:t>, </a:t>
            </a:r>
            <a:r>
              <a:rPr lang="ko-KR" altLang="en-US" sz="2000" spc="-150" dirty="0" smtClean="0">
                <a:latin typeface="+mn-ea"/>
              </a:rPr>
              <a:t>언어</a:t>
            </a:r>
            <a:r>
              <a:rPr lang="en-US" altLang="ko-KR" sz="2000" spc="-150" dirty="0" smtClean="0">
                <a:latin typeface="+mn-ea"/>
              </a:rPr>
              <a:t>, </a:t>
            </a:r>
            <a:r>
              <a:rPr lang="ko-KR" altLang="en-US" sz="2000" spc="-150" dirty="0" smtClean="0">
                <a:latin typeface="+mn-ea"/>
              </a:rPr>
              <a:t>민족</a:t>
            </a:r>
            <a:r>
              <a:rPr lang="en-US" altLang="ko-KR" sz="2000" spc="-150" dirty="0" smtClean="0">
                <a:latin typeface="+mn-ea"/>
              </a:rPr>
              <a:t>, </a:t>
            </a:r>
            <a:r>
              <a:rPr lang="ko-KR" altLang="en-US" sz="2000" spc="-150" dirty="0" smtClean="0">
                <a:latin typeface="+mn-ea"/>
              </a:rPr>
              <a:t>기후 등의 일반적인 분류 기준 외에도 다른 요소에 의해 다양하게 구분할 수 있다</a:t>
            </a:r>
            <a:r>
              <a:rPr lang="en-US" altLang="ko-KR" sz="2000" spc="-150" dirty="0" smtClean="0">
                <a:latin typeface="+mn-ea"/>
              </a:rPr>
              <a:t>. </a:t>
            </a:r>
            <a:r>
              <a:rPr lang="ko-KR" altLang="en-US" sz="2000" spc="-150" dirty="0" smtClean="0">
                <a:latin typeface="+mn-ea"/>
              </a:rPr>
              <a:t>돼지고기의 소비 지역과 기피 지역으로 문화권을 구분하면 지도와 같은 문화권 구분이 이루어진다</a:t>
            </a:r>
            <a:r>
              <a:rPr lang="en-US" altLang="ko-KR" sz="2000" spc="-150" dirty="0" smtClean="0">
                <a:latin typeface="+mn-ea"/>
              </a:rPr>
              <a:t>. </a:t>
            </a:r>
            <a:r>
              <a:rPr lang="ko-KR" altLang="en-US" sz="2000" spc="-150" dirty="0" smtClean="0">
                <a:latin typeface="+mn-ea"/>
              </a:rPr>
              <a:t>돼지를 기르기 위해서는 물과 그늘이 필요하고</a:t>
            </a:r>
            <a:r>
              <a:rPr lang="en-US" altLang="ko-KR" sz="2000" spc="-150" dirty="0" smtClean="0">
                <a:latin typeface="+mn-ea"/>
              </a:rPr>
              <a:t>, </a:t>
            </a:r>
            <a:r>
              <a:rPr lang="ko-KR" altLang="en-US" sz="2000" spc="-150" dirty="0" smtClean="0">
                <a:latin typeface="+mn-ea"/>
              </a:rPr>
              <a:t>한 지역에 정착해야 한다</a:t>
            </a:r>
            <a:r>
              <a:rPr lang="en-US" altLang="ko-KR" sz="2000" spc="-150" dirty="0" smtClean="0">
                <a:latin typeface="+mn-ea"/>
              </a:rPr>
              <a:t>. </a:t>
            </a:r>
            <a:r>
              <a:rPr lang="ko-KR" altLang="en-US" sz="2000" spc="-150" dirty="0" smtClean="0">
                <a:latin typeface="+mn-ea"/>
              </a:rPr>
              <a:t>따라서 유목 생활을 주로 하는 건조 지역에서는 돼지 사육이 거의 이루어지지 않아 돼지고기 소비도 미미하다</a:t>
            </a:r>
            <a:r>
              <a:rPr lang="en-US" altLang="ko-KR" sz="2000" spc="-150" dirty="0" smtClean="0">
                <a:latin typeface="+mn-ea"/>
              </a:rPr>
              <a:t>. </a:t>
            </a:r>
            <a:r>
              <a:rPr lang="ko-KR" altLang="en-US" sz="2000" spc="-150" dirty="0" smtClean="0">
                <a:latin typeface="+mn-ea"/>
              </a:rPr>
              <a:t>이 외에도 쌀과 밀 문화권</a:t>
            </a:r>
            <a:r>
              <a:rPr lang="en-US" altLang="ko-KR" sz="2000" spc="-150" dirty="0" smtClean="0">
                <a:latin typeface="+mn-ea"/>
              </a:rPr>
              <a:t>, </a:t>
            </a:r>
            <a:r>
              <a:rPr lang="ko-KR" altLang="en-US" sz="2000" spc="-150" dirty="0" smtClean="0">
                <a:latin typeface="+mn-ea"/>
              </a:rPr>
              <a:t>식사 도구에 따른 문화권 등 다양한 요소를 가지고 문화권을 구분할 수 있다</a:t>
            </a:r>
            <a:r>
              <a:rPr lang="en-US" altLang="ko-KR" sz="2000" spc="-150" dirty="0" smtClean="0">
                <a:latin typeface="+mn-ea"/>
              </a:rPr>
              <a:t>.</a:t>
            </a:r>
            <a:endParaRPr lang="ko-KR" alt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7164288" y="302200"/>
            <a:ext cx="1714544" cy="377796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205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99592" y="4786607"/>
            <a:ext cx="7992888" cy="892552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ko-KR" altLang="en-US" sz="2000" b="1" spc="-100" dirty="0" smtClean="0">
                <a:solidFill>
                  <a:schemeClr val="bg2">
                    <a:lumMod val="2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위에 제시된 기준 이외의 새로운 문화권 구분 요소를 찾아 문화권 구분 지도를 제작해 보자</a:t>
            </a:r>
            <a:r>
              <a:rPr lang="en-US" altLang="ko-KR" sz="2000" b="1" spc="-100" dirty="0" smtClean="0">
                <a:solidFill>
                  <a:schemeClr val="bg2">
                    <a:lumMod val="2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.</a:t>
            </a:r>
            <a:endParaRPr lang="ko-KR" altLang="en-US" sz="2000" b="1" spc="-100" dirty="0">
              <a:solidFill>
                <a:schemeClr val="bg2">
                  <a:lumMod val="2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99592" y="5598176"/>
            <a:ext cx="8064896" cy="1056764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pc="-100" dirty="0" smtClean="0">
                <a:solidFill>
                  <a:srgbClr val="FF0000"/>
                </a:solidFill>
                <a:latin typeface="+mn-ea"/>
              </a:rPr>
              <a:t>영어</a:t>
            </a:r>
            <a:r>
              <a:rPr lang="en-US" altLang="ko-KR" spc="-100" dirty="0" smtClean="0">
                <a:solidFill>
                  <a:srgbClr val="FF0000"/>
                </a:solidFill>
                <a:latin typeface="+mn-ea"/>
              </a:rPr>
              <a:t>, </a:t>
            </a:r>
            <a:r>
              <a:rPr lang="ko-KR" altLang="en-US" spc="-100" dirty="0" smtClean="0">
                <a:solidFill>
                  <a:srgbClr val="FF0000"/>
                </a:solidFill>
                <a:latin typeface="+mn-ea"/>
              </a:rPr>
              <a:t>독일어</a:t>
            </a:r>
            <a:r>
              <a:rPr lang="en-US" altLang="ko-KR" spc="-100" dirty="0" smtClean="0">
                <a:solidFill>
                  <a:srgbClr val="FF0000"/>
                </a:solidFill>
                <a:latin typeface="+mn-ea"/>
              </a:rPr>
              <a:t>, </a:t>
            </a:r>
            <a:r>
              <a:rPr lang="ko-KR" altLang="en-US" spc="-100" dirty="0" err="1" smtClean="0">
                <a:solidFill>
                  <a:srgbClr val="FF0000"/>
                </a:solidFill>
                <a:latin typeface="+mn-ea"/>
              </a:rPr>
              <a:t>에스파냐어</a:t>
            </a:r>
            <a:r>
              <a:rPr lang="en-US" altLang="ko-KR" spc="-100" dirty="0" smtClean="0">
                <a:solidFill>
                  <a:srgbClr val="FF0000"/>
                </a:solidFill>
                <a:latin typeface="+mn-ea"/>
              </a:rPr>
              <a:t>, </a:t>
            </a:r>
            <a:r>
              <a:rPr lang="ko-KR" altLang="en-US" spc="-100" dirty="0" smtClean="0">
                <a:solidFill>
                  <a:srgbClr val="FF0000"/>
                </a:solidFill>
                <a:latin typeface="+mn-ea"/>
              </a:rPr>
              <a:t>중국어 등 사용 언어를 기준으로 문화권을 구분할 수 있다</a:t>
            </a:r>
            <a:r>
              <a:rPr lang="en-US" altLang="ko-KR" spc="-100" dirty="0" smtClean="0">
                <a:solidFill>
                  <a:srgbClr val="FF0000"/>
                </a:solidFill>
                <a:latin typeface="+mn-ea"/>
              </a:rPr>
              <a:t>. </a:t>
            </a:r>
            <a:r>
              <a:rPr lang="ko-KR" altLang="en-US" spc="-100" dirty="0" smtClean="0">
                <a:solidFill>
                  <a:srgbClr val="FF0000"/>
                </a:solidFill>
                <a:latin typeface="+mn-ea"/>
              </a:rPr>
              <a:t>또한</a:t>
            </a:r>
            <a:r>
              <a:rPr lang="en-US" altLang="ko-KR" spc="-100" dirty="0" smtClean="0">
                <a:solidFill>
                  <a:srgbClr val="FF0000"/>
                </a:solidFill>
                <a:latin typeface="+mn-ea"/>
              </a:rPr>
              <a:t>, </a:t>
            </a:r>
            <a:r>
              <a:rPr lang="ko-KR" altLang="en-US" spc="-100" dirty="0" smtClean="0">
                <a:solidFill>
                  <a:srgbClr val="FF0000"/>
                </a:solidFill>
                <a:latin typeface="+mn-ea"/>
              </a:rPr>
              <a:t>어떤 곡물을 주로 먹는지에 따라 밀 문화권</a:t>
            </a:r>
            <a:r>
              <a:rPr lang="en-US" altLang="ko-KR" spc="-100" dirty="0" smtClean="0">
                <a:solidFill>
                  <a:srgbClr val="FF0000"/>
                </a:solidFill>
                <a:latin typeface="+mn-ea"/>
              </a:rPr>
              <a:t>, </a:t>
            </a:r>
            <a:r>
              <a:rPr lang="ko-KR" altLang="en-US" spc="-100" dirty="0" smtClean="0">
                <a:solidFill>
                  <a:srgbClr val="FF0000"/>
                </a:solidFill>
                <a:latin typeface="+mn-ea"/>
              </a:rPr>
              <a:t>쌀 문화권</a:t>
            </a:r>
            <a:r>
              <a:rPr lang="en-US" altLang="ko-KR" spc="-100" dirty="0" smtClean="0">
                <a:solidFill>
                  <a:srgbClr val="FF0000"/>
                </a:solidFill>
                <a:latin typeface="+mn-ea"/>
              </a:rPr>
              <a:t>, </a:t>
            </a:r>
            <a:r>
              <a:rPr lang="ko-KR" altLang="en-US" spc="-100" dirty="0" smtClean="0">
                <a:solidFill>
                  <a:srgbClr val="FF0000"/>
                </a:solidFill>
                <a:latin typeface="+mn-ea"/>
              </a:rPr>
              <a:t>옥수수 문화권 등으로 구분할 수 있다</a:t>
            </a:r>
            <a:r>
              <a:rPr lang="en-US" altLang="ko-KR" spc="-100" dirty="0" smtClean="0">
                <a:solidFill>
                  <a:srgbClr val="FF0000"/>
                </a:solidFill>
                <a:latin typeface="+mn-ea"/>
              </a:rPr>
              <a:t>.</a:t>
            </a:r>
            <a:endParaRPr lang="ko-KR" altLang="en-US" spc="-100" dirty="0">
              <a:solidFill>
                <a:srgbClr val="FF0000"/>
              </a:solidFill>
              <a:latin typeface="+mn-ea"/>
            </a:endParaRPr>
          </a:p>
        </p:txBody>
      </p:sp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124" b="87629" l="7619" r="9714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25144"/>
            <a:ext cx="803352" cy="742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" name="그룹 19"/>
          <p:cNvGrpSpPr/>
          <p:nvPr/>
        </p:nvGrpSpPr>
        <p:grpSpPr>
          <a:xfrm>
            <a:off x="359911" y="1484784"/>
            <a:ext cx="8424936" cy="3096344"/>
            <a:chOff x="395536" y="1340768"/>
            <a:chExt cx="8424936" cy="3096344"/>
          </a:xfrm>
        </p:grpSpPr>
        <p:sp>
          <p:nvSpPr>
            <p:cNvPr id="19" name="직사각형 18"/>
            <p:cNvSpPr/>
            <p:nvPr/>
          </p:nvSpPr>
          <p:spPr>
            <a:xfrm>
              <a:off x="395536" y="1448780"/>
              <a:ext cx="8424936" cy="2880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7" cstate="print"/>
            <a:stretch>
              <a:fillRect/>
            </a:stretch>
          </p:blipFill>
          <p:spPr bwMode="auto">
            <a:xfrm>
              <a:off x="1455954" y="1340768"/>
              <a:ext cx="6304101" cy="3096344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863339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그룹 21"/>
          <p:cNvGrpSpPr/>
          <p:nvPr/>
        </p:nvGrpSpPr>
        <p:grpSpPr>
          <a:xfrm>
            <a:off x="0" y="0"/>
            <a:ext cx="9144000" cy="1106224"/>
            <a:chOff x="0" y="1124744"/>
            <a:chExt cx="9144000" cy="1106224"/>
          </a:xfrm>
        </p:grpSpPr>
        <p:grpSp>
          <p:nvGrpSpPr>
            <p:cNvPr id="17" name="그룹 11"/>
            <p:cNvGrpSpPr/>
            <p:nvPr/>
          </p:nvGrpSpPr>
          <p:grpSpPr>
            <a:xfrm>
              <a:off x="0" y="1124744"/>
              <a:ext cx="9144000" cy="1106224"/>
              <a:chOff x="0" y="0"/>
              <a:chExt cx="9144000" cy="1106224"/>
            </a:xfrm>
          </p:grpSpPr>
          <p:pic>
            <p:nvPicPr>
              <p:cNvPr id="19" name="그림 18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5900"/>
                        </a14:imgEffect>
                        <a14:imgEffect>
                          <a14:saturation sat="17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9144000" cy="1106224"/>
              </a:xfrm>
              <a:prstGeom prst="rect">
                <a:avLst/>
              </a:prstGeom>
            </p:spPr>
          </p:pic>
          <p:sp>
            <p:nvSpPr>
              <p:cNvPr id="20" name="제목 1"/>
              <p:cNvSpPr txBox="1">
                <a:spLocks/>
              </p:cNvSpPr>
              <p:nvPr/>
            </p:nvSpPr>
            <p:spPr>
              <a:xfrm>
                <a:off x="251520" y="33896"/>
                <a:ext cx="7056784" cy="68407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1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altLang="ko-KR" sz="2800" b="1" spc="-100" dirty="0" smtClean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02. </a:t>
                </a:r>
                <a:r>
                  <a:rPr lang="ko-KR" altLang="en-US" sz="2800" b="1" spc="-100" dirty="0" smtClean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다양한 문화권의 특징과 삶의 방식</a:t>
                </a:r>
                <a:endParaRPr lang="ko-KR" altLang="en-US" sz="2800" b="1" spc="-100" dirty="0">
                  <a:solidFill>
                    <a:srgbClr val="3B2936"/>
                  </a:solidFill>
                  <a:latin typeface="나눔고딕 ExtraBold" pitchFamily="50" charset="-127"/>
                  <a:ea typeface="나눔고딕 ExtraBold" pitchFamily="50" charset="-127"/>
                </a:endParaRPr>
              </a:p>
            </p:txBody>
          </p:sp>
        </p:grpSp>
        <p:sp>
          <p:nvSpPr>
            <p:cNvPr id="21" name="직사각형 20"/>
            <p:cNvSpPr/>
            <p:nvPr/>
          </p:nvSpPr>
          <p:spPr>
            <a:xfrm>
              <a:off x="5978389" y="1202878"/>
              <a:ext cx="291778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ko-KR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7-1. </a:t>
              </a:r>
              <a:r>
                <a:rPr lang="ko-KR" altLang="en-US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다양한 문화권과 삶의 방식</a:t>
              </a:r>
              <a:endParaRPr lang="ko-KR" altLang="en-US" sz="1600" dirty="0"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7164288" y="302200"/>
            <a:ext cx="1714544" cy="377796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206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23528" y="1700808"/>
            <a:ext cx="1728192" cy="477054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ko-KR" altLang="en-US" sz="2500" b="1" dirty="0" smtClean="0">
                <a:solidFill>
                  <a:srgbClr val="6F6B85"/>
                </a:solidFill>
                <a:latin typeface="나눔고딕 ExtraBold" pitchFamily="50" charset="-127"/>
                <a:ea typeface="나눔고딕 ExtraBold" pitchFamily="50" charset="-127"/>
              </a:rPr>
              <a:t>학습 목표</a:t>
            </a:r>
            <a:endParaRPr lang="ko-KR" altLang="en-US" sz="2500" b="1" dirty="0">
              <a:solidFill>
                <a:srgbClr val="6F6B85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95536" y="2217564"/>
            <a:ext cx="8136904" cy="1640642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457200" indent="-457200">
              <a:lnSpc>
                <a:spcPts val="4200"/>
              </a:lnSpc>
              <a:buAutoNum type="arabicPeriod"/>
            </a:pPr>
            <a:r>
              <a:rPr lang="ko-KR" altLang="en-US" sz="2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다양한 문화권의 특징을 이해한다</a:t>
            </a:r>
            <a:r>
              <a:rPr lang="en-US" altLang="ko-KR" sz="2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.</a:t>
            </a:r>
          </a:p>
          <a:p>
            <a:pPr marL="457200" indent="-457200">
              <a:lnSpc>
                <a:spcPts val="4200"/>
              </a:lnSpc>
              <a:buAutoNum type="arabicPeriod"/>
            </a:pPr>
            <a:r>
              <a:rPr lang="ko-KR" altLang="en-US" sz="2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다양한 문화권에 사는 사람들의 삶의 방식을 비교 문화의 관점에서 말할 수 있다</a:t>
            </a:r>
            <a:r>
              <a:rPr lang="en-US" altLang="ko-KR" sz="2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.</a:t>
            </a:r>
            <a:endParaRPr lang="ko-KR" altLang="en-US" sz="2400" b="1" spc="-15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67544" y="4726242"/>
            <a:ext cx="7704856" cy="1200329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유럽 문화권</a:t>
            </a:r>
            <a:r>
              <a:rPr lang="en-US" altLang="ko-KR" sz="2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, </a:t>
            </a:r>
            <a:r>
              <a:rPr lang="ko-KR" altLang="en-US" sz="2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건조 문화권</a:t>
            </a:r>
            <a:r>
              <a:rPr lang="en-US" altLang="ko-KR" sz="2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, </a:t>
            </a:r>
            <a:r>
              <a:rPr lang="ko-KR" altLang="en-US" sz="2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아프리카 문화권</a:t>
            </a:r>
            <a:r>
              <a:rPr lang="en-US" altLang="ko-KR" sz="2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, </a:t>
            </a:r>
            <a:r>
              <a:rPr lang="ko-KR" altLang="en-US" sz="2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북극 문화권</a:t>
            </a:r>
            <a:r>
              <a:rPr lang="en-US" altLang="ko-KR" sz="2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, </a:t>
            </a:r>
            <a:r>
              <a:rPr lang="ko-KR" altLang="en-US" sz="2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아메리카 문화권</a:t>
            </a:r>
            <a:r>
              <a:rPr lang="en-US" altLang="ko-KR" sz="2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, </a:t>
            </a:r>
            <a:r>
              <a:rPr lang="ko-KR" altLang="en-US" sz="2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오세아니아 문화권</a:t>
            </a:r>
            <a:r>
              <a:rPr lang="en-US" altLang="ko-KR" sz="2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, </a:t>
            </a:r>
            <a:r>
              <a:rPr lang="ko-KR" altLang="en-US" sz="2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동양 문화권</a:t>
            </a:r>
            <a:endParaRPr lang="en-US" altLang="ko-KR" sz="2400" b="1" spc="-150" dirty="0" smtClean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23528" y="4239381"/>
            <a:ext cx="1728192" cy="477054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ko-KR" altLang="en-US" sz="2500" b="1" dirty="0" smtClean="0">
                <a:solidFill>
                  <a:srgbClr val="6F6B85"/>
                </a:solidFill>
                <a:latin typeface="나눔고딕 ExtraBold" pitchFamily="50" charset="-127"/>
                <a:ea typeface="나눔고딕 ExtraBold" pitchFamily="50" charset="-127"/>
              </a:rPr>
              <a:t>핵심 개념</a:t>
            </a:r>
            <a:endParaRPr lang="ko-KR" altLang="en-US" sz="2500" b="1" dirty="0">
              <a:solidFill>
                <a:srgbClr val="6F6B85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39852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그룹 12"/>
          <p:cNvGrpSpPr/>
          <p:nvPr/>
        </p:nvGrpSpPr>
        <p:grpSpPr>
          <a:xfrm>
            <a:off x="0" y="0"/>
            <a:ext cx="9144000" cy="1106224"/>
            <a:chOff x="0" y="1124744"/>
            <a:chExt cx="9144000" cy="1106224"/>
          </a:xfrm>
        </p:grpSpPr>
        <p:grpSp>
          <p:nvGrpSpPr>
            <p:cNvPr id="16" name="그룹 11"/>
            <p:cNvGrpSpPr/>
            <p:nvPr/>
          </p:nvGrpSpPr>
          <p:grpSpPr>
            <a:xfrm>
              <a:off x="0" y="1124744"/>
              <a:ext cx="9144000" cy="1106224"/>
              <a:chOff x="0" y="0"/>
              <a:chExt cx="9144000" cy="1106224"/>
            </a:xfrm>
          </p:grpSpPr>
          <p:pic>
            <p:nvPicPr>
              <p:cNvPr id="22" name="그림 21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5900"/>
                        </a14:imgEffect>
                        <a14:imgEffect>
                          <a14:saturation sat="17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9144000" cy="1106224"/>
              </a:xfrm>
              <a:prstGeom prst="rect">
                <a:avLst/>
              </a:prstGeom>
            </p:spPr>
          </p:pic>
          <p:sp>
            <p:nvSpPr>
              <p:cNvPr id="23" name="제목 1"/>
              <p:cNvSpPr txBox="1">
                <a:spLocks/>
              </p:cNvSpPr>
              <p:nvPr/>
            </p:nvSpPr>
            <p:spPr>
              <a:xfrm>
                <a:off x="251520" y="33896"/>
                <a:ext cx="7056784" cy="68407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1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altLang="ko-KR" sz="2800" b="1" spc="-100" dirty="0" smtClean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02. </a:t>
                </a:r>
                <a:r>
                  <a:rPr lang="ko-KR" altLang="en-US" sz="2800" b="1" spc="-100" dirty="0" smtClean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다양한 문화권의 특징과 삶의 방식</a:t>
                </a:r>
                <a:endParaRPr lang="ko-KR" altLang="en-US" sz="2800" b="1" spc="-100" dirty="0">
                  <a:solidFill>
                    <a:srgbClr val="3B2936"/>
                  </a:solidFill>
                  <a:latin typeface="나눔고딕 ExtraBold" pitchFamily="50" charset="-127"/>
                  <a:ea typeface="나눔고딕 ExtraBold" pitchFamily="50" charset="-127"/>
                </a:endParaRPr>
              </a:p>
            </p:txBody>
          </p:sp>
        </p:grpSp>
        <p:sp>
          <p:nvSpPr>
            <p:cNvPr id="15" name="직사각형 14"/>
            <p:cNvSpPr/>
            <p:nvPr/>
          </p:nvSpPr>
          <p:spPr>
            <a:xfrm>
              <a:off x="5978389" y="1202878"/>
              <a:ext cx="291778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ko-KR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7-1. </a:t>
              </a:r>
              <a:r>
                <a:rPr lang="ko-KR" altLang="en-US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다양한 문화권과 삶의 방식</a:t>
              </a:r>
              <a:endParaRPr lang="ko-KR" altLang="en-US" sz="1600" dirty="0"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323528" y="1245091"/>
            <a:ext cx="8496944" cy="3624069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180000" indent="-180000">
              <a:lnSpc>
                <a:spcPct val="150000"/>
              </a:lnSpc>
            </a:pPr>
            <a:r>
              <a:rPr lang="ko-KR" altLang="en-US" sz="28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① 유럽 문화권</a:t>
            </a:r>
            <a:endParaRPr lang="en-US" altLang="ko-KR" sz="2800" b="1" spc="100" dirty="0" smtClean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marL="180000" lvl="0" indent="-1800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위치</a:t>
            </a:r>
            <a:r>
              <a:rPr lang="en-US" altLang="ko-KR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: </a:t>
            </a: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북</a:t>
            </a:r>
            <a:r>
              <a:rPr lang="en-US" altLang="ko-KR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·</a:t>
            </a: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서부 유럽</a:t>
            </a:r>
            <a:r>
              <a:rPr lang="en-US" altLang="ko-KR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, </a:t>
            </a: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남부 유럽</a:t>
            </a:r>
            <a:r>
              <a:rPr lang="en-US" altLang="ko-KR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, </a:t>
            </a: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동부 유럽에 형성된 문화권</a:t>
            </a:r>
          </a:p>
          <a:p>
            <a:pPr marL="180000" lvl="0" indent="-1800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특징</a:t>
            </a:r>
            <a:r>
              <a:rPr lang="en-US" altLang="ko-KR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 </a:t>
            </a:r>
          </a:p>
          <a:p>
            <a:pPr marL="180000" lvl="0" indent="-180000">
              <a:lnSpc>
                <a:spcPct val="150000"/>
              </a:lnSpc>
            </a:pPr>
            <a:r>
              <a:rPr lang="en-US" altLang="ko-KR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  - </a:t>
            </a: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근대 산업과 자본주의 사상이 발달한 진원지</a:t>
            </a:r>
            <a:endParaRPr lang="en-US" altLang="ko-KR" sz="2500" spc="-150" dirty="0" smtClean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 marL="180000" lvl="0" indent="-180000">
              <a:lnSpc>
                <a:spcPct val="150000"/>
              </a:lnSpc>
            </a:pPr>
            <a:r>
              <a:rPr lang="en-US" altLang="ko-KR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  - </a:t>
            </a: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크리스트교가 생활 양식과 사회 제도에 큰 영향을 끼친 지역</a:t>
            </a:r>
            <a:r>
              <a:rPr lang="en-US" altLang="ko-KR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 </a:t>
            </a:r>
          </a:p>
          <a:p>
            <a:pPr marL="180000" lvl="0" indent="-180000">
              <a:lnSpc>
                <a:spcPct val="150000"/>
              </a:lnSpc>
            </a:pPr>
            <a:r>
              <a:rPr lang="en-US" altLang="ko-KR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  - </a:t>
            </a: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게르만족</a:t>
            </a:r>
            <a:r>
              <a:rPr lang="en-US" altLang="ko-KR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·</a:t>
            </a:r>
            <a:r>
              <a:rPr lang="ko-KR" altLang="en-US" sz="2500" spc="-150" dirty="0" err="1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라틴족</a:t>
            </a:r>
            <a:r>
              <a:rPr lang="en-US" altLang="ko-KR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·</a:t>
            </a: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슬라브족 등 다양한 민족으로 구성</a:t>
            </a:r>
            <a:endParaRPr lang="en-US" altLang="ko-KR" sz="2800" b="1" spc="100" dirty="0" smtClean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64288" y="302200"/>
            <a:ext cx="1714544" cy="415498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206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1724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2"/>
          <p:cNvGrpSpPr/>
          <p:nvPr/>
        </p:nvGrpSpPr>
        <p:grpSpPr>
          <a:xfrm>
            <a:off x="0" y="0"/>
            <a:ext cx="9144000" cy="1106224"/>
            <a:chOff x="0" y="1124744"/>
            <a:chExt cx="9144000" cy="1106224"/>
          </a:xfrm>
        </p:grpSpPr>
        <p:grpSp>
          <p:nvGrpSpPr>
            <p:cNvPr id="3" name="그룹 11"/>
            <p:cNvGrpSpPr/>
            <p:nvPr/>
          </p:nvGrpSpPr>
          <p:grpSpPr>
            <a:xfrm>
              <a:off x="0" y="1124744"/>
              <a:ext cx="9144000" cy="1106224"/>
              <a:chOff x="0" y="0"/>
              <a:chExt cx="9144000" cy="1106224"/>
            </a:xfrm>
          </p:grpSpPr>
          <p:pic>
            <p:nvPicPr>
              <p:cNvPr id="22" name="그림 21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5900"/>
                        </a14:imgEffect>
                        <a14:imgEffect>
                          <a14:saturation sat="17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9144000" cy="1106224"/>
              </a:xfrm>
              <a:prstGeom prst="rect">
                <a:avLst/>
              </a:prstGeom>
            </p:spPr>
          </p:pic>
          <p:sp>
            <p:nvSpPr>
              <p:cNvPr id="23" name="제목 1"/>
              <p:cNvSpPr txBox="1">
                <a:spLocks/>
              </p:cNvSpPr>
              <p:nvPr/>
            </p:nvSpPr>
            <p:spPr>
              <a:xfrm>
                <a:off x="251520" y="33896"/>
                <a:ext cx="7056784" cy="68407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1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altLang="ko-KR" sz="2800" b="1" spc="-100" dirty="0" smtClean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02. </a:t>
                </a:r>
                <a:r>
                  <a:rPr lang="ko-KR" altLang="en-US" sz="2800" b="1" spc="-100" dirty="0" smtClean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다양한 문화권의 특징과 삶의 방식</a:t>
                </a:r>
                <a:endParaRPr lang="ko-KR" altLang="en-US" sz="2800" b="1" spc="-100" dirty="0">
                  <a:solidFill>
                    <a:srgbClr val="3B2936"/>
                  </a:solidFill>
                  <a:latin typeface="나눔고딕 ExtraBold" pitchFamily="50" charset="-127"/>
                  <a:ea typeface="나눔고딕 ExtraBold" pitchFamily="50" charset="-127"/>
                </a:endParaRPr>
              </a:p>
            </p:txBody>
          </p:sp>
        </p:grpSp>
        <p:sp>
          <p:nvSpPr>
            <p:cNvPr id="15" name="직사각형 14"/>
            <p:cNvSpPr/>
            <p:nvPr/>
          </p:nvSpPr>
          <p:spPr>
            <a:xfrm>
              <a:off x="5978389" y="1202878"/>
              <a:ext cx="291778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ko-KR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7-1. </a:t>
              </a:r>
              <a:r>
                <a:rPr lang="ko-KR" altLang="en-US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다양한 문화권과 삶의 방식</a:t>
              </a:r>
              <a:endParaRPr lang="ko-KR" altLang="en-US" sz="1600" dirty="0"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323528" y="1245091"/>
            <a:ext cx="8496944" cy="4201150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180000" indent="-180000">
              <a:lnSpc>
                <a:spcPct val="150000"/>
              </a:lnSpc>
            </a:pPr>
            <a:r>
              <a:rPr lang="ko-KR" altLang="en-US" sz="28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② 건조 문화권</a:t>
            </a:r>
            <a:endParaRPr lang="en-US" altLang="ko-KR" sz="2800" b="1" spc="100" dirty="0" smtClean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marL="180000" indent="-1800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위치</a:t>
            </a:r>
            <a:r>
              <a:rPr lang="en-US" altLang="ko-KR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: </a:t>
            </a: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북부 아프리카</a:t>
            </a:r>
            <a:r>
              <a:rPr lang="en-US" altLang="ko-KR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, </a:t>
            </a: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서남아시아</a:t>
            </a:r>
            <a:r>
              <a:rPr lang="en-US" altLang="ko-KR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, </a:t>
            </a: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중앙아시아의 건조 기후 지역에 형성된 문화권</a:t>
            </a:r>
          </a:p>
          <a:p>
            <a:pPr marL="180000" indent="-1800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특징</a:t>
            </a:r>
            <a:endParaRPr lang="en-US" altLang="ko-KR" sz="2500" spc="-150" dirty="0" smtClean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 marL="180000" indent="-180000">
              <a:lnSpc>
                <a:spcPct val="150000"/>
              </a:lnSpc>
            </a:pPr>
            <a:r>
              <a:rPr lang="en-US" altLang="ko-KR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  - </a:t>
            </a: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대부분 이슬람교를 신봉하며 아랍어를 사용함</a:t>
            </a:r>
            <a:endParaRPr lang="en-US" altLang="ko-KR" sz="2500" spc="-150" dirty="0" smtClean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 marL="180000" indent="-180000">
              <a:lnSpc>
                <a:spcPct val="150000"/>
              </a:lnSpc>
            </a:pPr>
            <a:r>
              <a:rPr lang="en-US" altLang="ko-KR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  - </a:t>
            </a: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오아시스 농업과 유목생활을 주로 함</a:t>
            </a:r>
            <a:endParaRPr lang="en-US" altLang="ko-KR" sz="2500" spc="-150" dirty="0" smtClean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 marL="180000" indent="-180000">
              <a:lnSpc>
                <a:spcPct val="150000"/>
              </a:lnSpc>
            </a:pPr>
            <a:r>
              <a:rPr lang="en-US" altLang="ko-KR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  - </a:t>
            </a: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석유 자원 개발 이후 많은 변화가 나타남</a:t>
            </a:r>
            <a:endParaRPr lang="en-US" altLang="ko-KR" sz="2800" b="1" spc="100" dirty="0" smtClean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64288" y="302200"/>
            <a:ext cx="1714544" cy="415498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206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22601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  <a14:imgEffect>
                      <a14:saturation sat="1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06224"/>
          </a:xfrm>
          <a:prstGeom prst="rect">
            <a:avLst/>
          </a:prstGeom>
        </p:spPr>
      </p:pic>
      <p:sp>
        <p:nvSpPr>
          <p:cNvPr id="6" name="제목 1"/>
          <p:cNvSpPr txBox="1">
            <a:spLocks/>
          </p:cNvSpPr>
          <p:nvPr/>
        </p:nvSpPr>
        <p:spPr>
          <a:xfrm>
            <a:off x="1377042" y="2996952"/>
            <a:ext cx="6389917" cy="64807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1. </a:t>
            </a:r>
            <a:r>
              <a:rPr lang="ko-KR" altLang="en-U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다양한 문화권과 삶의 방식</a:t>
            </a:r>
            <a:endParaRPr lang="en-US" altLang="ko-KR" sz="2800" b="1" dirty="0" smtClean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5" name="제목 1"/>
          <p:cNvSpPr txBox="1">
            <a:spLocks/>
          </p:cNvSpPr>
          <p:nvPr/>
        </p:nvSpPr>
        <p:spPr>
          <a:xfrm>
            <a:off x="323528" y="35998"/>
            <a:ext cx="4464496" cy="58469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32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Ⅶ. </a:t>
            </a:r>
            <a:r>
              <a:rPr lang="ko-KR" altLang="en-US" sz="32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문화와 다양성</a:t>
            </a:r>
            <a:endParaRPr lang="ko-KR" altLang="en-US" sz="3200" b="1" spc="-150" dirty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7541344" y="354142"/>
            <a:ext cx="139653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고등 통합사회</a:t>
            </a:r>
            <a:endParaRPr lang="ko-KR" altLang="en-US" sz="1600" dirty="0">
              <a:latin typeface="나눔고딕 ExtraBold" pitchFamily="50" charset="-127"/>
              <a:ea typeface="나눔고딕 ExtraBold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14782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2"/>
          <p:cNvGrpSpPr/>
          <p:nvPr/>
        </p:nvGrpSpPr>
        <p:grpSpPr>
          <a:xfrm>
            <a:off x="0" y="0"/>
            <a:ext cx="9144000" cy="1106224"/>
            <a:chOff x="0" y="1124744"/>
            <a:chExt cx="9144000" cy="1106224"/>
          </a:xfrm>
        </p:grpSpPr>
        <p:grpSp>
          <p:nvGrpSpPr>
            <p:cNvPr id="3" name="그룹 11"/>
            <p:cNvGrpSpPr/>
            <p:nvPr/>
          </p:nvGrpSpPr>
          <p:grpSpPr>
            <a:xfrm>
              <a:off x="0" y="1124744"/>
              <a:ext cx="9144000" cy="1106224"/>
              <a:chOff x="0" y="0"/>
              <a:chExt cx="9144000" cy="1106224"/>
            </a:xfrm>
          </p:grpSpPr>
          <p:pic>
            <p:nvPicPr>
              <p:cNvPr id="22" name="그림 21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5900"/>
                        </a14:imgEffect>
                        <a14:imgEffect>
                          <a14:saturation sat="17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9144000" cy="1106224"/>
              </a:xfrm>
              <a:prstGeom prst="rect">
                <a:avLst/>
              </a:prstGeom>
            </p:spPr>
          </p:pic>
          <p:sp>
            <p:nvSpPr>
              <p:cNvPr id="23" name="제목 1"/>
              <p:cNvSpPr txBox="1">
                <a:spLocks/>
              </p:cNvSpPr>
              <p:nvPr/>
            </p:nvSpPr>
            <p:spPr>
              <a:xfrm>
                <a:off x="251520" y="33896"/>
                <a:ext cx="7056784" cy="68407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1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altLang="ko-KR" sz="2800" b="1" spc="-100" dirty="0" smtClean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02. </a:t>
                </a:r>
                <a:r>
                  <a:rPr lang="ko-KR" altLang="en-US" sz="2800" b="1" spc="-100" dirty="0" smtClean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다양한 문화권의 특징과 삶의 방식</a:t>
                </a:r>
                <a:endParaRPr lang="ko-KR" altLang="en-US" sz="2800" b="1" spc="-100" dirty="0">
                  <a:solidFill>
                    <a:srgbClr val="3B2936"/>
                  </a:solidFill>
                  <a:latin typeface="나눔고딕 ExtraBold" pitchFamily="50" charset="-127"/>
                  <a:ea typeface="나눔고딕 ExtraBold" pitchFamily="50" charset="-127"/>
                </a:endParaRPr>
              </a:p>
            </p:txBody>
          </p:sp>
        </p:grpSp>
        <p:sp>
          <p:nvSpPr>
            <p:cNvPr id="15" name="직사각형 14"/>
            <p:cNvSpPr/>
            <p:nvPr/>
          </p:nvSpPr>
          <p:spPr>
            <a:xfrm>
              <a:off x="5978389" y="1202878"/>
              <a:ext cx="291778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ko-KR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7-1. </a:t>
              </a:r>
              <a:r>
                <a:rPr lang="ko-KR" altLang="en-US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다양한 문화권과 삶의 방식</a:t>
              </a:r>
              <a:endParaRPr lang="ko-KR" altLang="en-US" sz="1600" dirty="0"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323528" y="1245091"/>
            <a:ext cx="8496944" cy="4201150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180000" indent="-180000">
              <a:lnSpc>
                <a:spcPct val="150000"/>
              </a:lnSpc>
            </a:pPr>
            <a:r>
              <a:rPr lang="ko-KR" altLang="en-US" sz="28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③ 아프리카 문화권</a:t>
            </a:r>
            <a:endParaRPr lang="en-US" altLang="ko-KR" sz="2800" b="1" spc="100" dirty="0" smtClean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marL="180000" indent="-1800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위치</a:t>
            </a:r>
            <a:r>
              <a:rPr lang="en-US" altLang="ko-KR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: </a:t>
            </a: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아프리카의 사하라 사막 이남 지역</a:t>
            </a:r>
          </a:p>
          <a:p>
            <a:pPr marL="180000" indent="-1800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특징</a:t>
            </a:r>
            <a:endParaRPr lang="en-US" altLang="ko-KR" sz="2500" spc="-150" dirty="0" smtClean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 marL="180000" indent="-180000">
              <a:lnSpc>
                <a:spcPct val="150000"/>
              </a:lnSpc>
            </a:pPr>
            <a:r>
              <a:rPr lang="en-US" altLang="ko-KR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  - </a:t>
            </a: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대부분 열대 기후가 나타남</a:t>
            </a:r>
            <a:r>
              <a:rPr lang="en-US" altLang="ko-KR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	- </a:t>
            </a: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플랜테이션 농업 발달</a:t>
            </a:r>
            <a:endParaRPr lang="en-US" altLang="ko-KR" sz="2500" spc="-150" dirty="0" smtClean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 marL="180000" indent="-180000">
              <a:lnSpc>
                <a:spcPct val="150000"/>
              </a:lnSpc>
            </a:pPr>
            <a:r>
              <a:rPr lang="en-US" altLang="ko-KR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  - </a:t>
            </a: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유럽의 식민 지배 후유증</a:t>
            </a:r>
            <a:r>
              <a:rPr lang="en-US" altLang="ko-KR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		- </a:t>
            </a: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종족과 국경의 불일치</a:t>
            </a:r>
            <a:endParaRPr lang="en-US" altLang="ko-KR" sz="2500" spc="-150" dirty="0" smtClean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 marL="180000" indent="-180000">
              <a:lnSpc>
                <a:spcPct val="150000"/>
              </a:lnSpc>
            </a:pP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  </a:t>
            </a:r>
            <a:r>
              <a:rPr lang="en-US" altLang="ko-KR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- </a:t>
            </a: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낙후된 산업 등으로 분쟁이 많이 발생</a:t>
            </a:r>
            <a:endParaRPr lang="en-US" altLang="ko-KR" sz="2500" spc="-150" dirty="0" smtClean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 marL="180000" indent="-180000">
              <a:lnSpc>
                <a:spcPct val="150000"/>
              </a:lnSpc>
            </a:pPr>
            <a:r>
              <a:rPr lang="en-US" altLang="ko-KR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  - </a:t>
            </a: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종교와 언어 등이 복잡함</a:t>
            </a:r>
            <a:endParaRPr lang="en-US" altLang="ko-KR" sz="2800" b="1" spc="100" dirty="0" smtClean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64288" y="302200"/>
            <a:ext cx="1714544" cy="415498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206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6073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2"/>
          <p:cNvGrpSpPr/>
          <p:nvPr/>
        </p:nvGrpSpPr>
        <p:grpSpPr>
          <a:xfrm>
            <a:off x="0" y="0"/>
            <a:ext cx="9144000" cy="1106224"/>
            <a:chOff x="0" y="1124744"/>
            <a:chExt cx="9144000" cy="1106224"/>
          </a:xfrm>
        </p:grpSpPr>
        <p:grpSp>
          <p:nvGrpSpPr>
            <p:cNvPr id="3" name="그룹 11"/>
            <p:cNvGrpSpPr/>
            <p:nvPr/>
          </p:nvGrpSpPr>
          <p:grpSpPr>
            <a:xfrm>
              <a:off x="0" y="1124744"/>
              <a:ext cx="9144000" cy="1106224"/>
              <a:chOff x="0" y="0"/>
              <a:chExt cx="9144000" cy="1106224"/>
            </a:xfrm>
          </p:grpSpPr>
          <p:pic>
            <p:nvPicPr>
              <p:cNvPr id="22" name="그림 21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5900"/>
                        </a14:imgEffect>
                        <a14:imgEffect>
                          <a14:saturation sat="17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9144000" cy="1106224"/>
              </a:xfrm>
              <a:prstGeom prst="rect">
                <a:avLst/>
              </a:prstGeom>
            </p:spPr>
          </p:pic>
          <p:sp>
            <p:nvSpPr>
              <p:cNvPr id="23" name="제목 1"/>
              <p:cNvSpPr txBox="1">
                <a:spLocks/>
              </p:cNvSpPr>
              <p:nvPr/>
            </p:nvSpPr>
            <p:spPr>
              <a:xfrm>
                <a:off x="251520" y="33896"/>
                <a:ext cx="7056784" cy="68407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1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altLang="ko-KR" sz="2800" b="1" spc="-100" dirty="0" smtClean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02. </a:t>
                </a:r>
                <a:r>
                  <a:rPr lang="ko-KR" altLang="en-US" sz="2800" b="1" spc="-100" dirty="0" smtClean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다양한 문화권의 특징과 삶의 방식</a:t>
                </a:r>
                <a:endParaRPr lang="ko-KR" altLang="en-US" sz="2800" b="1" spc="-100" dirty="0">
                  <a:solidFill>
                    <a:srgbClr val="3B2936"/>
                  </a:solidFill>
                  <a:latin typeface="나눔고딕 ExtraBold" pitchFamily="50" charset="-127"/>
                  <a:ea typeface="나눔고딕 ExtraBold" pitchFamily="50" charset="-127"/>
                </a:endParaRPr>
              </a:p>
            </p:txBody>
          </p:sp>
        </p:grpSp>
        <p:sp>
          <p:nvSpPr>
            <p:cNvPr id="15" name="직사각형 14"/>
            <p:cNvSpPr/>
            <p:nvPr/>
          </p:nvSpPr>
          <p:spPr>
            <a:xfrm>
              <a:off x="5978389" y="1202878"/>
              <a:ext cx="291778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ko-KR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7-1. </a:t>
              </a:r>
              <a:r>
                <a:rPr lang="ko-KR" altLang="en-US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다양한 문화권과 삶의 방식</a:t>
              </a:r>
              <a:endParaRPr lang="ko-KR" altLang="en-US" sz="1600" dirty="0"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323528" y="1245091"/>
            <a:ext cx="8496944" cy="3046988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180000" indent="-180000">
              <a:lnSpc>
                <a:spcPct val="150000"/>
              </a:lnSpc>
            </a:pPr>
            <a:r>
              <a:rPr lang="ko-KR" altLang="en-US" sz="28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④ 북극 문화권</a:t>
            </a:r>
            <a:endParaRPr lang="en-US" altLang="ko-KR" sz="2800" b="1" spc="100" dirty="0" smtClean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marL="180000" indent="-1800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위치</a:t>
            </a:r>
            <a:r>
              <a:rPr lang="en-US" altLang="ko-KR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: </a:t>
            </a: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북극해 연안의 한대 기후 지역에 형성된 문화권</a:t>
            </a:r>
          </a:p>
          <a:p>
            <a:pPr marL="180000" indent="-1800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특징</a:t>
            </a:r>
            <a:endParaRPr lang="en-US" altLang="ko-KR" sz="2500" spc="-150" dirty="0" smtClean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 marL="180000" indent="-180000">
              <a:lnSpc>
                <a:spcPct val="150000"/>
              </a:lnSpc>
            </a:pPr>
            <a:r>
              <a:rPr lang="en-US" altLang="ko-KR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  - </a:t>
            </a: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사냥</a:t>
            </a:r>
            <a:r>
              <a:rPr lang="en-US" altLang="ko-KR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·</a:t>
            </a: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어로</a:t>
            </a:r>
            <a:r>
              <a:rPr lang="en-US" altLang="ko-KR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·</a:t>
            </a: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순록 유목 생활을 함</a:t>
            </a:r>
            <a:endParaRPr lang="en-US" altLang="ko-KR" sz="2500" spc="-150" dirty="0" smtClean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 marL="180000" indent="-180000">
              <a:lnSpc>
                <a:spcPct val="150000"/>
              </a:lnSpc>
            </a:pPr>
            <a:r>
              <a:rPr lang="en-US" altLang="ko-KR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  - </a:t>
            </a: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현대 문명의 전파로 전통적 생활 양식이 사라지고 있음</a:t>
            </a:r>
            <a:endParaRPr lang="en-US" altLang="ko-KR" sz="2800" b="1" spc="100" dirty="0" smtClean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64288" y="302200"/>
            <a:ext cx="1714544" cy="377796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207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19656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2"/>
          <p:cNvGrpSpPr/>
          <p:nvPr/>
        </p:nvGrpSpPr>
        <p:grpSpPr>
          <a:xfrm>
            <a:off x="0" y="0"/>
            <a:ext cx="9144000" cy="1106224"/>
            <a:chOff x="0" y="1124744"/>
            <a:chExt cx="9144000" cy="1106224"/>
          </a:xfrm>
        </p:grpSpPr>
        <p:grpSp>
          <p:nvGrpSpPr>
            <p:cNvPr id="3" name="그룹 11"/>
            <p:cNvGrpSpPr/>
            <p:nvPr/>
          </p:nvGrpSpPr>
          <p:grpSpPr>
            <a:xfrm>
              <a:off x="0" y="1124744"/>
              <a:ext cx="9144000" cy="1106224"/>
              <a:chOff x="0" y="0"/>
              <a:chExt cx="9144000" cy="1106224"/>
            </a:xfrm>
          </p:grpSpPr>
          <p:pic>
            <p:nvPicPr>
              <p:cNvPr id="22" name="그림 21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5900"/>
                        </a14:imgEffect>
                        <a14:imgEffect>
                          <a14:saturation sat="17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9144000" cy="1106224"/>
              </a:xfrm>
              <a:prstGeom prst="rect">
                <a:avLst/>
              </a:prstGeom>
            </p:spPr>
          </p:pic>
          <p:sp>
            <p:nvSpPr>
              <p:cNvPr id="23" name="제목 1"/>
              <p:cNvSpPr txBox="1">
                <a:spLocks/>
              </p:cNvSpPr>
              <p:nvPr/>
            </p:nvSpPr>
            <p:spPr>
              <a:xfrm>
                <a:off x="251520" y="33896"/>
                <a:ext cx="7056784" cy="68407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1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altLang="ko-KR" sz="2800" b="1" spc="-100" dirty="0" smtClean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02. </a:t>
                </a:r>
                <a:r>
                  <a:rPr lang="ko-KR" altLang="en-US" sz="2800" b="1" spc="-100" dirty="0" smtClean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다양한 문화권의 특징과 삶의 방식</a:t>
                </a:r>
                <a:endParaRPr lang="ko-KR" altLang="en-US" sz="2800" b="1" spc="-100" dirty="0">
                  <a:solidFill>
                    <a:srgbClr val="3B2936"/>
                  </a:solidFill>
                  <a:latin typeface="나눔고딕 ExtraBold" pitchFamily="50" charset="-127"/>
                  <a:ea typeface="나눔고딕 ExtraBold" pitchFamily="50" charset="-127"/>
                </a:endParaRPr>
              </a:p>
            </p:txBody>
          </p:sp>
        </p:grpSp>
        <p:sp>
          <p:nvSpPr>
            <p:cNvPr id="15" name="직사각형 14"/>
            <p:cNvSpPr/>
            <p:nvPr/>
          </p:nvSpPr>
          <p:spPr>
            <a:xfrm>
              <a:off x="5978389" y="1202878"/>
              <a:ext cx="291778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ko-KR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7-1. </a:t>
              </a:r>
              <a:r>
                <a:rPr lang="ko-KR" altLang="en-US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다양한 문화권과 삶의 방식</a:t>
              </a:r>
              <a:endParaRPr lang="ko-KR" altLang="en-US" sz="1600" dirty="0"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323528" y="1245091"/>
            <a:ext cx="8496944" cy="4201150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180000" indent="-180000">
              <a:lnSpc>
                <a:spcPct val="150000"/>
              </a:lnSpc>
            </a:pPr>
            <a:r>
              <a:rPr lang="ko-KR" altLang="en-US" sz="28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⑤ 아메리카 문화권</a:t>
            </a:r>
            <a:endParaRPr lang="en-US" altLang="ko-KR" sz="2800" b="1" spc="100" dirty="0" smtClean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marL="180000" indent="-1800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위치</a:t>
            </a:r>
            <a:r>
              <a:rPr lang="en-US" altLang="ko-KR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: </a:t>
            </a:r>
            <a:r>
              <a:rPr lang="ko-KR" altLang="en-US" sz="2500" spc="-150" dirty="0" err="1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앵글로아메리카와</a:t>
            </a: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 라틴 아메리카 지역</a:t>
            </a:r>
          </a:p>
          <a:p>
            <a:pPr marL="180000" indent="-1800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특징</a:t>
            </a:r>
            <a:endParaRPr lang="en-US" altLang="ko-KR" sz="2500" spc="-150" dirty="0" smtClean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 marL="180000" indent="-180000">
              <a:lnSpc>
                <a:spcPct val="150000"/>
              </a:lnSpc>
            </a:pPr>
            <a:r>
              <a:rPr lang="en-US" altLang="ko-KR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  - </a:t>
            </a: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주로 크리스트교를 믿으며 영어와 </a:t>
            </a:r>
            <a:r>
              <a:rPr lang="ko-KR" altLang="en-US" sz="2500" spc="-150" dirty="0" err="1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에스파냐어</a:t>
            </a:r>
            <a:r>
              <a:rPr lang="en-US" altLang="ko-KR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, </a:t>
            </a: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포르투갈어 등의 언어 사용</a:t>
            </a:r>
            <a:endParaRPr lang="en-US" altLang="ko-KR" sz="2500" spc="-150" dirty="0" smtClean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 marL="180000" indent="-180000">
              <a:lnSpc>
                <a:spcPct val="150000"/>
              </a:lnSpc>
            </a:pPr>
            <a:r>
              <a:rPr lang="en-US" altLang="ko-KR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  - </a:t>
            </a: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원주민</a:t>
            </a:r>
            <a:r>
              <a:rPr lang="en-US" altLang="ko-KR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, </a:t>
            </a: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유럽의 백인</a:t>
            </a:r>
            <a:r>
              <a:rPr lang="en-US" altLang="ko-KR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, </a:t>
            </a: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아프리카 흑인이 섞여 살면서 다양한 인종과 문화 형성</a:t>
            </a:r>
            <a:endParaRPr lang="en-US" altLang="ko-KR" sz="2800" b="1" spc="100" dirty="0" smtClean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64288" y="302200"/>
            <a:ext cx="1714544" cy="377796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207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56976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2"/>
          <p:cNvGrpSpPr/>
          <p:nvPr/>
        </p:nvGrpSpPr>
        <p:grpSpPr>
          <a:xfrm>
            <a:off x="0" y="0"/>
            <a:ext cx="9144000" cy="1106224"/>
            <a:chOff x="0" y="1124744"/>
            <a:chExt cx="9144000" cy="1106224"/>
          </a:xfrm>
        </p:grpSpPr>
        <p:grpSp>
          <p:nvGrpSpPr>
            <p:cNvPr id="3" name="그룹 11"/>
            <p:cNvGrpSpPr/>
            <p:nvPr/>
          </p:nvGrpSpPr>
          <p:grpSpPr>
            <a:xfrm>
              <a:off x="0" y="1124744"/>
              <a:ext cx="9144000" cy="1106224"/>
              <a:chOff x="0" y="0"/>
              <a:chExt cx="9144000" cy="1106224"/>
            </a:xfrm>
          </p:grpSpPr>
          <p:pic>
            <p:nvPicPr>
              <p:cNvPr id="22" name="그림 21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5900"/>
                        </a14:imgEffect>
                        <a14:imgEffect>
                          <a14:saturation sat="17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9144000" cy="1106224"/>
              </a:xfrm>
              <a:prstGeom prst="rect">
                <a:avLst/>
              </a:prstGeom>
            </p:spPr>
          </p:pic>
          <p:sp>
            <p:nvSpPr>
              <p:cNvPr id="23" name="제목 1"/>
              <p:cNvSpPr txBox="1">
                <a:spLocks/>
              </p:cNvSpPr>
              <p:nvPr/>
            </p:nvSpPr>
            <p:spPr>
              <a:xfrm>
                <a:off x="251520" y="33896"/>
                <a:ext cx="7056784" cy="68407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1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altLang="ko-KR" sz="2800" b="1" spc="-100" dirty="0" smtClean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02. </a:t>
                </a:r>
                <a:r>
                  <a:rPr lang="ko-KR" altLang="en-US" sz="2800" b="1" spc="-100" dirty="0" smtClean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다양한 문화권의 특징과 삶의 방식</a:t>
                </a:r>
                <a:endParaRPr lang="ko-KR" altLang="en-US" sz="2800" b="1" spc="-100" dirty="0">
                  <a:solidFill>
                    <a:srgbClr val="3B2936"/>
                  </a:solidFill>
                  <a:latin typeface="나눔고딕 ExtraBold" pitchFamily="50" charset="-127"/>
                  <a:ea typeface="나눔고딕 ExtraBold" pitchFamily="50" charset="-127"/>
                </a:endParaRPr>
              </a:p>
            </p:txBody>
          </p:sp>
        </p:grpSp>
        <p:sp>
          <p:nvSpPr>
            <p:cNvPr id="15" name="직사각형 14"/>
            <p:cNvSpPr/>
            <p:nvPr/>
          </p:nvSpPr>
          <p:spPr>
            <a:xfrm>
              <a:off x="5978389" y="1202878"/>
              <a:ext cx="291778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ko-KR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7-1. </a:t>
              </a:r>
              <a:r>
                <a:rPr lang="ko-KR" altLang="en-US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다양한 문화권과 삶의 방식</a:t>
              </a:r>
              <a:endParaRPr lang="ko-KR" altLang="en-US" sz="1600" dirty="0"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323528" y="1245091"/>
            <a:ext cx="8496944" cy="3046988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180000" indent="-180000">
              <a:lnSpc>
                <a:spcPct val="150000"/>
              </a:lnSpc>
            </a:pPr>
            <a:r>
              <a:rPr lang="ko-KR" altLang="en-US" sz="28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⑥ 오세아니아 문화권</a:t>
            </a:r>
            <a:endParaRPr lang="en-US" altLang="ko-KR" sz="2800" b="1" spc="100" dirty="0" smtClean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marL="180000" indent="-1800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위치</a:t>
            </a:r>
            <a:r>
              <a:rPr lang="en-US" altLang="ko-KR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: </a:t>
            </a: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오스트레일리아</a:t>
            </a:r>
            <a:r>
              <a:rPr lang="en-US" altLang="ko-KR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, </a:t>
            </a: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뉴질랜드</a:t>
            </a:r>
            <a:r>
              <a:rPr lang="en-US" altLang="ko-KR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, </a:t>
            </a: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태평양 제도를 포함한 지역</a:t>
            </a:r>
          </a:p>
          <a:p>
            <a:pPr marL="180000" indent="-1800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특징</a:t>
            </a:r>
            <a:endParaRPr lang="en-US" altLang="ko-KR" sz="2500" spc="-150" dirty="0" smtClean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 marL="180000" indent="-180000">
              <a:lnSpc>
                <a:spcPct val="150000"/>
              </a:lnSpc>
            </a:pPr>
            <a:r>
              <a:rPr lang="en-US" altLang="ko-KR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  - </a:t>
            </a: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유럽인의 침입 이후 원주민의 문화 거의 파괴</a:t>
            </a:r>
            <a:endParaRPr lang="en-US" altLang="ko-KR" sz="2500" spc="-150" dirty="0" smtClean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 marL="180000" indent="-180000">
              <a:lnSpc>
                <a:spcPct val="150000"/>
              </a:lnSpc>
            </a:pPr>
            <a:r>
              <a:rPr lang="en-US" altLang="ko-KR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  - </a:t>
            </a: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세계적인 농</a:t>
            </a:r>
            <a:r>
              <a:rPr lang="en-US" altLang="ko-KR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·</a:t>
            </a:r>
            <a:r>
              <a:rPr lang="ko-KR" altLang="en-US" sz="2500" spc="-150" dirty="0" err="1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목업</a:t>
            </a: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 지역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164288" y="302200"/>
            <a:ext cx="1714544" cy="377796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207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60782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2"/>
          <p:cNvGrpSpPr/>
          <p:nvPr/>
        </p:nvGrpSpPr>
        <p:grpSpPr>
          <a:xfrm>
            <a:off x="0" y="0"/>
            <a:ext cx="9144000" cy="1106224"/>
            <a:chOff x="0" y="1124744"/>
            <a:chExt cx="9144000" cy="1106224"/>
          </a:xfrm>
        </p:grpSpPr>
        <p:grpSp>
          <p:nvGrpSpPr>
            <p:cNvPr id="3" name="그룹 11"/>
            <p:cNvGrpSpPr/>
            <p:nvPr/>
          </p:nvGrpSpPr>
          <p:grpSpPr>
            <a:xfrm>
              <a:off x="0" y="1124744"/>
              <a:ext cx="9144000" cy="1106224"/>
              <a:chOff x="0" y="0"/>
              <a:chExt cx="9144000" cy="1106224"/>
            </a:xfrm>
          </p:grpSpPr>
          <p:pic>
            <p:nvPicPr>
              <p:cNvPr id="22" name="그림 21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5900"/>
                        </a14:imgEffect>
                        <a14:imgEffect>
                          <a14:saturation sat="17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9144000" cy="1106224"/>
              </a:xfrm>
              <a:prstGeom prst="rect">
                <a:avLst/>
              </a:prstGeom>
            </p:spPr>
          </p:pic>
          <p:sp>
            <p:nvSpPr>
              <p:cNvPr id="23" name="제목 1"/>
              <p:cNvSpPr txBox="1">
                <a:spLocks/>
              </p:cNvSpPr>
              <p:nvPr/>
            </p:nvSpPr>
            <p:spPr>
              <a:xfrm>
                <a:off x="251520" y="33896"/>
                <a:ext cx="7056784" cy="68407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1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altLang="ko-KR" sz="2800" b="1" spc="-100" dirty="0" smtClean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02. </a:t>
                </a:r>
                <a:r>
                  <a:rPr lang="ko-KR" altLang="en-US" sz="2800" b="1" spc="-100" dirty="0" smtClean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다양한 문화권의 특징과 삶의 방식</a:t>
                </a:r>
                <a:endParaRPr lang="ko-KR" altLang="en-US" sz="2800" b="1" spc="-100" dirty="0">
                  <a:solidFill>
                    <a:srgbClr val="3B2936"/>
                  </a:solidFill>
                  <a:latin typeface="나눔고딕 ExtraBold" pitchFamily="50" charset="-127"/>
                  <a:ea typeface="나눔고딕 ExtraBold" pitchFamily="50" charset="-127"/>
                </a:endParaRPr>
              </a:p>
            </p:txBody>
          </p:sp>
        </p:grpSp>
        <p:sp>
          <p:nvSpPr>
            <p:cNvPr id="15" name="직사각형 14"/>
            <p:cNvSpPr/>
            <p:nvPr/>
          </p:nvSpPr>
          <p:spPr>
            <a:xfrm>
              <a:off x="5978389" y="1202878"/>
              <a:ext cx="291778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ko-KR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7-1. </a:t>
              </a:r>
              <a:r>
                <a:rPr lang="ko-KR" altLang="en-US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다양한 문화권과 삶의 방식</a:t>
              </a:r>
              <a:endParaRPr lang="ko-KR" altLang="en-US" sz="1600" dirty="0"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323528" y="1245091"/>
            <a:ext cx="8496944" cy="4778231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180000" indent="-180000">
              <a:lnSpc>
                <a:spcPct val="150000"/>
              </a:lnSpc>
            </a:pPr>
            <a:r>
              <a:rPr lang="ko-KR" altLang="en-US" sz="28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⑦ 동양 문화권</a:t>
            </a:r>
            <a:endParaRPr lang="en-US" altLang="ko-KR" sz="2800" b="1" spc="100" dirty="0" smtClean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marL="180000" lvl="0" indent="-1800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위치</a:t>
            </a:r>
            <a:r>
              <a:rPr lang="en-US" altLang="ko-KR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: </a:t>
            </a: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대체로 계절풍의 영향을 받는 동아시아</a:t>
            </a:r>
            <a:r>
              <a:rPr lang="en-US" altLang="ko-KR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, </a:t>
            </a: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동남아시아</a:t>
            </a:r>
            <a:r>
              <a:rPr lang="en-US" altLang="ko-KR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, </a:t>
            </a: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남부 아시아 지역</a:t>
            </a:r>
          </a:p>
          <a:p>
            <a:pPr marL="180000" lvl="0" indent="-1800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동아시아</a:t>
            </a:r>
            <a:r>
              <a:rPr lang="en-US" altLang="ko-KR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: </a:t>
            </a: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유교와 불교문화가 발달</a:t>
            </a:r>
            <a:r>
              <a:rPr lang="en-US" altLang="ko-KR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, </a:t>
            </a: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젓가락 사용</a:t>
            </a:r>
            <a:r>
              <a:rPr lang="en-US" altLang="ko-KR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, </a:t>
            </a: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한자 사용</a:t>
            </a:r>
          </a:p>
          <a:p>
            <a:pPr marL="180000" lvl="0" indent="-1800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동남아시아</a:t>
            </a:r>
            <a:r>
              <a:rPr lang="en-US" altLang="ko-KR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: </a:t>
            </a: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세계적인 벼농사 지역으로 다양한 종교의 영향을 받음</a:t>
            </a:r>
          </a:p>
          <a:p>
            <a:pPr marL="180000" lvl="0" indent="-1800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남부 아시아</a:t>
            </a:r>
            <a:r>
              <a:rPr lang="en-US" altLang="ko-KR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: </a:t>
            </a: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힌두교와 불교의 발상지이며 다양한 종교와 언어적 특징이 나타남</a:t>
            </a:r>
            <a:endParaRPr lang="en-US" altLang="ko-KR" sz="2800" b="1" spc="100" dirty="0" smtClean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64288" y="302200"/>
            <a:ext cx="1714544" cy="377796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207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31467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그룹 12"/>
          <p:cNvGrpSpPr/>
          <p:nvPr/>
        </p:nvGrpSpPr>
        <p:grpSpPr>
          <a:xfrm>
            <a:off x="-6226" y="-1506"/>
            <a:ext cx="9144000" cy="1106224"/>
            <a:chOff x="-20740" y="-1506"/>
            <a:chExt cx="9144000" cy="1106224"/>
          </a:xfrm>
        </p:grpSpPr>
        <p:grpSp>
          <p:nvGrpSpPr>
            <p:cNvPr id="10" name="그룹 4"/>
            <p:cNvGrpSpPr/>
            <p:nvPr/>
          </p:nvGrpSpPr>
          <p:grpSpPr>
            <a:xfrm>
              <a:off x="-20740" y="-1506"/>
              <a:ext cx="9144000" cy="1106224"/>
              <a:chOff x="-20740" y="-1506"/>
              <a:chExt cx="9144000" cy="1106224"/>
            </a:xfrm>
          </p:grpSpPr>
          <p:pic>
            <p:nvPicPr>
              <p:cNvPr id="14" name="그림 13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5900"/>
                        </a14:imgEffect>
                        <a14:imgEffect>
                          <a14:saturation sat="17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20740" y="-1506"/>
                <a:ext cx="9144000" cy="1106224"/>
              </a:xfrm>
              <a:prstGeom prst="rect">
                <a:avLst/>
              </a:prstGeom>
            </p:spPr>
          </p:pic>
          <p:sp>
            <p:nvSpPr>
              <p:cNvPr id="16" name="제목 1"/>
              <p:cNvSpPr txBox="1">
                <a:spLocks/>
              </p:cNvSpPr>
              <p:nvPr/>
            </p:nvSpPr>
            <p:spPr>
              <a:xfrm>
                <a:off x="204912" y="6524"/>
                <a:ext cx="1584176" cy="648072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1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ko-KR" altLang="en-US" sz="1900" b="1" spc="-150" dirty="0" smtClean="0">
                    <a:solidFill>
                      <a:srgbClr val="6B6BB5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통</a:t>
                </a:r>
                <a:r>
                  <a:rPr lang="ko-KR" altLang="en-US" sz="1900" b="1" spc="-150" dirty="0">
                    <a:solidFill>
                      <a:srgbClr val="6B6BB5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합</a:t>
                </a:r>
                <a:r>
                  <a:rPr lang="ko-KR" altLang="en-US" sz="1900" b="1" spc="-150" dirty="0" smtClean="0">
                    <a:solidFill>
                      <a:srgbClr val="6B6BB5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 </a:t>
                </a:r>
                <a:endParaRPr lang="en-US" altLang="ko-KR" sz="1900" b="1" spc="-150" dirty="0" smtClean="0">
                  <a:solidFill>
                    <a:srgbClr val="6B6BB5"/>
                  </a:solidFill>
                  <a:latin typeface="나눔고딕 ExtraBold" pitchFamily="50" charset="-127"/>
                  <a:ea typeface="나눔고딕 ExtraBold" pitchFamily="50" charset="-127"/>
                </a:endParaRPr>
              </a:p>
              <a:p>
                <a:pPr algn="l"/>
                <a:r>
                  <a:rPr lang="ko-KR" altLang="en-US" sz="1900" b="1" spc="-150" dirty="0" smtClean="0">
                    <a:solidFill>
                      <a:srgbClr val="6B6BB5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주제 탐</a:t>
                </a:r>
                <a:r>
                  <a:rPr lang="ko-KR" altLang="en-US" sz="1900" b="1" spc="-150" dirty="0">
                    <a:solidFill>
                      <a:srgbClr val="6B6BB5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구</a:t>
                </a:r>
                <a:r>
                  <a:rPr lang="ko-KR" altLang="en-US" sz="1900" b="1" spc="-150" dirty="0" smtClean="0">
                    <a:solidFill>
                      <a:srgbClr val="6B6BB5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 </a:t>
                </a:r>
                <a:endParaRPr lang="en-US" altLang="ko-KR" sz="1900" b="1" spc="-150" dirty="0" smtClean="0">
                  <a:solidFill>
                    <a:srgbClr val="6B6BB5"/>
                  </a:solidFill>
                  <a:latin typeface="나눔고딕 ExtraBold" pitchFamily="50" charset="-127"/>
                  <a:ea typeface="나눔고딕 ExtraBold" pitchFamily="50" charset="-127"/>
                </a:endParaRPr>
              </a:p>
            </p:txBody>
          </p:sp>
        </p:grpSp>
        <p:sp>
          <p:nvSpPr>
            <p:cNvPr id="13" name="직사각형 12"/>
            <p:cNvSpPr/>
            <p:nvPr/>
          </p:nvSpPr>
          <p:spPr>
            <a:xfrm>
              <a:off x="1313646" y="103847"/>
              <a:ext cx="7056786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2700" b="1" spc="-100" dirty="0" smtClean="0">
                  <a:latin typeface="나눔고딕 ExtraBold" pitchFamily="50" charset="-127"/>
                  <a:ea typeface="나눔고딕 ExtraBold" pitchFamily="50" charset="-127"/>
                </a:rPr>
                <a:t>문화권 신문 만들기</a:t>
              </a:r>
              <a:endParaRPr lang="en-US" altLang="ko-KR" sz="2700" b="1" spc="-100" dirty="0"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779392" y="63676"/>
            <a:ext cx="432048" cy="252000"/>
          </a:xfrm>
          <a:prstGeom prst="roundRect">
            <a:avLst>
              <a:gd name="adj" fmla="val 50000"/>
            </a:avLst>
          </a:prstGeom>
          <a:solidFill>
            <a:srgbClr val="D397B1">
              <a:alpha val="83922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ko-KR" altLang="en-US" sz="1300" b="1" spc="-150" dirty="0" err="1" smtClean="0">
                <a:solidFill>
                  <a:srgbClr val="9A2AA6"/>
                </a:solidFill>
                <a:latin typeface="나눔고딕" pitchFamily="50" charset="-127"/>
                <a:ea typeface="나눔고딕" pitchFamily="50" charset="-127"/>
              </a:rPr>
              <a:t>모둠</a:t>
            </a:r>
            <a:endParaRPr lang="ko-KR" altLang="en-US" sz="1300" b="1" spc="-150" dirty="0">
              <a:solidFill>
                <a:srgbClr val="9A2AA6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164288" y="302200"/>
            <a:ext cx="1714544" cy="377796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208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1196752"/>
            <a:ext cx="1440160" cy="495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/>
          <p:nvPr/>
        </p:nvSpPr>
        <p:spPr>
          <a:xfrm>
            <a:off x="395536" y="1612446"/>
            <a:ext cx="7813376" cy="461665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360000" indent="-360000" algn="just">
              <a:lnSpc>
                <a:spcPts val="3200"/>
              </a:lnSpc>
              <a:buSzPct val="100000"/>
              <a:buAutoNum type="arabicPeriod"/>
            </a:pPr>
            <a:r>
              <a:rPr lang="ko-KR" altLang="en-US" sz="20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문화권을 한 가지 골라 예시</a:t>
            </a:r>
            <a:r>
              <a:rPr lang="en-US" altLang="ko-KR" sz="20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(</a:t>
            </a:r>
            <a:r>
              <a:rPr lang="ko-KR" altLang="en-US" sz="20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건조 문화권</a:t>
            </a:r>
            <a:r>
              <a:rPr lang="en-US" altLang="ko-KR" sz="20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)</a:t>
            </a:r>
            <a:r>
              <a:rPr lang="ko-KR" altLang="en-US" sz="20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와 같이 마인드맵을 만들어 보자</a:t>
            </a:r>
            <a:r>
              <a:rPr lang="en-US" altLang="ko-KR" sz="20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.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99592" y="2125787"/>
            <a:ext cx="3672408" cy="4539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0" y="2111861"/>
            <a:ext cx="3685816" cy="4557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5" name="직선 연결선 24"/>
          <p:cNvCxnSpPr/>
          <p:nvPr/>
        </p:nvCxnSpPr>
        <p:spPr>
          <a:xfrm>
            <a:off x="4572000" y="2218116"/>
            <a:ext cx="0" cy="43560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83812" y="2132856"/>
            <a:ext cx="3798000" cy="45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49108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2"/>
          <p:cNvGrpSpPr/>
          <p:nvPr/>
        </p:nvGrpSpPr>
        <p:grpSpPr>
          <a:xfrm>
            <a:off x="-6226" y="-1506"/>
            <a:ext cx="9144000" cy="1106224"/>
            <a:chOff x="-20740" y="-1506"/>
            <a:chExt cx="9144000" cy="1106224"/>
          </a:xfrm>
        </p:grpSpPr>
        <p:grpSp>
          <p:nvGrpSpPr>
            <p:cNvPr id="3" name="그룹 4"/>
            <p:cNvGrpSpPr/>
            <p:nvPr/>
          </p:nvGrpSpPr>
          <p:grpSpPr>
            <a:xfrm>
              <a:off x="-20740" y="-1506"/>
              <a:ext cx="9144000" cy="1106224"/>
              <a:chOff x="-20740" y="-1506"/>
              <a:chExt cx="9144000" cy="1106224"/>
            </a:xfrm>
          </p:grpSpPr>
          <p:pic>
            <p:nvPicPr>
              <p:cNvPr id="14" name="그림 13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5900"/>
                        </a14:imgEffect>
                        <a14:imgEffect>
                          <a14:saturation sat="17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20740" y="-1506"/>
                <a:ext cx="9144000" cy="1106224"/>
              </a:xfrm>
              <a:prstGeom prst="rect">
                <a:avLst/>
              </a:prstGeom>
            </p:spPr>
          </p:pic>
          <p:sp>
            <p:nvSpPr>
              <p:cNvPr id="16" name="제목 1"/>
              <p:cNvSpPr txBox="1">
                <a:spLocks/>
              </p:cNvSpPr>
              <p:nvPr/>
            </p:nvSpPr>
            <p:spPr>
              <a:xfrm>
                <a:off x="204912" y="6524"/>
                <a:ext cx="1584176" cy="648072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1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ko-KR" altLang="en-US" sz="1900" b="1" spc="-150" dirty="0" smtClean="0">
                    <a:solidFill>
                      <a:srgbClr val="6B6BB5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통</a:t>
                </a:r>
                <a:r>
                  <a:rPr lang="ko-KR" altLang="en-US" sz="1900" b="1" spc="-150" dirty="0">
                    <a:solidFill>
                      <a:srgbClr val="6B6BB5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합</a:t>
                </a:r>
                <a:r>
                  <a:rPr lang="ko-KR" altLang="en-US" sz="1900" b="1" spc="-150" dirty="0" smtClean="0">
                    <a:solidFill>
                      <a:srgbClr val="6B6BB5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 </a:t>
                </a:r>
                <a:endParaRPr lang="en-US" altLang="ko-KR" sz="1900" b="1" spc="-150" dirty="0" smtClean="0">
                  <a:solidFill>
                    <a:srgbClr val="6B6BB5"/>
                  </a:solidFill>
                  <a:latin typeface="나눔고딕 ExtraBold" pitchFamily="50" charset="-127"/>
                  <a:ea typeface="나눔고딕 ExtraBold" pitchFamily="50" charset="-127"/>
                </a:endParaRPr>
              </a:p>
              <a:p>
                <a:pPr algn="l"/>
                <a:r>
                  <a:rPr lang="ko-KR" altLang="en-US" sz="1900" b="1" spc="-150" dirty="0" smtClean="0">
                    <a:solidFill>
                      <a:srgbClr val="6B6BB5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주제 탐</a:t>
                </a:r>
                <a:r>
                  <a:rPr lang="ko-KR" altLang="en-US" sz="1900" b="1" spc="-150" dirty="0">
                    <a:solidFill>
                      <a:srgbClr val="6B6BB5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구</a:t>
                </a:r>
                <a:r>
                  <a:rPr lang="ko-KR" altLang="en-US" sz="1900" b="1" spc="-150" dirty="0" smtClean="0">
                    <a:solidFill>
                      <a:srgbClr val="6B6BB5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 </a:t>
                </a:r>
                <a:endParaRPr lang="en-US" altLang="ko-KR" sz="1900" b="1" spc="-150" dirty="0" smtClean="0">
                  <a:solidFill>
                    <a:srgbClr val="6B6BB5"/>
                  </a:solidFill>
                  <a:latin typeface="나눔고딕 ExtraBold" pitchFamily="50" charset="-127"/>
                  <a:ea typeface="나눔고딕 ExtraBold" pitchFamily="50" charset="-127"/>
                </a:endParaRPr>
              </a:p>
            </p:txBody>
          </p:sp>
        </p:grpSp>
        <p:sp>
          <p:nvSpPr>
            <p:cNvPr id="13" name="직사각형 12"/>
            <p:cNvSpPr/>
            <p:nvPr/>
          </p:nvSpPr>
          <p:spPr>
            <a:xfrm>
              <a:off x="1313646" y="103847"/>
              <a:ext cx="7056786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2700" b="1" spc="-100" dirty="0" smtClean="0">
                  <a:latin typeface="나눔고딕 ExtraBold" pitchFamily="50" charset="-127"/>
                  <a:ea typeface="나눔고딕 ExtraBold" pitchFamily="50" charset="-127"/>
                </a:rPr>
                <a:t>문화권 신문 만들기</a:t>
              </a:r>
              <a:endParaRPr lang="en-US" altLang="ko-KR" sz="2700" b="1" spc="-100" dirty="0"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779392" y="63676"/>
            <a:ext cx="432048" cy="252000"/>
          </a:xfrm>
          <a:prstGeom prst="roundRect">
            <a:avLst>
              <a:gd name="adj" fmla="val 50000"/>
            </a:avLst>
          </a:prstGeom>
          <a:solidFill>
            <a:srgbClr val="D397B1">
              <a:alpha val="83922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ko-KR" altLang="en-US" sz="1300" b="1" spc="-150" dirty="0" err="1" smtClean="0">
                <a:solidFill>
                  <a:srgbClr val="9A2AA6"/>
                </a:solidFill>
                <a:latin typeface="나눔고딕" pitchFamily="50" charset="-127"/>
                <a:ea typeface="나눔고딕" pitchFamily="50" charset="-127"/>
              </a:rPr>
              <a:t>모둠</a:t>
            </a:r>
            <a:endParaRPr lang="ko-KR" altLang="en-US" sz="1300" b="1" spc="-150" dirty="0">
              <a:solidFill>
                <a:srgbClr val="9A2AA6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164288" y="302200"/>
            <a:ext cx="1714544" cy="377796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208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95536" y="1268760"/>
            <a:ext cx="7813376" cy="461665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360000" indent="-360000" algn="just">
              <a:lnSpc>
                <a:spcPts val="3200"/>
              </a:lnSpc>
              <a:buSzPct val="100000"/>
              <a:buFont typeface="+mj-lt"/>
              <a:buAutoNum type="arabicPeriod" startAt="2"/>
            </a:pPr>
            <a:r>
              <a:rPr lang="ko-KR" altLang="en-US" sz="20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두 개의 문화권을 비교하여 공통점과 차이점을 찾아보자</a:t>
            </a:r>
            <a:r>
              <a:rPr lang="en-US" altLang="ko-KR" sz="20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.</a:t>
            </a:r>
          </a:p>
        </p:txBody>
      </p:sp>
      <p:sp>
        <p:nvSpPr>
          <p:cNvPr id="15" name="모서리가 둥근 직사각형 14"/>
          <p:cNvSpPr/>
          <p:nvPr/>
        </p:nvSpPr>
        <p:spPr>
          <a:xfrm>
            <a:off x="323528" y="2489445"/>
            <a:ext cx="1656000" cy="576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건조 문화권</a:t>
            </a:r>
            <a:endParaRPr lang="ko-KR" altLang="en-US" sz="16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7" name="모서리가 둥근 직사각형 16"/>
          <p:cNvSpPr/>
          <p:nvPr/>
        </p:nvSpPr>
        <p:spPr>
          <a:xfrm>
            <a:off x="323528" y="3209525"/>
            <a:ext cx="1656000" cy="576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__________ </a:t>
            </a:r>
            <a:r>
              <a:rPr lang="ko-KR" altLang="en-US" sz="16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문화권</a:t>
            </a:r>
            <a:endParaRPr lang="ko-KR" altLang="en-US" sz="16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1" name="모서리가 둥근 직사각형 20"/>
          <p:cNvSpPr/>
          <p:nvPr/>
        </p:nvSpPr>
        <p:spPr>
          <a:xfrm>
            <a:off x="2069584" y="2489445"/>
            <a:ext cx="2628384" cy="1296144"/>
          </a:xfrm>
          <a:prstGeom prst="roundRect">
            <a:avLst>
              <a:gd name="adj" fmla="val 9305"/>
            </a:avLst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 dirty="0">
              <a:latin typeface="+mj-lt"/>
              <a:ea typeface="나눔고딕" pitchFamily="50" charset="-127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062232" y="2514845"/>
            <a:ext cx="2628384" cy="1274195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108000" indent="-108000">
              <a:lnSpc>
                <a:spcPct val="120000"/>
              </a:lnSpc>
              <a:buFont typeface="Arial" pitchFamily="34" charset="0"/>
              <a:buChar char="•"/>
            </a:pPr>
            <a:r>
              <a:rPr lang="ko-KR" altLang="en-US" sz="1600" spc="-100" dirty="0" smtClean="0">
                <a:solidFill>
                  <a:srgbClr val="FF0000"/>
                </a:solidFill>
                <a:latin typeface="+mn-ea"/>
              </a:rPr>
              <a:t>유럽의 식민지배 이후 후유증이 남아있음</a:t>
            </a:r>
            <a:endParaRPr lang="en-US" altLang="ko-KR" sz="1600" spc="-100" dirty="0" smtClean="0">
              <a:solidFill>
                <a:srgbClr val="FF0000"/>
              </a:solidFill>
              <a:latin typeface="+mn-ea"/>
            </a:endParaRPr>
          </a:p>
          <a:p>
            <a:pPr marL="108000" indent="-108000">
              <a:lnSpc>
                <a:spcPct val="120000"/>
              </a:lnSpc>
              <a:buFont typeface="Arial" pitchFamily="34" charset="0"/>
              <a:buChar char="•"/>
            </a:pPr>
            <a:r>
              <a:rPr lang="ko-KR" altLang="en-US" sz="1600" spc="-100" dirty="0" smtClean="0">
                <a:solidFill>
                  <a:srgbClr val="FF0000"/>
                </a:solidFill>
                <a:latin typeface="+mn-ea"/>
              </a:rPr>
              <a:t>각종 분쟁과 갈등이 현존하고 있음</a:t>
            </a:r>
            <a:endParaRPr lang="ko-KR" altLang="en-US" sz="1600" spc="-1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26" name="모서리가 둥근 직사각형 25"/>
          <p:cNvSpPr/>
          <p:nvPr/>
        </p:nvSpPr>
        <p:spPr>
          <a:xfrm>
            <a:off x="4788024" y="2489445"/>
            <a:ext cx="4032448" cy="576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b="1" dirty="0">
              <a:latin typeface="+mj-lt"/>
              <a:ea typeface="나눔고딕" pitchFamily="50" charset="-127"/>
            </a:endParaRPr>
          </a:p>
        </p:txBody>
      </p:sp>
      <p:sp>
        <p:nvSpPr>
          <p:cNvPr id="27" name="모서리가 둥근 직사각형 26"/>
          <p:cNvSpPr/>
          <p:nvPr/>
        </p:nvSpPr>
        <p:spPr>
          <a:xfrm>
            <a:off x="4788024" y="3209525"/>
            <a:ext cx="4032448" cy="576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b="1" dirty="0">
              <a:latin typeface="+mj-lt"/>
              <a:ea typeface="나눔고딕" pitchFamily="50" charset="-127"/>
            </a:endParaRPr>
          </a:p>
        </p:txBody>
      </p:sp>
      <p:grpSp>
        <p:nvGrpSpPr>
          <p:cNvPr id="32" name="그룹 31"/>
          <p:cNvGrpSpPr/>
          <p:nvPr/>
        </p:nvGrpSpPr>
        <p:grpSpPr>
          <a:xfrm>
            <a:off x="503456" y="1893766"/>
            <a:ext cx="1296144" cy="523671"/>
            <a:chOff x="467544" y="1844824"/>
            <a:chExt cx="1296144" cy="523671"/>
          </a:xfrm>
        </p:grpSpPr>
        <p:sp>
          <p:nvSpPr>
            <p:cNvPr id="30" name="모서리가 둥근 직사각형 29"/>
            <p:cNvSpPr/>
            <p:nvPr/>
          </p:nvSpPr>
          <p:spPr>
            <a:xfrm>
              <a:off x="467544" y="1844824"/>
              <a:ext cx="1296144" cy="432000"/>
            </a:xfrm>
            <a:prstGeom prst="roundRect">
              <a:avLst>
                <a:gd name="adj" fmla="val 50000"/>
              </a:avLst>
            </a:prstGeom>
            <a:solidFill>
              <a:srgbClr val="F9E6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600" b="1" spc="-1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  <a:ea typeface="나눔고딕" pitchFamily="50" charset="-127"/>
                </a:rPr>
                <a:t>문화권</a:t>
              </a:r>
              <a:endParaRPr lang="ko-KR" altLang="en-US" sz="1600" b="1" dirty="0">
                <a:latin typeface="+mj-lt"/>
                <a:ea typeface="나눔고딕" pitchFamily="50" charset="-127"/>
              </a:endParaRPr>
            </a:p>
          </p:txBody>
        </p:sp>
        <p:sp>
          <p:nvSpPr>
            <p:cNvPr id="31" name="이등변 삼각형 30"/>
            <p:cNvSpPr/>
            <p:nvPr/>
          </p:nvSpPr>
          <p:spPr>
            <a:xfrm flipV="1">
              <a:off x="1025616" y="2224495"/>
              <a:ext cx="180000" cy="144000"/>
            </a:xfrm>
            <a:prstGeom prst="triangle">
              <a:avLst/>
            </a:prstGeom>
            <a:solidFill>
              <a:srgbClr val="F9E6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3" name="그룹 32"/>
          <p:cNvGrpSpPr/>
          <p:nvPr/>
        </p:nvGrpSpPr>
        <p:grpSpPr>
          <a:xfrm>
            <a:off x="2753752" y="1893766"/>
            <a:ext cx="1296144" cy="523671"/>
            <a:chOff x="467544" y="1844824"/>
            <a:chExt cx="1296144" cy="523671"/>
          </a:xfrm>
        </p:grpSpPr>
        <p:sp>
          <p:nvSpPr>
            <p:cNvPr id="34" name="모서리가 둥근 직사각형 33"/>
            <p:cNvSpPr/>
            <p:nvPr/>
          </p:nvSpPr>
          <p:spPr>
            <a:xfrm>
              <a:off x="467544" y="1844824"/>
              <a:ext cx="1296144" cy="432000"/>
            </a:xfrm>
            <a:prstGeom prst="roundRect">
              <a:avLst>
                <a:gd name="adj" fmla="val 50000"/>
              </a:avLst>
            </a:prstGeom>
            <a:solidFill>
              <a:srgbClr val="F9E6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600" b="1" spc="-10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  <a:ea typeface="나눔고딕" pitchFamily="50" charset="-127"/>
                </a:rPr>
                <a:t>공통점</a:t>
              </a:r>
              <a:endParaRPr lang="ko-KR" altLang="en-US" sz="1600" b="1" dirty="0">
                <a:latin typeface="+mj-lt"/>
                <a:ea typeface="나눔고딕" pitchFamily="50" charset="-127"/>
              </a:endParaRPr>
            </a:p>
          </p:txBody>
        </p:sp>
        <p:sp>
          <p:nvSpPr>
            <p:cNvPr id="35" name="이등변 삼각형 34"/>
            <p:cNvSpPr/>
            <p:nvPr/>
          </p:nvSpPr>
          <p:spPr>
            <a:xfrm flipV="1">
              <a:off x="1025616" y="2224495"/>
              <a:ext cx="180000" cy="144000"/>
            </a:xfrm>
            <a:prstGeom prst="triangle">
              <a:avLst/>
            </a:prstGeom>
            <a:solidFill>
              <a:srgbClr val="F9E6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6" name="그룹 35"/>
          <p:cNvGrpSpPr/>
          <p:nvPr/>
        </p:nvGrpSpPr>
        <p:grpSpPr>
          <a:xfrm>
            <a:off x="6156176" y="1893766"/>
            <a:ext cx="1296144" cy="523671"/>
            <a:chOff x="467544" y="1844824"/>
            <a:chExt cx="1296144" cy="523671"/>
          </a:xfrm>
        </p:grpSpPr>
        <p:sp>
          <p:nvSpPr>
            <p:cNvPr id="37" name="모서리가 둥근 직사각형 36"/>
            <p:cNvSpPr/>
            <p:nvPr/>
          </p:nvSpPr>
          <p:spPr>
            <a:xfrm>
              <a:off x="467544" y="1844824"/>
              <a:ext cx="1296144" cy="432000"/>
            </a:xfrm>
            <a:prstGeom prst="roundRect">
              <a:avLst>
                <a:gd name="adj" fmla="val 50000"/>
              </a:avLst>
            </a:prstGeom>
            <a:solidFill>
              <a:srgbClr val="F9E6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600" b="1" spc="-1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  <a:ea typeface="나눔고딕" pitchFamily="50" charset="-127"/>
                </a:rPr>
                <a:t>차이점</a:t>
              </a:r>
              <a:endParaRPr lang="ko-KR" altLang="en-US" sz="1600" b="1" dirty="0">
                <a:latin typeface="+mj-lt"/>
                <a:ea typeface="나눔고딕" pitchFamily="50" charset="-127"/>
              </a:endParaRPr>
            </a:p>
          </p:txBody>
        </p:sp>
        <p:sp>
          <p:nvSpPr>
            <p:cNvPr id="38" name="이등변 삼각형 37"/>
            <p:cNvSpPr/>
            <p:nvPr/>
          </p:nvSpPr>
          <p:spPr>
            <a:xfrm flipV="1">
              <a:off x="1025616" y="2224495"/>
              <a:ext cx="180000" cy="144000"/>
            </a:xfrm>
            <a:prstGeom prst="triangle">
              <a:avLst/>
            </a:prstGeom>
            <a:solidFill>
              <a:srgbClr val="F9E6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5328084" y="2598133"/>
            <a:ext cx="2952328" cy="358624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108000" indent="-108000">
              <a:lnSpc>
                <a:spcPct val="120000"/>
              </a:lnSpc>
            </a:pPr>
            <a:r>
              <a:rPr lang="ko-KR" altLang="en-US" sz="1600" spc="-100" dirty="0" smtClean="0">
                <a:solidFill>
                  <a:srgbClr val="FF0000"/>
                </a:solidFill>
                <a:latin typeface="+mn-ea"/>
              </a:rPr>
              <a:t>건조 기후 </a:t>
            </a:r>
            <a:r>
              <a:rPr lang="en-US" altLang="ko-KR" sz="1600" spc="-100" dirty="0" smtClean="0">
                <a:solidFill>
                  <a:srgbClr val="FF0000"/>
                </a:solidFill>
                <a:latin typeface="+mn-ea"/>
              </a:rPr>
              <a:t>/ </a:t>
            </a:r>
            <a:r>
              <a:rPr lang="ko-KR" altLang="en-US" sz="1600" spc="-100" dirty="0" smtClean="0">
                <a:solidFill>
                  <a:srgbClr val="FF0000"/>
                </a:solidFill>
                <a:latin typeface="+mn-ea"/>
              </a:rPr>
              <a:t>이슬람교 </a:t>
            </a:r>
            <a:r>
              <a:rPr lang="en-US" altLang="ko-KR" sz="1600" spc="-100" dirty="0" smtClean="0">
                <a:solidFill>
                  <a:srgbClr val="FF0000"/>
                </a:solidFill>
                <a:latin typeface="+mn-ea"/>
              </a:rPr>
              <a:t>/ </a:t>
            </a:r>
            <a:r>
              <a:rPr lang="ko-KR" altLang="en-US" sz="1600" spc="-100" dirty="0" smtClean="0">
                <a:solidFill>
                  <a:srgbClr val="FF0000"/>
                </a:solidFill>
                <a:latin typeface="+mn-ea"/>
              </a:rPr>
              <a:t>아랍인</a:t>
            </a:r>
            <a:endParaRPr lang="ko-KR" altLang="en-US" sz="1600" spc="-1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824028" y="3318213"/>
            <a:ext cx="3960440" cy="358624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108000" indent="-108000" algn="ctr">
              <a:lnSpc>
                <a:spcPct val="120000"/>
              </a:lnSpc>
            </a:pPr>
            <a:r>
              <a:rPr lang="ko-KR" altLang="en-US" sz="1600" spc="-100" dirty="0" smtClean="0">
                <a:solidFill>
                  <a:srgbClr val="FF0000"/>
                </a:solidFill>
                <a:latin typeface="+mn-ea"/>
              </a:rPr>
              <a:t>열대 기후 </a:t>
            </a:r>
            <a:r>
              <a:rPr lang="en-US" altLang="ko-KR" sz="1600" spc="-100" dirty="0" smtClean="0">
                <a:solidFill>
                  <a:srgbClr val="FF0000"/>
                </a:solidFill>
                <a:latin typeface="+mn-ea"/>
              </a:rPr>
              <a:t>/ </a:t>
            </a:r>
            <a:r>
              <a:rPr lang="ko-KR" altLang="en-US" sz="1600" spc="-100" dirty="0" smtClean="0">
                <a:solidFill>
                  <a:srgbClr val="FF0000"/>
                </a:solidFill>
                <a:latin typeface="+mn-ea"/>
              </a:rPr>
              <a:t>원시 종교의 영향 </a:t>
            </a:r>
            <a:r>
              <a:rPr lang="en-US" altLang="ko-KR" sz="1600" spc="-100" dirty="0" smtClean="0">
                <a:solidFill>
                  <a:srgbClr val="FF0000"/>
                </a:solidFill>
                <a:latin typeface="+mn-ea"/>
              </a:rPr>
              <a:t>/ </a:t>
            </a:r>
            <a:r>
              <a:rPr lang="ko-KR" altLang="en-US" sz="1600" spc="-100" dirty="0" smtClean="0">
                <a:solidFill>
                  <a:srgbClr val="FF0000"/>
                </a:solidFill>
                <a:latin typeface="+mn-ea"/>
              </a:rPr>
              <a:t>대부분 흑인</a:t>
            </a:r>
            <a:endParaRPr lang="ko-KR" altLang="en-US" sz="1600" spc="-1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08236" y="3297684"/>
            <a:ext cx="1008112" cy="342017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108000" indent="-108000">
              <a:lnSpc>
                <a:spcPct val="120000"/>
              </a:lnSpc>
            </a:pPr>
            <a:r>
              <a:rPr lang="ko-KR" altLang="en-US" sz="1500" spc="-100" dirty="0" smtClean="0">
                <a:solidFill>
                  <a:srgbClr val="FF0000"/>
                </a:solidFill>
                <a:latin typeface="+mn-ea"/>
              </a:rPr>
              <a:t>아프리카</a:t>
            </a:r>
            <a:endParaRPr lang="ko-KR" altLang="en-US" sz="1500" spc="-1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95536" y="3956090"/>
            <a:ext cx="8064896" cy="913070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360000" indent="-360000" algn="just">
              <a:lnSpc>
                <a:spcPts val="3200"/>
              </a:lnSpc>
              <a:buSzPct val="100000"/>
              <a:buFont typeface="+mj-lt"/>
              <a:buAutoNum type="arabicPeriod" startAt="3"/>
            </a:pPr>
            <a:r>
              <a:rPr lang="ko-KR" altLang="en-US" sz="20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조사한 문화권의 특징을 바탕으로 그 지역 사람들의 의식주 생활은 어떠할지 조사해 보자</a:t>
            </a:r>
            <a:r>
              <a:rPr lang="en-US" altLang="ko-KR" sz="20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.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95536" y="4869160"/>
            <a:ext cx="8352928" cy="1348061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108000" indent="-108000">
              <a:lnSpc>
                <a:spcPct val="120000"/>
              </a:lnSpc>
              <a:buFont typeface="Arial" pitchFamily="34" charset="0"/>
              <a:buChar char="•"/>
            </a:pPr>
            <a:r>
              <a:rPr lang="ko-KR" altLang="en-US" sz="1700" spc="-100" dirty="0" smtClean="0">
                <a:solidFill>
                  <a:srgbClr val="FF0000"/>
                </a:solidFill>
                <a:latin typeface="+mn-ea"/>
              </a:rPr>
              <a:t>의생활</a:t>
            </a:r>
            <a:r>
              <a:rPr lang="en-US" altLang="ko-KR" sz="1700" spc="-100" dirty="0" smtClean="0">
                <a:solidFill>
                  <a:srgbClr val="FF0000"/>
                </a:solidFill>
                <a:latin typeface="+mn-ea"/>
              </a:rPr>
              <a:t>: </a:t>
            </a:r>
            <a:r>
              <a:rPr lang="ko-KR" altLang="en-US" sz="1700" spc="-100" dirty="0" smtClean="0">
                <a:solidFill>
                  <a:srgbClr val="FF0000"/>
                </a:solidFill>
                <a:latin typeface="+mn-ea"/>
              </a:rPr>
              <a:t>대부분 열대 기후의 영향을 받아 가벼운 옷을 입는다</a:t>
            </a:r>
            <a:r>
              <a:rPr lang="en-US" altLang="ko-KR" sz="1700" spc="-100" dirty="0" smtClean="0">
                <a:solidFill>
                  <a:srgbClr val="FF0000"/>
                </a:solidFill>
                <a:latin typeface="+mn-ea"/>
              </a:rPr>
              <a:t>.</a:t>
            </a:r>
          </a:p>
          <a:p>
            <a:pPr marL="108000" indent="-108000">
              <a:lnSpc>
                <a:spcPct val="120000"/>
              </a:lnSpc>
              <a:buFont typeface="Arial" pitchFamily="34" charset="0"/>
              <a:buChar char="•"/>
            </a:pPr>
            <a:r>
              <a:rPr lang="ko-KR" altLang="en-US" sz="1700" spc="-100" dirty="0" smtClean="0">
                <a:solidFill>
                  <a:srgbClr val="FF0000"/>
                </a:solidFill>
                <a:latin typeface="+mn-ea"/>
              </a:rPr>
              <a:t>식생활</a:t>
            </a:r>
            <a:r>
              <a:rPr lang="en-US" altLang="ko-KR" sz="1700" spc="-100" dirty="0" smtClean="0">
                <a:solidFill>
                  <a:srgbClr val="FF0000"/>
                </a:solidFill>
                <a:latin typeface="+mn-ea"/>
              </a:rPr>
              <a:t>: </a:t>
            </a:r>
            <a:r>
              <a:rPr lang="ko-KR" altLang="en-US" sz="1700" spc="-100" dirty="0" smtClean="0">
                <a:solidFill>
                  <a:srgbClr val="FF0000"/>
                </a:solidFill>
                <a:latin typeface="+mn-ea"/>
              </a:rPr>
              <a:t>주식은 </a:t>
            </a:r>
            <a:r>
              <a:rPr lang="ko-KR" altLang="en-US" sz="1700" spc="-100" dirty="0" err="1" smtClean="0">
                <a:solidFill>
                  <a:srgbClr val="FF0000"/>
                </a:solidFill>
                <a:latin typeface="+mn-ea"/>
              </a:rPr>
              <a:t>얌</a:t>
            </a:r>
            <a:r>
              <a:rPr lang="en-US" altLang="ko-KR" sz="1700" spc="-100" dirty="0" smtClean="0">
                <a:solidFill>
                  <a:srgbClr val="FF0000"/>
                </a:solidFill>
                <a:latin typeface="+mn-ea"/>
              </a:rPr>
              <a:t>, </a:t>
            </a:r>
            <a:r>
              <a:rPr lang="ko-KR" altLang="en-US" sz="1700" spc="-100" dirty="0" err="1" smtClean="0">
                <a:solidFill>
                  <a:srgbClr val="FF0000"/>
                </a:solidFill>
                <a:latin typeface="+mn-ea"/>
              </a:rPr>
              <a:t>카사바</a:t>
            </a:r>
            <a:r>
              <a:rPr lang="en-US" altLang="ko-KR" sz="1700" spc="-100" dirty="0" smtClean="0">
                <a:solidFill>
                  <a:srgbClr val="FF0000"/>
                </a:solidFill>
                <a:latin typeface="+mn-ea"/>
              </a:rPr>
              <a:t>, </a:t>
            </a:r>
            <a:r>
              <a:rPr lang="ko-KR" altLang="en-US" sz="1700" spc="-100" dirty="0" smtClean="0">
                <a:solidFill>
                  <a:srgbClr val="FF0000"/>
                </a:solidFill>
                <a:latin typeface="+mn-ea"/>
              </a:rPr>
              <a:t>옥수수 등이며</a:t>
            </a:r>
            <a:r>
              <a:rPr lang="en-US" altLang="ko-KR" sz="1700" spc="-100" dirty="0" smtClean="0">
                <a:solidFill>
                  <a:srgbClr val="FF0000"/>
                </a:solidFill>
                <a:latin typeface="+mn-ea"/>
              </a:rPr>
              <a:t>, </a:t>
            </a:r>
            <a:r>
              <a:rPr lang="ko-KR" altLang="en-US" sz="1700" spc="-100" dirty="0" smtClean="0">
                <a:solidFill>
                  <a:srgbClr val="FF0000"/>
                </a:solidFill>
                <a:latin typeface="+mn-ea"/>
              </a:rPr>
              <a:t>먹거리는 농업을 통해서 얻기도 하지만 수렵</a:t>
            </a:r>
            <a:r>
              <a:rPr lang="en-US" altLang="ko-KR" sz="1700" spc="-100" dirty="0" smtClean="0">
                <a:solidFill>
                  <a:srgbClr val="FF0000"/>
                </a:solidFill>
                <a:latin typeface="+mn-ea"/>
              </a:rPr>
              <a:t>, </a:t>
            </a:r>
          </a:p>
          <a:p>
            <a:pPr marL="108000" indent="-108000">
              <a:lnSpc>
                <a:spcPct val="120000"/>
              </a:lnSpc>
            </a:pPr>
            <a:r>
              <a:rPr lang="en-US" altLang="ko-KR" sz="1700" spc="-100" dirty="0" smtClean="0">
                <a:solidFill>
                  <a:srgbClr val="FF0000"/>
                </a:solidFill>
                <a:latin typeface="+mn-ea"/>
              </a:rPr>
              <a:t>  </a:t>
            </a:r>
            <a:r>
              <a:rPr lang="ko-KR" altLang="en-US" sz="1700" spc="-100" dirty="0" smtClean="0">
                <a:solidFill>
                  <a:srgbClr val="FF0000"/>
                </a:solidFill>
                <a:latin typeface="+mn-ea"/>
              </a:rPr>
              <a:t>채집 등을 하는 부족도 있다</a:t>
            </a:r>
            <a:r>
              <a:rPr lang="en-US" altLang="ko-KR" sz="1700" spc="-100" dirty="0" smtClean="0">
                <a:solidFill>
                  <a:srgbClr val="FF0000"/>
                </a:solidFill>
                <a:latin typeface="+mn-ea"/>
              </a:rPr>
              <a:t>.</a:t>
            </a:r>
          </a:p>
          <a:p>
            <a:pPr marL="108000" indent="-108000">
              <a:lnSpc>
                <a:spcPct val="120000"/>
              </a:lnSpc>
              <a:buFont typeface="Arial" pitchFamily="34" charset="0"/>
              <a:buChar char="•"/>
            </a:pPr>
            <a:r>
              <a:rPr lang="ko-KR" altLang="en-US" sz="1700" spc="-100" dirty="0" smtClean="0">
                <a:solidFill>
                  <a:srgbClr val="FF0000"/>
                </a:solidFill>
                <a:latin typeface="+mn-ea"/>
              </a:rPr>
              <a:t>주생활</a:t>
            </a:r>
            <a:r>
              <a:rPr lang="en-US" altLang="ko-KR" sz="1700" spc="-100" dirty="0" smtClean="0">
                <a:solidFill>
                  <a:srgbClr val="FF0000"/>
                </a:solidFill>
                <a:latin typeface="+mn-ea"/>
              </a:rPr>
              <a:t>: </a:t>
            </a:r>
            <a:r>
              <a:rPr lang="ko-KR" altLang="en-US" sz="1700" spc="-100" dirty="0" smtClean="0">
                <a:solidFill>
                  <a:srgbClr val="FF0000"/>
                </a:solidFill>
                <a:latin typeface="+mn-ea"/>
              </a:rPr>
              <a:t>사바나에서는 </a:t>
            </a:r>
            <a:r>
              <a:rPr lang="ko-KR" altLang="en-US" sz="1700" spc="-100" dirty="0" err="1" smtClean="0">
                <a:solidFill>
                  <a:srgbClr val="FF0000"/>
                </a:solidFill>
                <a:latin typeface="+mn-ea"/>
              </a:rPr>
              <a:t>진흙집</a:t>
            </a:r>
            <a:r>
              <a:rPr lang="en-US" altLang="ko-KR" sz="1700" spc="-100" dirty="0" smtClean="0">
                <a:solidFill>
                  <a:srgbClr val="FF0000"/>
                </a:solidFill>
                <a:latin typeface="+mn-ea"/>
              </a:rPr>
              <a:t>, </a:t>
            </a:r>
            <a:r>
              <a:rPr lang="ko-KR" altLang="en-US" sz="1700" spc="-100" dirty="0" smtClean="0">
                <a:solidFill>
                  <a:srgbClr val="FF0000"/>
                </a:solidFill>
                <a:latin typeface="+mn-ea"/>
              </a:rPr>
              <a:t>밀림 지역에서는 고상 가옥이나 수상 가옥에 주로 거주한다</a:t>
            </a:r>
            <a:r>
              <a:rPr lang="en-US" altLang="ko-KR" sz="1700" spc="-100" dirty="0" smtClean="0">
                <a:solidFill>
                  <a:srgbClr val="FF0000"/>
                </a:solidFill>
                <a:latin typeface="+mn-ea"/>
              </a:rPr>
              <a:t>.</a:t>
            </a:r>
            <a:endParaRPr lang="ko-KR" altLang="en-US" sz="1700" spc="-100" dirty="0">
              <a:solidFill>
                <a:srgbClr val="FF0000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189085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39" grpId="0"/>
      <p:bldP spid="40" grpId="0"/>
      <p:bldP spid="42" grpId="0"/>
      <p:bldP spid="4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2"/>
          <p:cNvGrpSpPr/>
          <p:nvPr/>
        </p:nvGrpSpPr>
        <p:grpSpPr>
          <a:xfrm>
            <a:off x="-6226" y="-1506"/>
            <a:ext cx="9144000" cy="1106224"/>
            <a:chOff x="-20740" y="-1506"/>
            <a:chExt cx="9144000" cy="1106224"/>
          </a:xfrm>
        </p:grpSpPr>
        <p:grpSp>
          <p:nvGrpSpPr>
            <p:cNvPr id="3" name="그룹 4"/>
            <p:cNvGrpSpPr/>
            <p:nvPr/>
          </p:nvGrpSpPr>
          <p:grpSpPr>
            <a:xfrm>
              <a:off x="-20740" y="-1506"/>
              <a:ext cx="9144000" cy="1106224"/>
              <a:chOff x="-20740" y="-1506"/>
              <a:chExt cx="9144000" cy="1106224"/>
            </a:xfrm>
          </p:grpSpPr>
          <p:pic>
            <p:nvPicPr>
              <p:cNvPr id="14" name="그림 13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5900"/>
                        </a14:imgEffect>
                        <a14:imgEffect>
                          <a14:saturation sat="17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20740" y="-1506"/>
                <a:ext cx="9144000" cy="1106224"/>
              </a:xfrm>
              <a:prstGeom prst="rect">
                <a:avLst/>
              </a:prstGeom>
            </p:spPr>
          </p:pic>
          <p:sp>
            <p:nvSpPr>
              <p:cNvPr id="16" name="제목 1"/>
              <p:cNvSpPr txBox="1">
                <a:spLocks/>
              </p:cNvSpPr>
              <p:nvPr/>
            </p:nvSpPr>
            <p:spPr>
              <a:xfrm>
                <a:off x="204912" y="6524"/>
                <a:ext cx="1584176" cy="648072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1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ko-KR" altLang="en-US" sz="1900" b="1" spc="-150" dirty="0" smtClean="0">
                    <a:solidFill>
                      <a:srgbClr val="6B6BB5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통</a:t>
                </a:r>
                <a:r>
                  <a:rPr lang="ko-KR" altLang="en-US" sz="1900" b="1" spc="-150" dirty="0">
                    <a:solidFill>
                      <a:srgbClr val="6B6BB5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합</a:t>
                </a:r>
                <a:r>
                  <a:rPr lang="ko-KR" altLang="en-US" sz="1900" b="1" spc="-150" dirty="0" smtClean="0">
                    <a:solidFill>
                      <a:srgbClr val="6B6BB5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 </a:t>
                </a:r>
                <a:endParaRPr lang="en-US" altLang="ko-KR" sz="1900" b="1" spc="-150" dirty="0" smtClean="0">
                  <a:solidFill>
                    <a:srgbClr val="6B6BB5"/>
                  </a:solidFill>
                  <a:latin typeface="나눔고딕 ExtraBold" pitchFamily="50" charset="-127"/>
                  <a:ea typeface="나눔고딕 ExtraBold" pitchFamily="50" charset="-127"/>
                </a:endParaRPr>
              </a:p>
              <a:p>
                <a:pPr algn="l"/>
                <a:r>
                  <a:rPr lang="ko-KR" altLang="en-US" sz="1900" b="1" spc="-150" dirty="0" smtClean="0">
                    <a:solidFill>
                      <a:srgbClr val="6B6BB5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주제 탐</a:t>
                </a:r>
                <a:r>
                  <a:rPr lang="ko-KR" altLang="en-US" sz="1900" b="1" spc="-150" dirty="0">
                    <a:solidFill>
                      <a:srgbClr val="6B6BB5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구</a:t>
                </a:r>
                <a:r>
                  <a:rPr lang="ko-KR" altLang="en-US" sz="1900" b="1" spc="-150" dirty="0" smtClean="0">
                    <a:solidFill>
                      <a:srgbClr val="6B6BB5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 </a:t>
                </a:r>
                <a:endParaRPr lang="en-US" altLang="ko-KR" sz="1900" b="1" spc="-150" dirty="0" smtClean="0">
                  <a:solidFill>
                    <a:srgbClr val="6B6BB5"/>
                  </a:solidFill>
                  <a:latin typeface="나눔고딕 ExtraBold" pitchFamily="50" charset="-127"/>
                  <a:ea typeface="나눔고딕 ExtraBold" pitchFamily="50" charset="-127"/>
                </a:endParaRPr>
              </a:p>
            </p:txBody>
          </p:sp>
        </p:grpSp>
        <p:sp>
          <p:nvSpPr>
            <p:cNvPr id="13" name="직사각형 12"/>
            <p:cNvSpPr/>
            <p:nvPr/>
          </p:nvSpPr>
          <p:spPr>
            <a:xfrm>
              <a:off x="1313646" y="103847"/>
              <a:ext cx="7056786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2700" b="1" spc="-100" dirty="0" smtClean="0">
                  <a:latin typeface="나눔고딕 ExtraBold" pitchFamily="50" charset="-127"/>
                  <a:ea typeface="나눔고딕 ExtraBold" pitchFamily="50" charset="-127"/>
                </a:rPr>
                <a:t>문화권 신문 만들기</a:t>
              </a:r>
              <a:endParaRPr lang="en-US" altLang="ko-KR" sz="2700" b="1" spc="-100" dirty="0"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779392" y="63676"/>
            <a:ext cx="432048" cy="252000"/>
          </a:xfrm>
          <a:prstGeom prst="roundRect">
            <a:avLst>
              <a:gd name="adj" fmla="val 50000"/>
            </a:avLst>
          </a:prstGeom>
          <a:solidFill>
            <a:srgbClr val="D397B1">
              <a:alpha val="83922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ko-KR" altLang="en-US" sz="1300" b="1" spc="-150" dirty="0" err="1" smtClean="0">
                <a:solidFill>
                  <a:srgbClr val="9A2AA6"/>
                </a:solidFill>
                <a:latin typeface="나눔고딕" pitchFamily="50" charset="-127"/>
                <a:ea typeface="나눔고딕" pitchFamily="50" charset="-127"/>
              </a:rPr>
              <a:t>모둠</a:t>
            </a:r>
            <a:endParaRPr lang="ko-KR" altLang="en-US" sz="1300" b="1" spc="-150" dirty="0">
              <a:solidFill>
                <a:srgbClr val="9A2AA6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164288" y="302200"/>
            <a:ext cx="1714544" cy="377796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209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95536" y="1612446"/>
            <a:ext cx="8568952" cy="502702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360000" indent="-360000" algn="just">
              <a:lnSpc>
                <a:spcPts val="3200"/>
              </a:lnSpc>
              <a:buSzPct val="100000"/>
              <a:buAutoNum type="arabicPeriod"/>
            </a:pPr>
            <a:r>
              <a:rPr lang="ko-KR" altLang="en-US" sz="20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조사한 내용을 바탕으로 </a:t>
            </a:r>
            <a:r>
              <a:rPr lang="ko-KR" altLang="en-US" sz="2000" b="1" spc="-1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모둠별로</a:t>
            </a:r>
            <a:r>
              <a:rPr lang="ko-KR" altLang="en-US" sz="20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 문화권 신문의 제작 계획서를 작성해 보자</a:t>
            </a:r>
            <a:r>
              <a:rPr lang="en-US" altLang="ko-KR" sz="20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1234024"/>
            <a:ext cx="1656184" cy="466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7" name="표 16"/>
          <p:cNvGraphicFramePr>
            <a:graphicFrameLocks noGrp="1"/>
          </p:cNvGraphicFramePr>
          <p:nvPr/>
        </p:nvGraphicFramePr>
        <p:xfrm>
          <a:off x="539552" y="2204864"/>
          <a:ext cx="7920880" cy="4320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4216"/>
                <a:gridCol w="5976664"/>
              </a:tblGrid>
              <a:tr h="43204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pc="-100" baseline="0" dirty="0" smtClean="0">
                          <a:solidFill>
                            <a:schemeClr val="tx1"/>
                          </a:solidFill>
                        </a:rPr>
                        <a:t>신문 제목</a:t>
                      </a:r>
                      <a:endParaRPr lang="ko-KR" altLang="en-US" spc="-10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9E6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9E6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9E6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9E6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E6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b="0" spc="-10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휴먼편지체" pitchFamily="18" charset="-127"/>
                          <a:ea typeface="휴먼편지체" pitchFamily="18" charset="-127"/>
                        </a:rPr>
                        <a:t>(</a:t>
                      </a:r>
                      <a:r>
                        <a:rPr lang="ko-KR" altLang="en-US" b="0" spc="-10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휴먼편지체" pitchFamily="18" charset="-127"/>
                          <a:ea typeface="휴먼편지체" pitchFamily="18" charset="-127"/>
                        </a:rPr>
                        <a:t>예</a:t>
                      </a:r>
                      <a:r>
                        <a:rPr lang="en-US" altLang="ko-KR" b="0" spc="-10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휴먼편지체" pitchFamily="18" charset="-127"/>
                          <a:ea typeface="휴먼편지체" pitchFamily="18" charset="-127"/>
                        </a:rPr>
                        <a:t>) </a:t>
                      </a:r>
                      <a:r>
                        <a:rPr lang="ko-KR" altLang="en-US" b="0" spc="-10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휴먼편지체" pitchFamily="18" charset="-127"/>
                          <a:ea typeface="휴먼편지체" pitchFamily="18" charset="-127"/>
                        </a:rPr>
                        <a:t>유럽 문화권으로 떠나 보자</a:t>
                      </a:r>
                      <a:r>
                        <a:rPr lang="en-US" altLang="ko-KR" b="0" spc="-10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휴먼편지체" pitchFamily="18" charset="-127"/>
                          <a:ea typeface="휴먼편지체" pitchFamily="18" charset="-127"/>
                        </a:rPr>
                        <a:t>.</a:t>
                      </a:r>
                      <a:endParaRPr lang="ko-KR" altLang="en-US" b="0" spc="-100" baseline="0" dirty="0" smtClean="0">
                        <a:solidFill>
                          <a:schemeClr val="bg1">
                            <a:lumMod val="65000"/>
                          </a:schemeClr>
                        </a:solidFill>
                        <a:latin typeface="휴먼편지체" pitchFamily="18" charset="-127"/>
                        <a:ea typeface="휴먼편지체" pitchFamily="18" charset="-127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9E6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9E6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9E6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9E6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1" name="표 20"/>
          <p:cNvGraphicFramePr>
            <a:graphicFrameLocks noGrp="1"/>
          </p:cNvGraphicFramePr>
          <p:nvPr/>
        </p:nvGraphicFramePr>
        <p:xfrm>
          <a:off x="539552" y="2780928"/>
          <a:ext cx="7920880" cy="29786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4216"/>
                <a:gridCol w="5976664"/>
              </a:tblGrid>
              <a:tr h="992877">
                <a:tc rowSpan="3">
                  <a:txBody>
                    <a:bodyPr/>
                    <a:lstStyle/>
                    <a:p>
                      <a:pPr algn="ctr" latinLnBrk="1"/>
                      <a:r>
                        <a:rPr lang="ko-KR" altLang="en-US" spc="-100" baseline="0" dirty="0" smtClean="0">
                          <a:solidFill>
                            <a:schemeClr val="tx1"/>
                          </a:solidFill>
                        </a:rPr>
                        <a:t>기사 주제 정하기</a:t>
                      </a:r>
                      <a:endParaRPr lang="ko-KR" altLang="en-US" spc="-10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9E6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9E6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9E6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9E6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E6DF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l" latinLnBrk="1">
                        <a:buNone/>
                      </a:pPr>
                      <a:r>
                        <a:rPr lang="en-US" altLang="ko-KR" b="1" spc="-100" baseline="0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1.  </a:t>
                      </a:r>
                      <a:r>
                        <a:rPr lang="ko-KR" altLang="en-US" b="1" spc="-100" baseline="0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자연 환경 관련 기사</a:t>
                      </a:r>
                      <a:r>
                        <a:rPr lang="en-US" altLang="ko-KR" b="1" spc="-100" baseline="0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(</a:t>
                      </a:r>
                      <a:r>
                        <a:rPr lang="ko-KR" altLang="en-US" b="1" spc="-100" baseline="0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기후</a:t>
                      </a:r>
                      <a:r>
                        <a:rPr lang="en-US" altLang="ko-KR" b="1" spc="-100" baseline="0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, </a:t>
                      </a:r>
                      <a:r>
                        <a:rPr lang="ko-KR" altLang="en-US" b="1" spc="-100" baseline="0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지형 등</a:t>
                      </a:r>
                      <a:r>
                        <a:rPr lang="en-US" altLang="ko-KR" b="1" spc="-100" baseline="0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)</a:t>
                      </a:r>
                    </a:p>
                    <a:p>
                      <a:pPr marL="342900" indent="-342900" algn="l" latinLnBrk="1">
                        <a:buNone/>
                      </a:pPr>
                      <a:endParaRPr lang="en-US" altLang="ko-KR" b="1" spc="-100" baseline="0" dirty="0" smtClean="0">
                        <a:solidFill>
                          <a:schemeClr val="tx1"/>
                        </a:solidFill>
                        <a:latin typeface="나눔고딕" pitchFamily="50" charset="-127"/>
                        <a:ea typeface="나눔고딕" pitchFamily="50" charset="-127"/>
                      </a:endParaRPr>
                    </a:p>
                    <a:p>
                      <a:pPr marL="342900" indent="-342900" algn="l" latinLnBrk="1">
                        <a:buNone/>
                      </a:pPr>
                      <a:endParaRPr lang="ko-KR" altLang="en-US" b="1" spc="-100" baseline="0" dirty="0">
                        <a:solidFill>
                          <a:schemeClr val="tx1"/>
                        </a:solidFill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9E6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9E6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9E6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99287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b="1" spc="-100" baseline="0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2.  </a:t>
                      </a:r>
                      <a:r>
                        <a:rPr lang="ko-KR" altLang="en-US" b="1" spc="-100" baseline="0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인문 환경 관련 기사</a:t>
                      </a:r>
                      <a:r>
                        <a:rPr lang="en-US" altLang="ko-KR" b="1" spc="-100" baseline="0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(</a:t>
                      </a:r>
                      <a:r>
                        <a:rPr lang="ko-KR" altLang="en-US" b="1" spc="-100" baseline="0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종교</a:t>
                      </a:r>
                      <a:r>
                        <a:rPr lang="en-US" altLang="ko-KR" b="1" spc="-100" baseline="0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, </a:t>
                      </a:r>
                      <a:r>
                        <a:rPr lang="ko-KR" altLang="en-US" b="1" spc="-100" baseline="0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산업</a:t>
                      </a:r>
                      <a:r>
                        <a:rPr lang="en-US" altLang="ko-KR" b="1" spc="-100" baseline="0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, </a:t>
                      </a:r>
                      <a:r>
                        <a:rPr lang="ko-KR" altLang="en-US" b="1" spc="-100" baseline="0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정치 등</a:t>
                      </a:r>
                      <a:r>
                        <a:rPr lang="en-US" altLang="ko-KR" b="1" spc="-100" baseline="0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)</a:t>
                      </a:r>
                    </a:p>
                    <a:p>
                      <a:pPr algn="l" latinLnBrk="1"/>
                      <a:endParaRPr lang="en-US" altLang="ko-KR" b="1" spc="-100" baseline="0" dirty="0" smtClean="0">
                        <a:solidFill>
                          <a:schemeClr val="tx1"/>
                        </a:solidFill>
                        <a:latin typeface="나눔고딕" pitchFamily="50" charset="-127"/>
                        <a:ea typeface="나눔고딕" pitchFamily="50" charset="-127"/>
                      </a:endParaRPr>
                    </a:p>
                    <a:p>
                      <a:pPr algn="l" latinLnBrk="1"/>
                      <a:endParaRPr lang="ko-KR" altLang="en-US" b="1" spc="-100" baseline="0" dirty="0">
                        <a:solidFill>
                          <a:schemeClr val="tx1"/>
                        </a:solidFill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9E6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9E6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99287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b="1" spc="-100" baseline="0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3.  </a:t>
                      </a:r>
                      <a:r>
                        <a:rPr lang="ko-KR" altLang="en-US" b="1" spc="-100" baseline="0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의식주 등 일상생활 관련 기사</a:t>
                      </a:r>
                      <a:endParaRPr lang="en-US" altLang="ko-KR" b="1" spc="-100" baseline="0" dirty="0" smtClean="0">
                        <a:solidFill>
                          <a:schemeClr val="tx1"/>
                        </a:solidFill>
                        <a:latin typeface="나눔고딕" pitchFamily="50" charset="-127"/>
                        <a:ea typeface="나눔고딕" pitchFamily="50" charset="-127"/>
                      </a:endParaRPr>
                    </a:p>
                    <a:p>
                      <a:pPr algn="l" latinLnBrk="1"/>
                      <a:endParaRPr lang="en-US" altLang="ko-KR" b="1" spc="-100" baseline="0" dirty="0" smtClean="0">
                        <a:solidFill>
                          <a:schemeClr val="tx1"/>
                        </a:solidFill>
                        <a:latin typeface="나눔고딕" pitchFamily="50" charset="-127"/>
                        <a:ea typeface="나눔고딕" pitchFamily="50" charset="-127"/>
                      </a:endParaRPr>
                    </a:p>
                    <a:p>
                      <a:pPr algn="l" latinLnBrk="1"/>
                      <a:endParaRPr lang="ko-KR" altLang="en-US" b="1" spc="-100" baseline="0" dirty="0">
                        <a:solidFill>
                          <a:schemeClr val="tx1"/>
                        </a:solidFill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9E6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9E6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9E6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2483768" y="3140968"/>
            <a:ext cx="6192688" cy="683264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108000" indent="-108000">
              <a:lnSpc>
                <a:spcPct val="120000"/>
              </a:lnSpc>
              <a:buFont typeface="Arial" pitchFamily="34" charset="0"/>
              <a:buChar char="•"/>
            </a:pPr>
            <a:r>
              <a:rPr lang="ko-KR" altLang="en-US" sz="1600" spc="-100" dirty="0" smtClean="0">
                <a:solidFill>
                  <a:srgbClr val="FF0000"/>
                </a:solidFill>
                <a:latin typeface="+mn-ea"/>
              </a:rPr>
              <a:t>아프리카 문화권은 어디에 위치하고 어떤 </a:t>
            </a:r>
            <a:r>
              <a:rPr lang="ko-KR" altLang="en-US" sz="1600" spc="-100" dirty="0" err="1" smtClean="0">
                <a:solidFill>
                  <a:srgbClr val="FF0000"/>
                </a:solidFill>
                <a:latin typeface="+mn-ea"/>
              </a:rPr>
              <a:t>나라룰</a:t>
            </a:r>
            <a:r>
              <a:rPr lang="ko-KR" altLang="en-US" sz="1600" spc="-100" dirty="0" smtClean="0">
                <a:solidFill>
                  <a:srgbClr val="FF0000"/>
                </a:solidFill>
                <a:latin typeface="+mn-ea"/>
              </a:rPr>
              <a:t> 포함하고 있을까</a:t>
            </a:r>
            <a:r>
              <a:rPr lang="en-US" altLang="ko-KR" sz="1600" spc="-100" dirty="0" smtClean="0">
                <a:solidFill>
                  <a:srgbClr val="FF0000"/>
                </a:solidFill>
                <a:latin typeface="+mn-ea"/>
              </a:rPr>
              <a:t>?</a:t>
            </a:r>
          </a:p>
          <a:p>
            <a:pPr marL="108000" indent="-108000">
              <a:lnSpc>
                <a:spcPct val="120000"/>
              </a:lnSpc>
              <a:buFont typeface="Arial" pitchFamily="34" charset="0"/>
              <a:buChar char="•"/>
            </a:pPr>
            <a:r>
              <a:rPr lang="ko-KR" altLang="en-US" sz="1600" spc="-100" dirty="0" smtClean="0">
                <a:solidFill>
                  <a:srgbClr val="FF0000"/>
                </a:solidFill>
                <a:latin typeface="+mn-ea"/>
              </a:rPr>
              <a:t>아프리카 문화권의 자연 환경</a:t>
            </a:r>
            <a:endParaRPr lang="ko-KR" altLang="en-US" sz="1600" spc="-1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483768" y="4149080"/>
            <a:ext cx="5976664" cy="654090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108000" indent="-108000">
              <a:lnSpc>
                <a:spcPct val="120000"/>
              </a:lnSpc>
              <a:buFont typeface="Arial" pitchFamily="34" charset="0"/>
              <a:buChar char="•"/>
            </a:pPr>
            <a:r>
              <a:rPr lang="ko-KR" altLang="en-US" sz="1600" spc="-100" dirty="0" smtClean="0">
                <a:solidFill>
                  <a:srgbClr val="FF0000"/>
                </a:solidFill>
                <a:latin typeface="+mn-ea"/>
              </a:rPr>
              <a:t>아프리카의 원시 종교를 찾아서</a:t>
            </a:r>
            <a:endParaRPr lang="en-US" altLang="ko-KR" sz="1600" spc="-100" dirty="0" smtClean="0">
              <a:solidFill>
                <a:srgbClr val="FF0000"/>
              </a:solidFill>
              <a:latin typeface="+mn-ea"/>
            </a:endParaRPr>
          </a:p>
          <a:p>
            <a:pPr marL="108000" indent="-108000">
              <a:lnSpc>
                <a:spcPct val="120000"/>
              </a:lnSpc>
              <a:buFont typeface="Arial" pitchFamily="34" charset="0"/>
              <a:buChar char="•"/>
            </a:pPr>
            <a:r>
              <a:rPr lang="ko-KR" altLang="en-US" sz="1600" spc="-100" dirty="0" smtClean="0">
                <a:solidFill>
                  <a:srgbClr val="FF0000"/>
                </a:solidFill>
                <a:latin typeface="+mn-ea"/>
              </a:rPr>
              <a:t>아프리카의 비극</a:t>
            </a:r>
            <a:r>
              <a:rPr lang="en-US" altLang="ko-KR" sz="1600" spc="-100" dirty="0" smtClean="0">
                <a:solidFill>
                  <a:srgbClr val="FF0000"/>
                </a:solidFill>
                <a:latin typeface="+mn-ea"/>
              </a:rPr>
              <a:t>-</a:t>
            </a:r>
            <a:r>
              <a:rPr lang="ko-KR" altLang="en-US" sz="1600" spc="-100" dirty="0" smtClean="0">
                <a:solidFill>
                  <a:srgbClr val="FF0000"/>
                </a:solidFill>
                <a:latin typeface="+mn-ea"/>
              </a:rPr>
              <a:t>유럽의 지배와 자원</a:t>
            </a:r>
            <a:r>
              <a:rPr lang="en-US" altLang="ko-KR" sz="1600" spc="-100" dirty="0" smtClean="0">
                <a:solidFill>
                  <a:srgbClr val="FF0000"/>
                </a:solidFill>
                <a:latin typeface="+mn-ea"/>
              </a:rPr>
              <a:t>, </a:t>
            </a:r>
            <a:r>
              <a:rPr lang="ko-KR" altLang="en-US" sz="1600" spc="-100" dirty="0" smtClean="0">
                <a:solidFill>
                  <a:srgbClr val="FF0000"/>
                </a:solidFill>
                <a:latin typeface="+mn-ea"/>
              </a:rPr>
              <a:t>민족</a:t>
            </a:r>
            <a:r>
              <a:rPr lang="en-US" altLang="ko-KR" sz="1600" spc="-100" dirty="0" smtClean="0">
                <a:solidFill>
                  <a:srgbClr val="FF0000"/>
                </a:solidFill>
                <a:latin typeface="+mn-ea"/>
              </a:rPr>
              <a:t>, </a:t>
            </a:r>
            <a:r>
              <a:rPr lang="ko-KR" altLang="en-US" sz="1600" spc="-100" dirty="0" smtClean="0">
                <a:solidFill>
                  <a:srgbClr val="FF0000"/>
                </a:solidFill>
                <a:latin typeface="+mn-ea"/>
              </a:rPr>
              <a:t>종교에 따른 분쟁</a:t>
            </a:r>
            <a:endParaRPr lang="ko-KR" altLang="en-US" sz="1600" spc="-1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483768" y="5085184"/>
            <a:ext cx="5976664" cy="683264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108000" indent="-108000">
              <a:lnSpc>
                <a:spcPct val="120000"/>
              </a:lnSpc>
              <a:buFont typeface="Arial" pitchFamily="34" charset="0"/>
              <a:buChar char="•"/>
            </a:pPr>
            <a:r>
              <a:rPr lang="ko-KR" altLang="en-US" sz="1600" spc="-100" dirty="0" smtClean="0">
                <a:solidFill>
                  <a:srgbClr val="FF0000"/>
                </a:solidFill>
                <a:latin typeface="+mn-ea"/>
              </a:rPr>
              <a:t>아프리카 문화권의 음식 문화</a:t>
            </a:r>
            <a:endParaRPr lang="en-US" altLang="ko-KR" sz="1600" spc="-100" dirty="0" smtClean="0">
              <a:solidFill>
                <a:srgbClr val="FF0000"/>
              </a:solidFill>
              <a:latin typeface="+mn-ea"/>
            </a:endParaRPr>
          </a:p>
          <a:p>
            <a:pPr marL="108000" indent="-108000">
              <a:lnSpc>
                <a:spcPct val="120000"/>
              </a:lnSpc>
              <a:buFont typeface="Arial" pitchFamily="34" charset="0"/>
              <a:buChar char="•"/>
            </a:pPr>
            <a:r>
              <a:rPr lang="ko-KR" altLang="en-US" sz="1600" spc="-100" dirty="0" smtClean="0">
                <a:solidFill>
                  <a:srgbClr val="FF0000"/>
                </a:solidFill>
                <a:latin typeface="+mn-ea"/>
              </a:rPr>
              <a:t>아프리카 문화권의 산업</a:t>
            </a:r>
            <a:endParaRPr lang="ko-KR" altLang="en-US" sz="1600" spc="-100" dirty="0">
              <a:solidFill>
                <a:srgbClr val="FF0000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542472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3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그룹 11"/>
          <p:cNvGrpSpPr/>
          <p:nvPr/>
        </p:nvGrpSpPr>
        <p:grpSpPr>
          <a:xfrm>
            <a:off x="0" y="0"/>
            <a:ext cx="9144000" cy="1106224"/>
            <a:chOff x="0" y="0"/>
            <a:chExt cx="9144000" cy="1106224"/>
          </a:xfrm>
        </p:grpSpPr>
        <p:pic>
          <p:nvPicPr>
            <p:cNvPr id="18" name="그림 17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5900"/>
                      </a14:imgEffect>
                      <a14:imgEffect>
                        <a14:saturation sat="17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1106224"/>
            </a:xfrm>
            <a:prstGeom prst="rect">
              <a:avLst/>
            </a:prstGeom>
          </p:spPr>
        </p:pic>
        <p:sp>
          <p:nvSpPr>
            <p:cNvPr id="19" name="제목 1"/>
            <p:cNvSpPr txBox="1">
              <a:spLocks/>
            </p:cNvSpPr>
            <p:nvPr/>
          </p:nvSpPr>
          <p:spPr>
            <a:xfrm>
              <a:off x="251520" y="33896"/>
              <a:ext cx="7056784" cy="684076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ko-KR" altLang="en-US" sz="28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생각 펼치기</a:t>
              </a:r>
              <a:endParaRPr lang="ko-KR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7164288" y="302200"/>
            <a:ext cx="1714544" cy="377796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202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7279" y="1388365"/>
            <a:ext cx="8219177" cy="1248547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ko-KR" altLang="en-US" sz="2000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  각 지역의 인사는 그 지역 사람들의 독특한 문화를 반영하고 있다</a:t>
            </a:r>
            <a:r>
              <a:rPr lang="en-US" altLang="ko-KR" sz="2000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2000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다양하게 표현되는 </a:t>
            </a:r>
            <a:r>
              <a:rPr lang="ko-KR" altLang="en-US" sz="2000" spc="-1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인사법은</a:t>
            </a:r>
            <a:r>
              <a:rPr lang="ko-KR" altLang="en-US" sz="2000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그들이 처한 자연환경과 인문 환경의 영향을 받아 형성된 것이다</a:t>
            </a:r>
            <a:r>
              <a:rPr lang="en-US" altLang="ko-KR" sz="2000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.</a:t>
            </a:r>
            <a:endParaRPr lang="ko-KR" altLang="en-US" sz="2000" spc="-100" dirty="0">
              <a:solidFill>
                <a:schemeClr val="tx1">
                  <a:lumMod val="85000"/>
                  <a:lumOff val="1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31" name="그룹 30"/>
          <p:cNvGrpSpPr/>
          <p:nvPr/>
        </p:nvGrpSpPr>
        <p:grpSpPr>
          <a:xfrm>
            <a:off x="2267744" y="2636912"/>
            <a:ext cx="4608512" cy="3744416"/>
            <a:chOff x="2267744" y="2636912"/>
            <a:chExt cx="4608512" cy="3744416"/>
          </a:xfrm>
        </p:grpSpPr>
        <p:pic>
          <p:nvPicPr>
            <p:cNvPr id="2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267744" y="2636912"/>
              <a:ext cx="4608512" cy="3269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1" name="그룹 20"/>
            <p:cNvGrpSpPr/>
            <p:nvPr/>
          </p:nvGrpSpPr>
          <p:grpSpPr>
            <a:xfrm>
              <a:off x="3167844" y="5949280"/>
              <a:ext cx="2808312" cy="432048"/>
              <a:chOff x="231200" y="1496214"/>
              <a:chExt cx="2340260" cy="360040"/>
            </a:xfrm>
          </p:grpSpPr>
          <p:sp>
            <p:nvSpPr>
              <p:cNvPr id="22" name="눈물 방울 21"/>
              <p:cNvSpPr/>
              <p:nvPr/>
            </p:nvSpPr>
            <p:spPr>
              <a:xfrm>
                <a:off x="231200" y="1496214"/>
                <a:ext cx="360040" cy="360040"/>
              </a:xfrm>
              <a:prstGeom prst="teardrop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600" b="1" dirty="0" smtClean="0">
                    <a:solidFill>
                      <a:schemeClr val="tx1"/>
                    </a:solidFill>
                  </a:rPr>
                  <a:t>가</a:t>
                </a:r>
                <a:endParaRPr lang="ko-KR" altLang="en-US" sz="16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3" name="제목 1"/>
              <p:cNvSpPr txBox="1">
                <a:spLocks/>
              </p:cNvSpPr>
              <p:nvPr/>
            </p:nvSpPr>
            <p:spPr>
              <a:xfrm>
                <a:off x="611560" y="1514216"/>
                <a:ext cx="1959900" cy="32403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1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ko-KR" altLang="en-US" sz="1800" spc="-5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맑은 고딕" pitchFamily="50" charset="-127"/>
                    <a:ea typeface="맑은 고딕" pitchFamily="50" charset="-127"/>
                  </a:rPr>
                  <a:t>서양의 일반적인 인사</a:t>
                </a:r>
              </a:p>
            </p:txBody>
          </p:sp>
        </p:grpSp>
      </p:grpSp>
      <p:grpSp>
        <p:nvGrpSpPr>
          <p:cNvPr id="24" name="그룹 23"/>
          <p:cNvGrpSpPr/>
          <p:nvPr/>
        </p:nvGrpSpPr>
        <p:grpSpPr>
          <a:xfrm>
            <a:off x="2608621" y="2564904"/>
            <a:ext cx="3926758" cy="3816424"/>
            <a:chOff x="2608621" y="2564904"/>
            <a:chExt cx="3926758" cy="3816424"/>
          </a:xfrm>
        </p:grpSpPr>
        <p:pic>
          <p:nvPicPr>
            <p:cNvPr id="3" name="Picture 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608621" y="2564904"/>
              <a:ext cx="3926758" cy="3312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5" name="그룹 24"/>
            <p:cNvGrpSpPr/>
            <p:nvPr/>
          </p:nvGrpSpPr>
          <p:grpSpPr>
            <a:xfrm>
              <a:off x="2915816" y="5949280"/>
              <a:ext cx="3312368" cy="432048"/>
              <a:chOff x="231200" y="1496214"/>
              <a:chExt cx="2760306" cy="360040"/>
            </a:xfrm>
          </p:grpSpPr>
          <p:sp>
            <p:nvSpPr>
              <p:cNvPr id="26" name="눈물 방울 25"/>
              <p:cNvSpPr/>
              <p:nvPr/>
            </p:nvSpPr>
            <p:spPr>
              <a:xfrm>
                <a:off x="231200" y="1496214"/>
                <a:ext cx="360040" cy="360040"/>
              </a:xfrm>
              <a:prstGeom prst="teardrop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600" b="1" dirty="0" smtClean="0">
                    <a:solidFill>
                      <a:schemeClr val="tx1"/>
                    </a:solidFill>
                  </a:rPr>
                  <a:t>나</a:t>
                </a:r>
                <a:endParaRPr lang="ko-KR" altLang="en-US" sz="16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7" name="제목 1"/>
              <p:cNvSpPr txBox="1">
                <a:spLocks/>
              </p:cNvSpPr>
              <p:nvPr/>
            </p:nvSpPr>
            <p:spPr>
              <a:xfrm>
                <a:off x="611560" y="1514216"/>
                <a:ext cx="2379946" cy="32403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1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ko-KR" altLang="en-US" sz="1800" spc="-5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맑은 고딕" pitchFamily="50" charset="-127"/>
                    <a:ea typeface="맑은 고딕" pitchFamily="50" charset="-127"/>
                  </a:rPr>
                  <a:t>뉴질랜드 마오리족의 인사</a:t>
                </a:r>
              </a:p>
            </p:txBody>
          </p:sp>
        </p:grpSp>
      </p:grpSp>
      <p:grpSp>
        <p:nvGrpSpPr>
          <p:cNvPr id="20" name="그룹 19"/>
          <p:cNvGrpSpPr/>
          <p:nvPr/>
        </p:nvGrpSpPr>
        <p:grpSpPr>
          <a:xfrm>
            <a:off x="2339752" y="2852936"/>
            <a:ext cx="4464496" cy="3528392"/>
            <a:chOff x="2339752" y="2852936"/>
            <a:chExt cx="4464496" cy="3528392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339752" y="2852936"/>
              <a:ext cx="4464496" cy="29587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8" name="그룹 27"/>
            <p:cNvGrpSpPr/>
            <p:nvPr/>
          </p:nvGrpSpPr>
          <p:grpSpPr>
            <a:xfrm>
              <a:off x="2915816" y="5949280"/>
              <a:ext cx="3312368" cy="432048"/>
              <a:chOff x="231200" y="1496214"/>
              <a:chExt cx="2760306" cy="360040"/>
            </a:xfrm>
          </p:grpSpPr>
          <p:sp>
            <p:nvSpPr>
              <p:cNvPr id="29" name="눈물 방울 28"/>
              <p:cNvSpPr/>
              <p:nvPr/>
            </p:nvSpPr>
            <p:spPr>
              <a:xfrm>
                <a:off x="231200" y="1496214"/>
                <a:ext cx="360040" cy="360040"/>
              </a:xfrm>
              <a:prstGeom prst="teardrop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600" b="1" dirty="0" smtClean="0">
                    <a:solidFill>
                      <a:schemeClr val="tx1"/>
                    </a:solidFill>
                  </a:rPr>
                  <a:t>다</a:t>
                </a:r>
                <a:endParaRPr lang="ko-KR" altLang="en-US" sz="16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제목 1"/>
              <p:cNvSpPr txBox="1">
                <a:spLocks/>
              </p:cNvSpPr>
              <p:nvPr/>
            </p:nvSpPr>
            <p:spPr>
              <a:xfrm>
                <a:off x="611560" y="1514216"/>
                <a:ext cx="2379946" cy="32403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1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ko-KR" altLang="en-US" sz="1800" spc="-5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맑은 고딕" pitchFamily="50" charset="-127"/>
                    <a:ea typeface="맑은 고딕" pitchFamily="50" charset="-127"/>
                  </a:rPr>
                  <a:t>아프리카 마사이족의 인사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40784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79512" y="1484784"/>
            <a:ext cx="8796855" cy="461665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360000" indent="-360000">
              <a:buFont typeface="+mj-lt"/>
              <a:buAutoNum type="arabicPeriod"/>
            </a:pPr>
            <a:r>
              <a:rPr lang="en-US" altLang="ko-KR" sz="2400" b="1" spc="-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(</a:t>
            </a:r>
            <a:r>
              <a:rPr lang="ko-KR" altLang="en-US" sz="2400" b="1" spc="-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가</a:t>
            </a:r>
            <a:r>
              <a:rPr lang="en-US" altLang="ko-KR" sz="2400" b="1" spc="-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)~(</a:t>
            </a:r>
            <a:r>
              <a:rPr lang="ko-KR" altLang="en-US" sz="2400" b="1" spc="-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다</a:t>
            </a:r>
            <a:r>
              <a:rPr lang="en-US" altLang="ko-KR" sz="2400" b="1" spc="-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)</a:t>
            </a:r>
            <a:r>
              <a:rPr lang="ko-KR" altLang="en-US" sz="2400" b="1" spc="-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의 인사법에 담긴 의미를 알맞게 연결해 보자</a:t>
            </a:r>
            <a:r>
              <a:rPr lang="en-US" altLang="ko-KR" sz="2400" b="1" spc="-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.</a:t>
            </a:r>
            <a:endParaRPr lang="ko-KR" altLang="en-US" sz="2400" b="1" spc="-50" dirty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4" name="그룹 11"/>
          <p:cNvGrpSpPr/>
          <p:nvPr/>
        </p:nvGrpSpPr>
        <p:grpSpPr>
          <a:xfrm>
            <a:off x="0" y="0"/>
            <a:ext cx="9144000" cy="1106224"/>
            <a:chOff x="0" y="0"/>
            <a:chExt cx="9144000" cy="1106224"/>
          </a:xfrm>
        </p:grpSpPr>
        <p:pic>
          <p:nvPicPr>
            <p:cNvPr id="18" name="그림 17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5900"/>
                      </a14:imgEffect>
                      <a14:imgEffect>
                        <a14:saturation sat="17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1106224"/>
            </a:xfrm>
            <a:prstGeom prst="rect">
              <a:avLst/>
            </a:prstGeom>
          </p:spPr>
        </p:pic>
        <p:sp>
          <p:nvSpPr>
            <p:cNvPr id="19" name="제목 1"/>
            <p:cNvSpPr txBox="1">
              <a:spLocks/>
            </p:cNvSpPr>
            <p:nvPr/>
          </p:nvSpPr>
          <p:spPr>
            <a:xfrm>
              <a:off x="251520" y="33896"/>
              <a:ext cx="7056784" cy="684076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ko-KR" altLang="en-US" sz="28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생각 펼치기</a:t>
              </a:r>
              <a:endParaRPr lang="ko-KR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7164288" y="302200"/>
            <a:ext cx="1714544" cy="377796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202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0" name="눈물 방울 19"/>
          <p:cNvSpPr/>
          <p:nvPr/>
        </p:nvSpPr>
        <p:spPr>
          <a:xfrm>
            <a:off x="1547664" y="2492896"/>
            <a:ext cx="432048" cy="432048"/>
          </a:xfrm>
          <a:prstGeom prst="teardrop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ko-KR" altLang="en-US" sz="1600" b="1" dirty="0" smtClean="0">
                <a:solidFill>
                  <a:schemeClr val="tx1"/>
                </a:solidFill>
              </a:rPr>
              <a:t>가</a:t>
            </a:r>
            <a:endParaRPr lang="en-US" altLang="ko-KR" sz="1600" b="1" dirty="0" smtClean="0">
              <a:solidFill>
                <a:schemeClr val="tx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altLang="ko-KR" sz="1600" b="1" dirty="0" smtClean="0">
                <a:solidFill>
                  <a:schemeClr val="tx1"/>
                </a:solidFill>
              </a:rPr>
              <a:t>•</a:t>
            </a:r>
          </a:p>
          <a:p>
            <a:pPr algn="ctr">
              <a:lnSpc>
                <a:spcPct val="150000"/>
              </a:lnSpc>
            </a:pPr>
            <a:endParaRPr lang="en-US" altLang="ko-KR" sz="1600" b="1" dirty="0" smtClean="0">
              <a:solidFill>
                <a:schemeClr val="tx1"/>
              </a:solidFill>
            </a:endParaRPr>
          </a:p>
          <a:p>
            <a:pPr algn="ctr">
              <a:lnSpc>
                <a:spcPct val="150000"/>
              </a:lnSpc>
            </a:pPr>
            <a:endParaRPr lang="en-US" altLang="ko-KR" sz="1600" b="1" dirty="0" smtClean="0">
              <a:solidFill>
                <a:schemeClr val="tx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altLang="ko-KR" sz="1600" b="1" dirty="0" smtClean="0">
                <a:solidFill>
                  <a:schemeClr val="tx1"/>
                </a:solidFill>
              </a:rPr>
              <a:t>• </a:t>
            </a:r>
          </a:p>
        </p:txBody>
      </p:sp>
      <p:sp>
        <p:nvSpPr>
          <p:cNvPr id="21" name="눈물 방울 20"/>
          <p:cNvSpPr/>
          <p:nvPr/>
        </p:nvSpPr>
        <p:spPr>
          <a:xfrm>
            <a:off x="4355976" y="2492896"/>
            <a:ext cx="432048" cy="432048"/>
          </a:xfrm>
          <a:prstGeom prst="teardrop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ko-KR" altLang="en-US" sz="1600" b="1" dirty="0" smtClean="0">
                <a:solidFill>
                  <a:schemeClr val="tx1"/>
                </a:solidFill>
              </a:rPr>
              <a:t>나</a:t>
            </a:r>
            <a:endParaRPr lang="en-US" altLang="ko-KR" sz="1600" b="1" dirty="0" smtClean="0">
              <a:solidFill>
                <a:schemeClr val="tx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altLang="ko-KR" sz="1600" b="1" dirty="0" smtClean="0">
                <a:solidFill>
                  <a:schemeClr val="tx1"/>
                </a:solidFill>
              </a:rPr>
              <a:t>•</a:t>
            </a:r>
          </a:p>
          <a:p>
            <a:pPr algn="ctr">
              <a:lnSpc>
                <a:spcPct val="150000"/>
              </a:lnSpc>
            </a:pPr>
            <a:endParaRPr lang="en-US" altLang="ko-KR" sz="1600" b="1" dirty="0" smtClean="0">
              <a:solidFill>
                <a:schemeClr val="tx1"/>
              </a:solidFill>
            </a:endParaRPr>
          </a:p>
          <a:p>
            <a:pPr algn="ctr">
              <a:lnSpc>
                <a:spcPct val="150000"/>
              </a:lnSpc>
            </a:pPr>
            <a:endParaRPr lang="en-US" altLang="ko-KR" sz="1600" b="1" dirty="0" smtClean="0">
              <a:solidFill>
                <a:schemeClr val="tx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altLang="ko-KR" sz="1600" b="1" dirty="0" smtClean="0">
                <a:solidFill>
                  <a:schemeClr val="tx1"/>
                </a:solidFill>
              </a:rPr>
              <a:t>•</a:t>
            </a:r>
            <a:endParaRPr lang="ko-KR" altLang="en-US" sz="1600" b="1" dirty="0">
              <a:solidFill>
                <a:schemeClr val="tx1"/>
              </a:solidFill>
            </a:endParaRPr>
          </a:p>
        </p:txBody>
      </p:sp>
      <p:sp>
        <p:nvSpPr>
          <p:cNvPr id="22" name="눈물 방울 21"/>
          <p:cNvSpPr/>
          <p:nvPr/>
        </p:nvSpPr>
        <p:spPr>
          <a:xfrm>
            <a:off x="7164288" y="2492896"/>
            <a:ext cx="432048" cy="432048"/>
          </a:xfrm>
          <a:prstGeom prst="teardrop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ko-KR" altLang="en-US" sz="1600" b="1" dirty="0" smtClean="0">
                <a:solidFill>
                  <a:schemeClr val="tx1"/>
                </a:solidFill>
              </a:rPr>
              <a:t>다</a:t>
            </a:r>
            <a:endParaRPr lang="en-US" altLang="ko-KR" sz="1600" b="1" dirty="0" smtClean="0">
              <a:solidFill>
                <a:schemeClr val="tx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altLang="ko-KR" sz="1600" b="1" dirty="0" smtClean="0">
                <a:solidFill>
                  <a:schemeClr val="tx1"/>
                </a:solidFill>
              </a:rPr>
              <a:t>•</a:t>
            </a:r>
          </a:p>
          <a:p>
            <a:pPr algn="ctr">
              <a:lnSpc>
                <a:spcPct val="150000"/>
              </a:lnSpc>
            </a:pPr>
            <a:endParaRPr lang="en-US" altLang="ko-KR" sz="1600" b="1" dirty="0" smtClean="0">
              <a:solidFill>
                <a:schemeClr val="tx1"/>
              </a:solidFill>
            </a:endParaRPr>
          </a:p>
          <a:p>
            <a:pPr algn="ctr">
              <a:lnSpc>
                <a:spcPct val="150000"/>
              </a:lnSpc>
            </a:pPr>
            <a:endParaRPr lang="en-US" altLang="ko-KR" sz="1600" b="1" dirty="0" smtClean="0">
              <a:solidFill>
                <a:schemeClr val="tx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altLang="ko-KR" sz="1600" b="1" dirty="0" smtClean="0">
                <a:solidFill>
                  <a:schemeClr val="tx1"/>
                </a:solidFill>
              </a:rPr>
              <a:t>•</a:t>
            </a:r>
            <a:endParaRPr lang="ko-KR" altLang="en-US" sz="1600" b="1" dirty="0">
              <a:solidFill>
                <a:schemeClr val="tx1"/>
              </a:solidFill>
            </a:endParaRPr>
          </a:p>
        </p:txBody>
      </p:sp>
      <p:sp>
        <p:nvSpPr>
          <p:cNvPr id="25" name="모서리가 둥근 직사각형 24"/>
          <p:cNvSpPr/>
          <p:nvPr/>
        </p:nvSpPr>
        <p:spPr>
          <a:xfrm>
            <a:off x="467544" y="4365104"/>
            <a:ext cx="2592288" cy="1296144"/>
          </a:xfrm>
          <a:prstGeom prst="roundRect">
            <a:avLst>
              <a:gd name="adj" fmla="val 6952"/>
            </a:avLst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Ins="108000" rtlCol="0" anchor="ctr"/>
          <a:lstStyle/>
          <a:p>
            <a:pPr algn="ctr">
              <a:lnSpc>
                <a:spcPct val="130000"/>
              </a:lnSpc>
            </a:pPr>
            <a:r>
              <a:rPr lang="ko-KR" altLang="en-US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상대방에게 싸울 의사가 없다는 것을 표현했던 방식에서 발달한 인사</a:t>
            </a:r>
            <a:endParaRPr lang="ko-KR" altLang="en-US" dirty="0"/>
          </a:p>
        </p:txBody>
      </p:sp>
      <p:sp>
        <p:nvSpPr>
          <p:cNvPr id="26" name="모서리가 둥근 직사각형 25"/>
          <p:cNvSpPr/>
          <p:nvPr/>
        </p:nvSpPr>
        <p:spPr>
          <a:xfrm>
            <a:off x="3275856" y="4365104"/>
            <a:ext cx="2592288" cy="1296144"/>
          </a:xfrm>
          <a:prstGeom prst="roundRect">
            <a:avLst>
              <a:gd name="adj" fmla="val 6952"/>
            </a:avLst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Ins="108000" rtlCol="0" anchor="ctr"/>
          <a:lstStyle/>
          <a:p>
            <a:pPr algn="ctr">
              <a:lnSpc>
                <a:spcPct val="130000"/>
              </a:lnSpc>
            </a:pPr>
            <a:r>
              <a:rPr lang="ko-KR" altLang="en-US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물이 부족한 자연환경에서 상대방에게 물을 준다는 의미의 인사</a:t>
            </a:r>
            <a:endParaRPr lang="ko-KR" altLang="en-US" dirty="0"/>
          </a:p>
        </p:txBody>
      </p:sp>
      <p:sp>
        <p:nvSpPr>
          <p:cNvPr id="27" name="모서리가 둥근 직사각형 26"/>
          <p:cNvSpPr/>
          <p:nvPr/>
        </p:nvSpPr>
        <p:spPr>
          <a:xfrm>
            <a:off x="6084168" y="4365104"/>
            <a:ext cx="2592288" cy="1296144"/>
          </a:xfrm>
          <a:prstGeom prst="roundRect">
            <a:avLst>
              <a:gd name="adj" fmla="val 6952"/>
            </a:avLst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Ins="108000" rtlCol="0" anchor="ctr"/>
          <a:lstStyle/>
          <a:p>
            <a:pPr algn="ctr">
              <a:lnSpc>
                <a:spcPct val="130000"/>
              </a:lnSpc>
            </a:pPr>
            <a:r>
              <a:rPr lang="ko-KR" altLang="en-US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두 사람의 호흡이 서로 섞여서 둘이 하나가 된다는 의미의 인사</a:t>
            </a:r>
            <a:endParaRPr lang="ko-KR" altLang="en-US" dirty="0"/>
          </a:p>
        </p:txBody>
      </p:sp>
      <p:cxnSp>
        <p:nvCxnSpPr>
          <p:cNvPr id="29" name="직선 연결선 28"/>
          <p:cNvCxnSpPr/>
          <p:nvPr/>
        </p:nvCxnSpPr>
        <p:spPr>
          <a:xfrm>
            <a:off x="1725588" y="3061340"/>
            <a:ext cx="0" cy="108012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직선 연결선 29"/>
          <p:cNvCxnSpPr/>
          <p:nvPr/>
        </p:nvCxnSpPr>
        <p:spPr>
          <a:xfrm>
            <a:off x="4530472" y="3061340"/>
            <a:ext cx="2777832" cy="108012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직선 연결선 30"/>
          <p:cNvCxnSpPr/>
          <p:nvPr/>
        </p:nvCxnSpPr>
        <p:spPr>
          <a:xfrm flipH="1">
            <a:off x="4499992" y="3061340"/>
            <a:ext cx="2838792" cy="108774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0784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1"/>
          <p:cNvGrpSpPr/>
          <p:nvPr/>
        </p:nvGrpSpPr>
        <p:grpSpPr>
          <a:xfrm>
            <a:off x="0" y="0"/>
            <a:ext cx="9144000" cy="1106224"/>
            <a:chOff x="0" y="0"/>
            <a:chExt cx="9144000" cy="1106224"/>
          </a:xfrm>
        </p:grpSpPr>
        <p:pic>
          <p:nvPicPr>
            <p:cNvPr id="18" name="그림 17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5900"/>
                      </a14:imgEffect>
                      <a14:imgEffect>
                        <a14:saturation sat="17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1106224"/>
            </a:xfrm>
            <a:prstGeom prst="rect">
              <a:avLst/>
            </a:prstGeom>
          </p:spPr>
        </p:pic>
        <p:sp>
          <p:nvSpPr>
            <p:cNvPr id="19" name="제목 1"/>
            <p:cNvSpPr txBox="1">
              <a:spLocks/>
            </p:cNvSpPr>
            <p:nvPr/>
          </p:nvSpPr>
          <p:spPr>
            <a:xfrm>
              <a:off x="251520" y="33896"/>
              <a:ext cx="7056784" cy="684076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ko-KR" altLang="en-US" sz="28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생각 펼치기</a:t>
              </a:r>
              <a:endParaRPr lang="ko-KR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7164288" y="302200"/>
            <a:ext cx="1714544" cy="377796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202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9552" y="2108733"/>
            <a:ext cx="7992888" cy="3264483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252000" indent="-252000"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2000" spc="-100" dirty="0" smtClean="0">
                <a:solidFill>
                  <a:srgbClr val="FF0000"/>
                </a:solidFill>
                <a:latin typeface="+mn-ea"/>
              </a:rPr>
              <a:t>하와이 </a:t>
            </a:r>
            <a:r>
              <a:rPr lang="en-US" altLang="ko-KR" sz="2000" spc="-100" dirty="0" smtClean="0">
                <a:solidFill>
                  <a:srgbClr val="FF0000"/>
                </a:solidFill>
                <a:latin typeface="+mn-ea"/>
              </a:rPr>
              <a:t>- “</a:t>
            </a:r>
            <a:r>
              <a:rPr lang="ko-KR" altLang="en-US" sz="2000" spc="-100" dirty="0" smtClean="0">
                <a:solidFill>
                  <a:srgbClr val="FF0000"/>
                </a:solidFill>
                <a:latin typeface="+mn-ea"/>
              </a:rPr>
              <a:t>알로하</a:t>
            </a:r>
            <a:r>
              <a:rPr lang="en-US" altLang="ko-KR" sz="2000" spc="-100" dirty="0" smtClean="0">
                <a:solidFill>
                  <a:srgbClr val="FF0000"/>
                </a:solidFill>
                <a:latin typeface="+mn-ea"/>
              </a:rPr>
              <a:t>, </a:t>
            </a:r>
            <a:r>
              <a:rPr lang="ko-KR" altLang="en-US" sz="2000" spc="-100" dirty="0" smtClean="0">
                <a:solidFill>
                  <a:srgbClr val="FF0000"/>
                </a:solidFill>
                <a:latin typeface="+mn-ea"/>
              </a:rPr>
              <a:t>알로하”하며 서로 끌어안고 양쪽 볼을 대며 인사한다</a:t>
            </a:r>
            <a:r>
              <a:rPr lang="en-US" altLang="ko-KR" sz="2000" spc="-100" dirty="0" smtClean="0">
                <a:solidFill>
                  <a:srgbClr val="FF0000"/>
                </a:solidFill>
                <a:latin typeface="+mn-ea"/>
              </a:rPr>
              <a:t>.</a:t>
            </a:r>
          </a:p>
          <a:p>
            <a:pPr marL="252000" indent="-252000"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2000" spc="-100" dirty="0" smtClean="0">
                <a:solidFill>
                  <a:srgbClr val="FF0000"/>
                </a:solidFill>
                <a:latin typeface="+mn-ea"/>
              </a:rPr>
              <a:t>이스라엘 </a:t>
            </a:r>
            <a:r>
              <a:rPr lang="en-US" altLang="ko-KR" sz="2000" spc="-100" dirty="0" smtClean="0">
                <a:solidFill>
                  <a:srgbClr val="FF0000"/>
                </a:solidFill>
                <a:latin typeface="+mn-ea"/>
              </a:rPr>
              <a:t>- “</a:t>
            </a:r>
            <a:r>
              <a:rPr lang="ko-KR" altLang="en-US" sz="2000" spc="-100" dirty="0" err="1" smtClean="0">
                <a:solidFill>
                  <a:srgbClr val="FF0000"/>
                </a:solidFill>
                <a:latin typeface="+mn-ea"/>
              </a:rPr>
              <a:t>샬롬</a:t>
            </a:r>
            <a:r>
              <a:rPr lang="en-US" altLang="ko-KR" sz="2000" spc="-100" dirty="0" smtClean="0">
                <a:solidFill>
                  <a:srgbClr val="FF0000"/>
                </a:solidFill>
                <a:latin typeface="+mn-ea"/>
              </a:rPr>
              <a:t>, </a:t>
            </a:r>
            <a:r>
              <a:rPr lang="ko-KR" altLang="en-US" sz="2000" spc="-100" dirty="0" err="1" smtClean="0">
                <a:solidFill>
                  <a:srgbClr val="FF0000"/>
                </a:solidFill>
                <a:latin typeface="+mn-ea"/>
              </a:rPr>
              <a:t>샬롬</a:t>
            </a:r>
            <a:r>
              <a:rPr lang="ko-KR" altLang="en-US" sz="2000" spc="-100" dirty="0" smtClean="0">
                <a:solidFill>
                  <a:srgbClr val="FF0000"/>
                </a:solidFill>
                <a:latin typeface="+mn-ea"/>
              </a:rPr>
              <a:t>”하며 서로 상대방의 어깨를 주물러 준다</a:t>
            </a:r>
            <a:r>
              <a:rPr lang="en-US" altLang="ko-KR" sz="2000" spc="-100" dirty="0" smtClean="0">
                <a:solidFill>
                  <a:srgbClr val="FF0000"/>
                </a:solidFill>
                <a:latin typeface="+mn-ea"/>
              </a:rPr>
              <a:t>.</a:t>
            </a:r>
          </a:p>
          <a:p>
            <a:pPr marL="252000" indent="-252000"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2000" spc="-100" dirty="0" err="1" smtClean="0">
                <a:solidFill>
                  <a:srgbClr val="FF0000"/>
                </a:solidFill>
                <a:latin typeface="+mn-ea"/>
              </a:rPr>
              <a:t>이누이트</a:t>
            </a:r>
            <a:r>
              <a:rPr lang="ko-KR" altLang="en-US" sz="2000" spc="-100" dirty="0" smtClean="0">
                <a:solidFill>
                  <a:srgbClr val="FF0000"/>
                </a:solidFill>
                <a:latin typeface="+mn-ea"/>
              </a:rPr>
              <a:t> </a:t>
            </a:r>
            <a:r>
              <a:rPr lang="en-US" altLang="ko-KR" sz="2000" spc="-100" dirty="0" smtClean="0">
                <a:solidFill>
                  <a:srgbClr val="FF0000"/>
                </a:solidFill>
                <a:latin typeface="+mn-ea"/>
              </a:rPr>
              <a:t>– </a:t>
            </a:r>
            <a:r>
              <a:rPr lang="ko-KR" altLang="en-US" sz="2000" spc="-100" dirty="0" smtClean="0">
                <a:solidFill>
                  <a:srgbClr val="FF0000"/>
                </a:solidFill>
                <a:latin typeface="+mn-ea"/>
              </a:rPr>
              <a:t>서로의 뺨을 때리며 인사한다</a:t>
            </a:r>
            <a:r>
              <a:rPr lang="en-US" altLang="ko-KR" sz="2000" spc="-100" dirty="0" smtClean="0">
                <a:solidFill>
                  <a:srgbClr val="FF0000"/>
                </a:solidFill>
                <a:latin typeface="+mn-ea"/>
              </a:rPr>
              <a:t>.</a:t>
            </a:r>
          </a:p>
          <a:p>
            <a:pPr marL="252000" indent="-252000"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2000" spc="-100" dirty="0" err="1" smtClean="0">
                <a:solidFill>
                  <a:srgbClr val="FF0000"/>
                </a:solidFill>
                <a:latin typeface="+mn-ea"/>
              </a:rPr>
              <a:t>티벳</a:t>
            </a:r>
            <a:r>
              <a:rPr lang="ko-KR" altLang="en-US" sz="2000" spc="-100" dirty="0" smtClean="0">
                <a:solidFill>
                  <a:srgbClr val="FF0000"/>
                </a:solidFill>
                <a:latin typeface="+mn-ea"/>
              </a:rPr>
              <a:t> </a:t>
            </a:r>
            <a:r>
              <a:rPr lang="en-US" altLang="ko-KR" sz="2000" spc="-100" dirty="0" smtClean="0">
                <a:solidFill>
                  <a:srgbClr val="FF0000"/>
                </a:solidFill>
                <a:latin typeface="+mn-ea"/>
              </a:rPr>
              <a:t>– </a:t>
            </a:r>
            <a:r>
              <a:rPr lang="ko-KR" altLang="en-US" sz="2000" spc="-100" dirty="0" smtClean="0">
                <a:solidFill>
                  <a:srgbClr val="FF0000"/>
                </a:solidFill>
                <a:latin typeface="+mn-ea"/>
              </a:rPr>
              <a:t>자신의 귀를 잡아 당기며 상대방을 향해 혀를 길게 내밀어 </a:t>
            </a:r>
            <a:r>
              <a:rPr lang="ko-KR" altLang="en-US" sz="2000" spc="-100" dirty="0" err="1" smtClean="0">
                <a:solidFill>
                  <a:srgbClr val="FF0000"/>
                </a:solidFill>
                <a:latin typeface="+mn-ea"/>
              </a:rPr>
              <a:t>친말감을</a:t>
            </a:r>
            <a:r>
              <a:rPr lang="ko-KR" altLang="en-US" sz="2000" spc="-100" dirty="0" smtClean="0">
                <a:solidFill>
                  <a:srgbClr val="FF0000"/>
                </a:solidFill>
                <a:latin typeface="+mn-ea"/>
              </a:rPr>
              <a:t> 표현한다</a:t>
            </a:r>
            <a:r>
              <a:rPr lang="en-US" altLang="ko-KR" sz="2000" spc="-100" dirty="0" smtClean="0">
                <a:solidFill>
                  <a:srgbClr val="FF0000"/>
                </a:solidFill>
                <a:latin typeface="+mn-ea"/>
              </a:rPr>
              <a:t>.</a:t>
            </a:r>
          </a:p>
          <a:p>
            <a:pPr marL="252000" indent="-252000"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2000" spc="-100" dirty="0" smtClean="0">
                <a:solidFill>
                  <a:srgbClr val="FF0000"/>
                </a:solidFill>
                <a:latin typeface="+mn-ea"/>
              </a:rPr>
              <a:t>네팔 </a:t>
            </a:r>
            <a:r>
              <a:rPr lang="en-US" altLang="ko-KR" sz="2000" spc="-100" dirty="0" smtClean="0">
                <a:solidFill>
                  <a:srgbClr val="FF0000"/>
                </a:solidFill>
                <a:latin typeface="+mn-ea"/>
              </a:rPr>
              <a:t>- “</a:t>
            </a:r>
            <a:r>
              <a:rPr lang="ko-KR" altLang="en-US" sz="2000" spc="-100" dirty="0" err="1" smtClean="0">
                <a:solidFill>
                  <a:srgbClr val="FF0000"/>
                </a:solidFill>
                <a:latin typeface="+mn-ea"/>
              </a:rPr>
              <a:t>나마스테</a:t>
            </a:r>
            <a:r>
              <a:rPr lang="en-US" altLang="ko-KR" sz="2000" spc="-100" dirty="0" smtClean="0">
                <a:solidFill>
                  <a:srgbClr val="FF0000"/>
                </a:solidFill>
                <a:latin typeface="+mn-ea"/>
              </a:rPr>
              <a:t>(3</a:t>
            </a:r>
            <a:r>
              <a:rPr lang="ko-KR" altLang="en-US" sz="2000" spc="-100" dirty="0" smtClean="0">
                <a:solidFill>
                  <a:srgbClr val="FF0000"/>
                </a:solidFill>
                <a:latin typeface="+mn-ea"/>
              </a:rPr>
              <a:t>회</a:t>
            </a:r>
            <a:r>
              <a:rPr lang="en-US" altLang="ko-KR" sz="2000" spc="-100" dirty="0" smtClean="0">
                <a:solidFill>
                  <a:srgbClr val="FF0000"/>
                </a:solidFill>
                <a:latin typeface="+mn-ea"/>
              </a:rPr>
              <a:t>)”</a:t>
            </a:r>
            <a:r>
              <a:rPr lang="ko-KR" altLang="en-US" sz="2000" spc="-100" dirty="0" smtClean="0">
                <a:solidFill>
                  <a:srgbClr val="FF0000"/>
                </a:solidFill>
                <a:latin typeface="+mn-ea"/>
              </a:rPr>
              <a:t>하며 양손을 머리에 얹고 허리를 </a:t>
            </a:r>
            <a:r>
              <a:rPr lang="en-US" altLang="ko-KR" sz="2000" spc="-100" dirty="0" smtClean="0">
                <a:solidFill>
                  <a:srgbClr val="FF0000"/>
                </a:solidFill>
                <a:latin typeface="+mn-ea"/>
              </a:rPr>
              <a:t>90</a:t>
            </a:r>
            <a:r>
              <a:rPr lang="ko-KR" altLang="en-US" sz="2000" spc="-100" dirty="0" smtClean="0">
                <a:solidFill>
                  <a:srgbClr val="FF0000"/>
                </a:solidFill>
                <a:latin typeface="+mn-ea"/>
              </a:rPr>
              <a:t>도 굽혀 인사한다</a:t>
            </a:r>
            <a:endParaRPr lang="en-US" altLang="ko-KR" sz="2000" spc="-100" dirty="0" smtClean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9513" y="1503898"/>
            <a:ext cx="8964487" cy="412934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360000" indent="-360000" algn="just">
              <a:lnSpc>
                <a:spcPts val="2500"/>
              </a:lnSpc>
              <a:spcBef>
                <a:spcPts val="600"/>
              </a:spcBef>
              <a:buFont typeface="+mj-lt"/>
              <a:buAutoNum type="arabicPeriod" startAt="2"/>
            </a:pPr>
            <a:r>
              <a:rPr lang="ko-KR" altLang="en-US" sz="24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자신이 알고 있는 다른 지역의 </a:t>
            </a:r>
            <a:r>
              <a:rPr lang="ko-KR" altLang="en-US" sz="2400" b="1" spc="-1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인사법을</a:t>
            </a:r>
            <a:r>
              <a:rPr lang="ko-KR" altLang="en-US" sz="24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 말해 보자</a:t>
            </a:r>
            <a:r>
              <a:rPr lang="en-US" altLang="ko-KR" sz="24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.</a:t>
            </a:r>
            <a:endParaRPr lang="ko-KR" altLang="en-US" sz="2400" b="1" spc="-100" dirty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40784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그룹 32"/>
          <p:cNvGrpSpPr/>
          <p:nvPr/>
        </p:nvGrpSpPr>
        <p:grpSpPr>
          <a:xfrm>
            <a:off x="0" y="0"/>
            <a:ext cx="9144000" cy="1106224"/>
            <a:chOff x="0" y="0"/>
            <a:chExt cx="9144000" cy="1106224"/>
          </a:xfrm>
        </p:grpSpPr>
        <p:pic>
          <p:nvPicPr>
            <p:cNvPr id="34" name="그림 33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5900"/>
                      </a14:imgEffect>
                      <a14:imgEffect>
                        <a14:saturation sat="17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1106224"/>
            </a:xfrm>
            <a:prstGeom prst="rect">
              <a:avLst/>
            </a:prstGeom>
          </p:spPr>
        </p:pic>
        <p:sp>
          <p:nvSpPr>
            <p:cNvPr id="35" name="제목 1"/>
            <p:cNvSpPr txBox="1">
              <a:spLocks/>
            </p:cNvSpPr>
            <p:nvPr/>
          </p:nvSpPr>
          <p:spPr>
            <a:xfrm>
              <a:off x="251520" y="34020"/>
              <a:ext cx="7056784" cy="684076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ko-KR" altLang="en-US" sz="28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꼭꼭</a:t>
              </a:r>
              <a:r>
                <a:rPr lang="en-US" altLang="ko-KR" sz="28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! </a:t>
              </a:r>
              <a:r>
                <a:rPr lang="ko-KR" altLang="en-US" sz="28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자기 점검</a:t>
              </a:r>
              <a:endParaRPr lang="ko-KR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457279" y="1713508"/>
            <a:ext cx="8496944" cy="461665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r>
              <a:rPr lang="ko-KR" alt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학습 전개 과정을 읽고 체크</a:t>
            </a:r>
            <a:r>
              <a:rPr lang="en-US" altLang="ko-KR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(</a:t>
            </a:r>
            <a:r>
              <a:rPr lang="en-US" altLang="ko-KR" sz="2400" b="1" dirty="0" smtClean="0">
                <a:solidFill>
                  <a:srgbClr val="FF0000"/>
                </a:solidFill>
                <a:latin typeface="나눔고딕 ExtraBold" pitchFamily="50" charset="-127"/>
                <a:ea typeface="나눔고딕 ExtraBold" pitchFamily="50" charset="-127"/>
              </a:rPr>
              <a:t>V</a:t>
            </a:r>
            <a:r>
              <a:rPr lang="en-US" altLang="ko-KR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)</a:t>
            </a:r>
            <a:r>
              <a:rPr lang="ko-KR" alt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하면서 단원의 구조를 파악해 보자</a:t>
            </a:r>
            <a:r>
              <a:rPr lang="en-US" altLang="ko-KR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.</a:t>
            </a:r>
            <a:endParaRPr lang="ko-KR" alt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31" name="육각형 30"/>
          <p:cNvSpPr/>
          <p:nvPr/>
        </p:nvSpPr>
        <p:spPr>
          <a:xfrm>
            <a:off x="251520" y="1857524"/>
            <a:ext cx="198000" cy="180000"/>
          </a:xfrm>
          <a:prstGeom prst="hexagon">
            <a:avLst/>
          </a:prstGeom>
          <a:solidFill>
            <a:schemeClr val="bg1"/>
          </a:solidFill>
          <a:ln w="53975">
            <a:solidFill>
              <a:srgbClr val="A0D7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48" name="그룹 47"/>
          <p:cNvGrpSpPr/>
          <p:nvPr/>
        </p:nvGrpSpPr>
        <p:grpSpPr>
          <a:xfrm>
            <a:off x="251520" y="4248144"/>
            <a:ext cx="7980864" cy="461665"/>
            <a:chOff x="341552" y="4235444"/>
            <a:chExt cx="7980864" cy="461665"/>
          </a:xfrm>
        </p:grpSpPr>
        <p:sp>
          <p:nvSpPr>
            <p:cNvPr id="28" name="TextBox 27"/>
            <p:cNvSpPr txBox="1"/>
            <p:nvPr/>
          </p:nvSpPr>
          <p:spPr>
            <a:xfrm>
              <a:off x="553936" y="4235444"/>
              <a:ext cx="7768480" cy="461665"/>
            </a:xfrm>
            <a:prstGeom prst="rect">
              <a:avLst/>
            </a:prstGeom>
            <a:noFill/>
            <a:effectLst>
              <a:innerShdw blurRad="114300">
                <a:prstClr val="black"/>
              </a:innerShdw>
            </a:effectLst>
          </p:spPr>
          <p:txBody>
            <a:bodyPr wrap="square" rtlCol="0">
              <a:spAutoFit/>
            </a:bodyPr>
            <a:lstStyle/>
            <a:p>
              <a:r>
                <a:rPr lang="ko-KR" altLang="en-US" sz="2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학습 전개 과정을</a:t>
              </a:r>
              <a:r>
                <a:rPr lang="en-US" altLang="ko-KR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 </a:t>
              </a:r>
              <a:r>
                <a:rPr lang="ko-KR" altLang="en-US" sz="2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바탕으로 나의 목표를 세워 보자</a:t>
              </a:r>
              <a:r>
                <a:rPr lang="en-US" altLang="ko-KR" sz="2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.</a:t>
              </a:r>
              <a:endParaRPr lang="ko-KR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  <p:sp>
          <p:nvSpPr>
            <p:cNvPr id="32" name="육각형 31"/>
            <p:cNvSpPr/>
            <p:nvPr/>
          </p:nvSpPr>
          <p:spPr>
            <a:xfrm>
              <a:off x="341552" y="4376276"/>
              <a:ext cx="198000" cy="180000"/>
            </a:xfrm>
            <a:prstGeom prst="hexagon">
              <a:avLst/>
            </a:prstGeom>
            <a:solidFill>
              <a:schemeClr val="bg1"/>
            </a:solidFill>
            <a:ln w="53975">
              <a:solidFill>
                <a:srgbClr val="A0D7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7164288" y="302200"/>
            <a:ext cx="1714544" cy="415498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202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44" name="오각형 43"/>
          <p:cNvSpPr/>
          <p:nvPr/>
        </p:nvSpPr>
        <p:spPr>
          <a:xfrm>
            <a:off x="359872" y="2844070"/>
            <a:ext cx="3060000" cy="885662"/>
          </a:xfrm>
          <a:prstGeom prst="homePlate">
            <a:avLst/>
          </a:prstGeom>
          <a:solidFill>
            <a:srgbClr val="E8F5F8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500" spc="-140" dirty="0" smtClean="0">
                <a:solidFill>
                  <a:schemeClr val="tx1"/>
                </a:solidFill>
              </a:rPr>
              <a:t>문화권의 의미를 이해한다</a:t>
            </a:r>
            <a:r>
              <a:rPr lang="en-US" altLang="ko-KR" sz="1500" spc="-140" dirty="0" smtClean="0">
                <a:solidFill>
                  <a:schemeClr val="tx1"/>
                </a:solidFill>
              </a:rPr>
              <a:t>.</a:t>
            </a:r>
            <a:endParaRPr lang="ko-KR" altLang="en-US" sz="1500" spc="-140" dirty="0">
              <a:solidFill>
                <a:schemeClr val="tx1"/>
              </a:solidFill>
            </a:endParaRPr>
          </a:p>
        </p:txBody>
      </p:sp>
      <p:sp>
        <p:nvSpPr>
          <p:cNvPr id="45" name="갈매기형 수장 44"/>
          <p:cNvSpPr/>
          <p:nvPr/>
        </p:nvSpPr>
        <p:spPr>
          <a:xfrm>
            <a:off x="3082692" y="2844070"/>
            <a:ext cx="3060000" cy="885662"/>
          </a:xfrm>
          <a:prstGeom prst="chevron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500" spc="-150" dirty="0" smtClean="0">
                <a:solidFill>
                  <a:schemeClr val="tx1"/>
                </a:solidFill>
              </a:rPr>
              <a:t>자연환경과 인문 환경이 문화권에 </a:t>
            </a:r>
            <a:r>
              <a:rPr lang="ko-KR" altLang="en-US" sz="1500" spc="-150" dirty="0" err="1" smtClean="0">
                <a:solidFill>
                  <a:schemeClr val="tx1"/>
                </a:solidFill>
              </a:rPr>
              <a:t>미치</a:t>
            </a:r>
            <a:endParaRPr lang="ko-KR" altLang="en-US" sz="1500" spc="-150" dirty="0" smtClean="0">
              <a:solidFill>
                <a:schemeClr val="tx1"/>
              </a:solidFill>
            </a:endParaRPr>
          </a:p>
          <a:p>
            <a:pPr algn="ctr"/>
            <a:r>
              <a:rPr lang="ko-KR" altLang="en-US" sz="1500" spc="-150" dirty="0" smtClean="0">
                <a:solidFill>
                  <a:schemeClr val="tx1"/>
                </a:solidFill>
              </a:rPr>
              <a:t>는 영향을 살펴본다</a:t>
            </a:r>
            <a:r>
              <a:rPr lang="en-US" altLang="ko-KR" sz="1500" spc="-150" dirty="0" smtClean="0">
                <a:solidFill>
                  <a:schemeClr val="tx1"/>
                </a:solidFill>
              </a:rPr>
              <a:t>.</a:t>
            </a:r>
            <a:endParaRPr lang="ko-KR" altLang="en-US" sz="1500" spc="-150" dirty="0">
              <a:solidFill>
                <a:schemeClr val="tx1"/>
              </a:solidFill>
            </a:endParaRPr>
          </a:p>
        </p:txBody>
      </p:sp>
      <p:grpSp>
        <p:nvGrpSpPr>
          <p:cNvPr id="46" name="그룹 45"/>
          <p:cNvGrpSpPr/>
          <p:nvPr/>
        </p:nvGrpSpPr>
        <p:grpSpPr>
          <a:xfrm>
            <a:off x="5796135" y="2844070"/>
            <a:ext cx="3060000" cy="885662"/>
            <a:chOff x="6660232" y="2831370"/>
            <a:chExt cx="2016224" cy="885662"/>
          </a:xfrm>
          <a:solidFill>
            <a:srgbClr val="C5E3ED"/>
          </a:solidFill>
        </p:grpSpPr>
        <p:sp>
          <p:nvSpPr>
            <p:cNvPr id="47" name="갈매기형 수장 46"/>
            <p:cNvSpPr/>
            <p:nvPr/>
          </p:nvSpPr>
          <p:spPr>
            <a:xfrm>
              <a:off x="6660232" y="2831371"/>
              <a:ext cx="1080120" cy="885661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49" name="직사각형 48"/>
            <p:cNvSpPr/>
            <p:nvPr/>
          </p:nvSpPr>
          <p:spPr>
            <a:xfrm>
              <a:off x="6944908" y="2831370"/>
              <a:ext cx="1731548" cy="88559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rIns="72000" rtlCol="0" anchor="ctr"/>
            <a:lstStyle/>
            <a:p>
              <a:pPr algn="ctr"/>
              <a:r>
                <a:rPr lang="ko-KR" altLang="en-US" sz="1500" spc="-150" dirty="0" err="1" smtClean="0">
                  <a:solidFill>
                    <a:schemeClr val="tx1"/>
                  </a:solidFill>
                </a:rPr>
                <a:t>문화권별</a:t>
              </a:r>
              <a:r>
                <a:rPr lang="ko-KR" altLang="en-US" sz="1500" spc="-150" dirty="0" smtClean="0">
                  <a:solidFill>
                    <a:schemeClr val="tx1"/>
                  </a:solidFill>
                </a:rPr>
                <a:t> 특징과 사람들의 삶의 방식을 탐구한다</a:t>
              </a:r>
              <a:r>
                <a:rPr lang="en-US" altLang="ko-KR" sz="1500" spc="-150" dirty="0" smtClean="0">
                  <a:solidFill>
                    <a:schemeClr val="tx1"/>
                  </a:solidFill>
                </a:rPr>
                <a:t>.</a:t>
              </a:r>
              <a:endParaRPr lang="ko-KR" altLang="en-US" sz="1500" spc="-150" dirty="0">
                <a:solidFill>
                  <a:schemeClr val="tx1"/>
                </a:solidFill>
              </a:endParaRPr>
            </a:p>
          </p:txBody>
        </p:sp>
      </p:grpSp>
      <p:sp>
        <p:nvSpPr>
          <p:cNvPr id="50" name="직사각형 49"/>
          <p:cNvSpPr/>
          <p:nvPr/>
        </p:nvSpPr>
        <p:spPr>
          <a:xfrm>
            <a:off x="2526973" y="2577604"/>
            <a:ext cx="316835" cy="31683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  <a:alpha val="8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solidFill>
                <a:schemeClr val="tx1"/>
              </a:solidFill>
            </a:endParaRPr>
          </a:p>
        </p:txBody>
      </p:sp>
      <p:sp>
        <p:nvSpPr>
          <p:cNvPr id="51" name="직사각형 50"/>
          <p:cNvSpPr/>
          <p:nvPr/>
        </p:nvSpPr>
        <p:spPr>
          <a:xfrm>
            <a:off x="5263277" y="2577604"/>
            <a:ext cx="316835" cy="31683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  <a:alpha val="8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solidFill>
                <a:schemeClr val="tx1"/>
              </a:solidFill>
            </a:endParaRPr>
          </a:p>
        </p:txBody>
      </p:sp>
      <p:sp>
        <p:nvSpPr>
          <p:cNvPr id="52" name="직사각형 51"/>
          <p:cNvSpPr/>
          <p:nvPr/>
        </p:nvSpPr>
        <p:spPr>
          <a:xfrm>
            <a:off x="8388424" y="2577604"/>
            <a:ext cx="316835" cy="31683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  <a:alpha val="8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163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그룹 21"/>
          <p:cNvGrpSpPr/>
          <p:nvPr/>
        </p:nvGrpSpPr>
        <p:grpSpPr>
          <a:xfrm>
            <a:off x="0" y="0"/>
            <a:ext cx="9144000" cy="1106224"/>
            <a:chOff x="0" y="1124744"/>
            <a:chExt cx="9144000" cy="1106224"/>
          </a:xfrm>
        </p:grpSpPr>
        <p:grpSp>
          <p:nvGrpSpPr>
            <p:cNvPr id="17" name="그룹 11"/>
            <p:cNvGrpSpPr/>
            <p:nvPr/>
          </p:nvGrpSpPr>
          <p:grpSpPr>
            <a:xfrm>
              <a:off x="0" y="1124744"/>
              <a:ext cx="9144000" cy="1106224"/>
              <a:chOff x="0" y="0"/>
              <a:chExt cx="9144000" cy="1106224"/>
            </a:xfrm>
          </p:grpSpPr>
          <p:pic>
            <p:nvPicPr>
              <p:cNvPr id="19" name="그림 18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5900"/>
                        </a14:imgEffect>
                        <a14:imgEffect>
                          <a14:saturation sat="17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9144000" cy="1106224"/>
              </a:xfrm>
              <a:prstGeom prst="rect">
                <a:avLst/>
              </a:prstGeom>
            </p:spPr>
          </p:pic>
          <p:sp>
            <p:nvSpPr>
              <p:cNvPr id="20" name="제목 1"/>
              <p:cNvSpPr txBox="1">
                <a:spLocks/>
              </p:cNvSpPr>
              <p:nvPr/>
            </p:nvSpPr>
            <p:spPr>
              <a:xfrm>
                <a:off x="251520" y="33896"/>
                <a:ext cx="7056784" cy="68407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1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altLang="ko-KR" sz="2800" b="1" dirty="0" smtClean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01. </a:t>
                </a:r>
                <a:r>
                  <a:rPr lang="ko-KR" altLang="en-US" sz="2800" b="1" dirty="0" smtClean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문화권 형성에 영향을 주는 요인</a:t>
                </a:r>
                <a:endParaRPr lang="ko-KR" altLang="en-US" sz="2800" b="1" dirty="0">
                  <a:solidFill>
                    <a:srgbClr val="3B2936"/>
                  </a:solidFill>
                  <a:latin typeface="나눔고딕 ExtraBold" pitchFamily="50" charset="-127"/>
                  <a:ea typeface="나눔고딕 ExtraBold" pitchFamily="50" charset="-127"/>
                </a:endParaRPr>
              </a:p>
            </p:txBody>
          </p:sp>
        </p:grpSp>
        <p:sp>
          <p:nvSpPr>
            <p:cNvPr id="21" name="직사각형 20"/>
            <p:cNvSpPr/>
            <p:nvPr/>
          </p:nvSpPr>
          <p:spPr>
            <a:xfrm>
              <a:off x="5978389" y="1202878"/>
              <a:ext cx="291778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ko-KR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7-1. </a:t>
              </a:r>
              <a:r>
                <a:rPr lang="ko-KR" altLang="en-US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다양한 문화권과 삶의 방식</a:t>
              </a:r>
              <a:endParaRPr lang="ko-KR" altLang="en-US" sz="1600" dirty="0"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7164288" y="302200"/>
            <a:ext cx="1714544" cy="415498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203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23528" y="1700808"/>
            <a:ext cx="1728192" cy="477054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ko-KR" altLang="en-US" sz="2500" b="1" dirty="0" smtClean="0">
                <a:solidFill>
                  <a:srgbClr val="6F6B85"/>
                </a:solidFill>
                <a:latin typeface="나눔고딕 ExtraBold" pitchFamily="50" charset="-127"/>
                <a:ea typeface="나눔고딕 ExtraBold" pitchFamily="50" charset="-127"/>
              </a:rPr>
              <a:t>학습 목표</a:t>
            </a:r>
            <a:endParaRPr lang="ko-KR" altLang="en-US" sz="2500" b="1" dirty="0">
              <a:solidFill>
                <a:srgbClr val="6F6B85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95536" y="2217564"/>
            <a:ext cx="8136904" cy="1708160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457200" indent="-457200">
              <a:lnSpc>
                <a:spcPts val="4200"/>
              </a:lnSpc>
              <a:buAutoNum type="arabicPeriod"/>
            </a:pPr>
            <a:r>
              <a:rPr lang="ko-KR" altLang="en-US" sz="2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문화와 문화권의 의미를 이해한다</a:t>
            </a:r>
            <a:r>
              <a:rPr lang="en-US" altLang="ko-KR" sz="2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.</a:t>
            </a:r>
          </a:p>
          <a:p>
            <a:pPr marL="457200" indent="-457200">
              <a:lnSpc>
                <a:spcPts val="4200"/>
              </a:lnSpc>
              <a:buAutoNum type="arabicPeriod"/>
            </a:pPr>
            <a:r>
              <a:rPr lang="ko-KR" altLang="en-US" sz="2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자연환경과 인문 환경이 문화권 형성에 어떤 영향을 주는지 말할 수 있다</a:t>
            </a:r>
            <a:r>
              <a:rPr lang="en-US" altLang="ko-KR" sz="2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.</a:t>
            </a:r>
            <a:endParaRPr lang="ko-KR" altLang="en-US" sz="2400" b="1" spc="-15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67544" y="4726242"/>
            <a:ext cx="7848872" cy="574966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문화</a:t>
            </a:r>
            <a:r>
              <a:rPr lang="en-US" altLang="ko-KR" sz="2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, </a:t>
            </a:r>
            <a:r>
              <a:rPr lang="ko-KR" altLang="en-US" sz="2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문화권</a:t>
            </a:r>
            <a:r>
              <a:rPr lang="en-US" altLang="ko-KR" sz="2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, </a:t>
            </a:r>
            <a:r>
              <a:rPr lang="ko-KR" altLang="en-US" sz="2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자연환경</a:t>
            </a:r>
            <a:r>
              <a:rPr lang="en-US" altLang="ko-KR" sz="2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, </a:t>
            </a:r>
            <a:r>
              <a:rPr lang="ko-KR" altLang="en-US" sz="2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인문 환경</a:t>
            </a:r>
            <a:endParaRPr lang="en-US" altLang="ko-KR" sz="2400" b="1" spc="-150" dirty="0" smtClean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23528" y="4239381"/>
            <a:ext cx="1728192" cy="477054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ko-KR" altLang="en-US" sz="2500" b="1" dirty="0" smtClean="0">
                <a:solidFill>
                  <a:srgbClr val="6F6B85"/>
                </a:solidFill>
                <a:latin typeface="나눔고딕 ExtraBold" pitchFamily="50" charset="-127"/>
                <a:ea typeface="나눔고딕 ExtraBold" pitchFamily="50" charset="-127"/>
              </a:rPr>
              <a:t>핵심 개념</a:t>
            </a:r>
            <a:endParaRPr lang="ko-KR" altLang="en-US" sz="2500" b="1" dirty="0">
              <a:solidFill>
                <a:srgbClr val="6F6B85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7554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/>
          <p:cNvSpPr txBox="1"/>
          <p:nvPr/>
        </p:nvSpPr>
        <p:spPr>
          <a:xfrm>
            <a:off x="971600" y="4293096"/>
            <a:ext cx="7560840" cy="978729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24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문화권에 따라 음식을 먹을 때 사용하는 도구가 다른 이유는 무엇일까</a:t>
            </a:r>
            <a:r>
              <a:rPr lang="en-US" altLang="ko-KR" sz="24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?</a:t>
            </a:r>
            <a:endParaRPr lang="ko-KR" altLang="en-US" sz="2400" b="1" spc="-100" dirty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71600" y="5301208"/>
            <a:ext cx="7560840" cy="646331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ko-KR" altLang="en-US" spc="-100" dirty="0" smtClean="0">
                <a:solidFill>
                  <a:srgbClr val="FF0000"/>
                </a:solidFill>
                <a:latin typeface="+mn-ea"/>
              </a:rPr>
              <a:t>자연환경에 따라 구할 수 있는 </a:t>
            </a:r>
            <a:r>
              <a:rPr lang="ko-KR" altLang="en-US" spc="-100" dirty="0" err="1" smtClean="0">
                <a:solidFill>
                  <a:srgbClr val="FF0000"/>
                </a:solidFill>
                <a:latin typeface="+mn-ea"/>
              </a:rPr>
              <a:t>식재료가</a:t>
            </a:r>
            <a:r>
              <a:rPr lang="ko-KR" altLang="en-US" spc="-100" dirty="0" smtClean="0">
                <a:solidFill>
                  <a:srgbClr val="FF0000"/>
                </a:solidFill>
                <a:latin typeface="+mn-ea"/>
              </a:rPr>
              <a:t> 서로 다르고</a:t>
            </a:r>
            <a:r>
              <a:rPr lang="en-US" altLang="ko-KR" spc="-100" dirty="0" smtClean="0">
                <a:solidFill>
                  <a:srgbClr val="FF0000"/>
                </a:solidFill>
                <a:latin typeface="+mn-ea"/>
              </a:rPr>
              <a:t>, </a:t>
            </a:r>
            <a:r>
              <a:rPr lang="ko-KR" altLang="en-US" spc="-100" dirty="0" smtClean="0">
                <a:solidFill>
                  <a:srgbClr val="FF0000"/>
                </a:solidFill>
                <a:latin typeface="+mn-ea"/>
              </a:rPr>
              <a:t>이를 바탕으로 음식 문화가 발달하면서 사용하는 도구 역시 문화권에 따라 차이를 보인다</a:t>
            </a:r>
            <a:r>
              <a:rPr lang="en-US" altLang="ko-KR" spc="-100" dirty="0" smtClean="0">
                <a:solidFill>
                  <a:srgbClr val="FF0000"/>
                </a:solidFill>
                <a:latin typeface="+mn-ea"/>
              </a:rPr>
              <a:t>.</a:t>
            </a:r>
          </a:p>
        </p:txBody>
      </p:sp>
      <p:grpSp>
        <p:nvGrpSpPr>
          <p:cNvPr id="30" name="그룹 29"/>
          <p:cNvGrpSpPr/>
          <p:nvPr/>
        </p:nvGrpSpPr>
        <p:grpSpPr>
          <a:xfrm>
            <a:off x="0" y="0"/>
            <a:ext cx="9144000" cy="1106224"/>
            <a:chOff x="0" y="1124744"/>
            <a:chExt cx="9144000" cy="1106224"/>
          </a:xfrm>
        </p:grpSpPr>
        <p:grpSp>
          <p:nvGrpSpPr>
            <p:cNvPr id="34" name="그룹 11"/>
            <p:cNvGrpSpPr/>
            <p:nvPr/>
          </p:nvGrpSpPr>
          <p:grpSpPr>
            <a:xfrm>
              <a:off x="0" y="1124744"/>
              <a:ext cx="9144000" cy="1106224"/>
              <a:chOff x="0" y="0"/>
              <a:chExt cx="9144000" cy="1106224"/>
            </a:xfrm>
          </p:grpSpPr>
          <p:pic>
            <p:nvPicPr>
              <p:cNvPr id="36" name="그림 35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5900"/>
                        </a14:imgEffect>
                        <a14:imgEffect>
                          <a14:saturation sat="17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9144000" cy="1106224"/>
              </a:xfrm>
              <a:prstGeom prst="rect">
                <a:avLst/>
              </a:prstGeom>
            </p:spPr>
          </p:pic>
          <p:sp>
            <p:nvSpPr>
              <p:cNvPr id="37" name="제목 1"/>
              <p:cNvSpPr txBox="1">
                <a:spLocks/>
              </p:cNvSpPr>
              <p:nvPr/>
            </p:nvSpPr>
            <p:spPr>
              <a:xfrm>
                <a:off x="251520" y="33896"/>
                <a:ext cx="7056784" cy="68407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1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altLang="ko-KR" sz="2800" b="1" dirty="0" smtClean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01. </a:t>
                </a:r>
                <a:r>
                  <a:rPr lang="ko-KR" altLang="en-US" sz="2800" b="1" dirty="0" smtClean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문화권 형성에 영향을 주는 요인</a:t>
                </a:r>
                <a:endParaRPr lang="ko-KR" altLang="en-US" sz="2800" b="1" dirty="0">
                  <a:solidFill>
                    <a:srgbClr val="3B2936"/>
                  </a:solidFill>
                  <a:latin typeface="나눔고딕 ExtraBold" pitchFamily="50" charset="-127"/>
                  <a:ea typeface="나눔고딕 ExtraBold" pitchFamily="50" charset="-127"/>
                </a:endParaRPr>
              </a:p>
            </p:txBody>
          </p:sp>
        </p:grpSp>
        <p:sp>
          <p:nvSpPr>
            <p:cNvPr id="33" name="직사각형 32"/>
            <p:cNvSpPr/>
            <p:nvPr/>
          </p:nvSpPr>
          <p:spPr>
            <a:xfrm>
              <a:off x="5978389" y="1202878"/>
              <a:ext cx="291778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ko-KR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7-1. </a:t>
              </a:r>
              <a:r>
                <a:rPr lang="ko-KR" altLang="en-US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다양한 문화권과 삶의 방식</a:t>
              </a:r>
              <a:endParaRPr lang="ko-KR" altLang="en-US" sz="1600" dirty="0"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7164288" y="302200"/>
            <a:ext cx="1714544" cy="415498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203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39552" y="4361287"/>
            <a:ext cx="364047" cy="392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1628802"/>
            <a:ext cx="3280793" cy="1976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92116" y="1628800"/>
            <a:ext cx="2952329" cy="1980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32241" y="1628800"/>
            <a:ext cx="2085112" cy="1980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직사각형 14"/>
          <p:cNvSpPr/>
          <p:nvPr/>
        </p:nvSpPr>
        <p:spPr>
          <a:xfrm>
            <a:off x="251520" y="3681665"/>
            <a:ext cx="140615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16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▲ 젓가락 문화</a:t>
            </a:r>
            <a:endParaRPr lang="ko-KR" altLang="en-US" sz="1600" dirty="0"/>
          </a:p>
        </p:txBody>
      </p:sp>
      <p:sp>
        <p:nvSpPr>
          <p:cNvPr id="16" name="직사각형 15"/>
          <p:cNvSpPr/>
          <p:nvPr/>
        </p:nvSpPr>
        <p:spPr>
          <a:xfrm>
            <a:off x="3563888" y="3681665"/>
            <a:ext cx="190949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16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▲ 나이프 </a:t>
            </a:r>
            <a:r>
              <a:rPr lang="en-US" altLang="ko-KR" sz="16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· </a:t>
            </a:r>
            <a:r>
              <a:rPr lang="ko-KR" altLang="en-US" sz="16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포크 문화</a:t>
            </a:r>
            <a:endParaRPr lang="ko-KR" altLang="en-US" sz="1600" dirty="0"/>
          </a:p>
        </p:txBody>
      </p:sp>
      <p:sp>
        <p:nvSpPr>
          <p:cNvPr id="17" name="직사각형 16"/>
          <p:cNvSpPr/>
          <p:nvPr/>
        </p:nvSpPr>
        <p:spPr>
          <a:xfrm>
            <a:off x="6660232" y="3681665"/>
            <a:ext cx="16786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16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▲ 수식</a:t>
            </a:r>
            <a:r>
              <a:rPr lang="en-US" altLang="ko-KR" sz="16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(</a:t>
            </a:r>
            <a:r>
              <a:rPr lang="ko-KR" altLang="en-US" sz="16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手食</a:t>
            </a:r>
            <a:r>
              <a:rPr lang="en-US" altLang="ko-KR" sz="16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)</a:t>
            </a:r>
            <a:r>
              <a:rPr lang="ko-KR" altLang="en-US" sz="16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 문화</a:t>
            </a:r>
            <a:endParaRPr lang="ko-KR" altLang="en-US" sz="1600" dirty="0"/>
          </a:p>
        </p:txBody>
      </p:sp>
    </p:spTree>
    <p:extLst>
      <p:ext uri="{BB962C8B-B14F-4D97-AF65-F5344CB8AC3E}">
        <p14:creationId xmlns:p14="http://schemas.microsoft.com/office/powerpoint/2010/main" val="507012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0" y="1372706"/>
            <a:ext cx="5829648" cy="400110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lIns="360000" rtlCol="0">
            <a:spAutoFit/>
          </a:bodyPr>
          <a:lstStyle/>
          <a:p>
            <a:r>
              <a:rPr lang="ko-KR" altLang="en-US" sz="2000" b="1" dirty="0" smtClean="0">
                <a:solidFill>
                  <a:srgbClr val="D35007"/>
                </a:solidFill>
                <a:latin typeface="나눔고딕 ExtraBold" pitchFamily="50" charset="-127"/>
                <a:ea typeface="나눔고딕 ExtraBold" pitchFamily="50" charset="-127"/>
              </a:rPr>
              <a:t>문화권이란 무엇일까</a:t>
            </a:r>
            <a:r>
              <a:rPr lang="en-US" altLang="ko-KR" sz="2000" b="1" dirty="0" smtClean="0">
                <a:solidFill>
                  <a:srgbClr val="D35007"/>
                </a:solidFill>
                <a:latin typeface="나눔고딕 ExtraBold" pitchFamily="50" charset="-127"/>
                <a:ea typeface="나눔고딕 ExtraBold" pitchFamily="50" charset="-127"/>
              </a:rPr>
              <a:t>?</a:t>
            </a:r>
            <a:endParaRPr lang="ko-KR" altLang="en-US" sz="2000" b="1" dirty="0">
              <a:solidFill>
                <a:srgbClr val="D35007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13" name="그룹 12"/>
          <p:cNvGrpSpPr/>
          <p:nvPr/>
        </p:nvGrpSpPr>
        <p:grpSpPr>
          <a:xfrm>
            <a:off x="0" y="0"/>
            <a:ext cx="9144000" cy="1106224"/>
            <a:chOff x="0" y="1124744"/>
            <a:chExt cx="9144000" cy="1106224"/>
          </a:xfrm>
        </p:grpSpPr>
        <p:grpSp>
          <p:nvGrpSpPr>
            <p:cNvPr id="16" name="그룹 11"/>
            <p:cNvGrpSpPr/>
            <p:nvPr/>
          </p:nvGrpSpPr>
          <p:grpSpPr>
            <a:xfrm>
              <a:off x="0" y="1124744"/>
              <a:ext cx="9144000" cy="1106224"/>
              <a:chOff x="0" y="0"/>
              <a:chExt cx="9144000" cy="1106224"/>
            </a:xfrm>
          </p:grpSpPr>
          <p:pic>
            <p:nvPicPr>
              <p:cNvPr id="22" name="그림 21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5900"/>
                        </a14:imgEffect>
                        <a14:imgEffect>
                          <a14:saturation sat="17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9144000" cy="1106224"/>
              </a:xfrm>
              <a:prstGeom prst="rect">
                <a:avLst/>
              </a:prstGeom>
            </p:spPr>
          </p:pic>
          <p:sp>
            <p:nvSpPr>
              <p:cNvPr id="23" name="제목 1"/>
              <p:cNvSpPr txBox="1">
                <a:spLocks/>
              </p:cNvSpPr>
              <p:nvPr/>
            </p:nvSpPr>
            <p:spPr>
              <a:xfrm>
                <a:off x="251520" y="33896"/>
                <a:ext cx="7056784" cy="68407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1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altLang="ko-KR" sz="2800" b="1" dirty="0" smtClean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01. </a:t>
                </a:r>
                <a:r>
                  <a:rPr lang="ko-KR" altLang="en-US" sz="2800" b="1" dirty="0" smtClean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문화권 형성에 영향을 주는 요인</a:t>
                </a:r>
                <a:endParaRPr lang="ko-KR" altLang="en-US" sz="2800" b="1" dirty="0">
                  <a:solidFill>
                    <a:srgbClr val="3B2936"/>
                  </a:solidFill>
                  <a:latin typeface="나눔고딕 ExtraBold" pitchFamily="50" charset="-127"/>
                  <a:ea typeface="나눔고딕 ExtraBold" pitchFamily="50" charset="-127"/>
                </a:endParaRPr>
              </a:p>
            </p:txBody>
          </p:sp>
        </p:grpSp>
        <p:sp>
          <p:nvSpPr>
            <p:cNvPr id="15" name="직사각형 14"/>
            <p:cNvSpPr/>
            <p:nvPr/>
          </p:nvSpPr>
          <p:spPr>
            <a:xfrm>
              <a:off x="5978389" y="1202878"/>
              <a:ext cx="291778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ko-KR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7-1. </a:t>
              </a:r>
              <a:r>
                <a:rPr lang="ko-KR" altLang="en-US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다양한 문화권과 삶의 방식</a:t>
              </a:r>
              <a:endParaRPr lang="ko-KR" altLang="en-US" sz="1600" dirty="0"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323528" y="1822509"/>
            <a:ext cx="8496944" cy="3624069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180000" indent="-180000">
              <a:lnSpc>
                <a:spcPct val="150000"/>
              </a:lnSpc>
            </a:pPr>
            <a:r>
              <a:rPr lang="ko-KR" altLang="en-US" sz="28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① 문화</a:t>
            </a:r>
            <a:endParaRPr lang="en-US" altLang="ko-KR" sz="2800" b="1" spc="100" dirty="0" smtClean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marL="180000" lvl="0" indent="-1800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문화</a:t>
            </a:r>
            <a:r>
              <a:rPr lang="en-US" altLang="ko-KR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: </a:t>
            </a: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인간과 환경이 상호작용하는 과정에서 형성된 언어</a:t>
            </a:r>
            <a:r>
              <a:rPr lang="en-US" altLang="ko-KR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, </a:t>
            </a: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종교</a:t>
            </a:r>
            <a:r>
              <a:rPr lang="en-US" altLang="ko-KR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, </a:t>
            </a: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의식주</a:t>
            </a:r>
            <a:r>
              <a:rPr lang="en-US" altLang="ko-KR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, </a:t>
            </a: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풍습 등의 생활양식</a:t>
            </a:r>
          </a:p>
          <a:p>
            <a:pPr marL="180000" lvl="0" indent="-1800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문화의 차이</a:t>
            </a:r>
            <a:r>
              <a:rPr lang="en-US" altLang="ko-KR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: </a:t>
            </a: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자연환경과 인문 환경은 지역에 따라 매우 다양하기 때문에 그 지역의 환경을 바탕으로 형성되는 문화 역시 매우 다양함</a:t>
            </a:r>
            <a:endParaRPr lang="en-US" altLang="ko-KR" sz="2800" b="1" spc="100" dirty="0" smtClean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64288" y="302200"/>
            <a:ext cx="1714544" cy="415498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203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55504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2659</TotalTime>
  <Words>1776</Words>
  <Application>Microsoft Office PowerPoint</Application>
  <PresentationFormat>화면 슬라이드 쇼(4:3)</PresentationFormat>
  <Paragraphs>310</Paragraphs>
  <Slides>27</Slides>
  <Notes>27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27</vt:i4>
      </vt:variant>
    </vt:vector>
  </HeadingPairs>
  <TitlesOfParts>
    <vt:vector size="28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통합사회</dc:title>
  <dc:creator>user</dc:creator>
  <cp:lastModifiedBy>user</cp:lastModifiedBy>
  <cp:revision>266</cp:revision>
  <dcterms:created xsi:type="dcterms:W3CDTF">2017-01-13T03:10:23Z</dcterms:created>
  <dcterms:modified xsi:type="dcterms:W3CDTF">2018-02-06T06:10:38Z</dcterms:modified>
</cp:coreProperties>
</file>