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74" r:id="rId2"/>
    <p:sldId id="258" r:id="rId3"/>
    <p:sldId id="373" r:id="rId4"/>
    <p:sldId id="259" r:id="rId5"/>
    <p:sldId id="261" r:id="rId6"/>
    <p:sldId id="262" r:id="rId7"/>
    <p:sldId id="263" r:id="rId8"/>
    <p:sldId id="367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395" r:id="rId31"/>
    <p:sldId id="396" r:id="rId32"/>
    <p:sldId id="397" r:id="rId33"/>
    <p:sldId id="398" r:id="rId34"/>
    <p:sldId id="399" r:id="rId35"/>
    <p:sldId id="400" r:id="rId36"/>
    <p:sldId id="401" r:id="rId37"/>
    <p:sldId id="402" r:id="rId38"/>
    <p:sldId id="403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13" r:id="rId49"/>
    <p:sldId id="414" r:id="rId50"/>
    <p:sldId id="415" r:id="rId51"/>
    <p:sldId id="416" r:id="rId5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8EF"/>
    <a:srgbClr val="FAF1CE"/>
    <a:srgbClr val="FCE4E4"/>
    <a:srgbClr val="FEF5ED"/>
    <a:srgbClr val="FEE997"/>
    <a:srgbClr val="FCCB4D"/>
    <a:srgbClr val="F4EFE8"/>
    <a:srgbClr val="F0EAE0"/>
    <a:srgbClr val="5AA7D9"/>
    <a:srgbClr val="B8C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42" autoAdjust="0"/>
    <p:restoredTop sz="86449" autoAdjust="0"/>
  </p:normalViewPr>
  <p:slideViewPr>
    <p:cSldViewPr>
      <p:cViewPr>
        <p:scale>
          <a:sx n="75" d="100"/>
          <a:sy n="75" d="100"/>
        </p:scale>
        <p:origin x="804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F52C-D1DE-47AC-AC4E-1C216F4F0DB1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5560D-4CF4-4B05-91B1-0014A47F24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0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40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41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42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43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62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32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61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85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375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883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841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825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203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25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113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564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282333" y="2996952"/>
            <a:ext cx="6579334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4.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안정적인 경제생활과 금융 설계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시장 경제와 금융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541344" y="354142"/>
            <a:ext cx="1396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고등 통합사회</a:t>
            </a:r>
            <a:endParaRPr lang="ko-KR" altLang="en-US" sz="1600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7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4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01. </a:t>
                </a:r>
                <a:r>
                  <a:rPr lang="ko-KR" altLang="en-US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안정적인 경제생활을 위한 자산 관리</a:t>
                </a:r>
                <a:endParaRPr lang="ko-KR" altLang="en-US" sz="24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자산 관리 원칙에는 어떤 것이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822509"/>
            <a:ext cx="8496944" cy="246990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합리적 자산 관리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소득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투자 목적과 시기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금융 상품의 특성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자산 관리 원칙 등을 고려하여 자금을 다양한 자산에 적절하게 분산하여 투자해야 함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4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01. </a:t>
                </a:r>
                <a:r>
                  <a:rPr lang="ko-KR" altLang="en-US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안정적인 경제생활을 위한 자산 관리</a:t>
                </a:r>
                <a:endParaRPr lang="ko-KR" altLang="en-US" sz="24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자산 관리 원칙에는 어떤 것이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822509"/>
            <a:ext cx="8496944" cy="362406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자산 관리 원칙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안전성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자산의 가치가 줄어들지 않고 안전하게 보호될 수 있는 정도</a:t>
            </a: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수익성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투자 상품의 가격 상승이나 이자 수익을 기대할 수 있는 정도</a:t>
            </a: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유동성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보유 자산을 현금으로 쉽게 바꿀 수 있는 정도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4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01. </a:t>
                </a:r>
                <a:r>
                  <a:rPr lang="ko-KR" altLang="en-US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안정적인 경제생활을 위한 자산 관리</a:t>
                </a:r>
                <a:endParaRPr lang="ko-KR" altLang="en-US" sz="24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자산 관리 원칙에는 어떤 것이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822509"/>
            <a:ext cx="8496944" cy="362406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③ 금융 상품의 특징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예금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안전성이 매우 높으나 수익성이 상대적으로 낮음</a:t>
            </a: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주식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채권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예금보다 수익성은 높지만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국내외 경기 상태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금리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통화량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인플레이션 등의 요인들에 의해 큰 영향을 받으므로 원금 손실의 위험성이 있음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특히 채권은 유동성이 낮아 급하게 현금으로 바꿔야 하는 경우 손실을 감수해야 함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6" name="제목 1"/>
            <p:cNvSpPr txBox="1">
              <a:spLocks/>
            </p:cNvSpPr>
            <p:nvPr/>
          </p:nvSpPr>
          <p:spPr>
            <a:xfrm>
              <a:off x="251520" y="33896"/>
              <a:ext cx="7632848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spc="-150" dirty="0" smtClean="0">
                  <a:solidFill>
                    <a:srgbClr val="C00000"/>
                  </a:solidFill>
                  <a:latin typeface="나눔고딕 ExtraBold" pitchFamily="50" charset="-127"/>
                  <a:ea typeface="나눔고딕 ExtraBold" pitchFamily="50" charset="-127"/>
                </a:rPr>
                <a:t>더 알아보기</a:t>
              </a:r>
              <a:r>
                <a:rPr lang="en-US" altLang="ko-KR" sz="3200" b="1" dirty="0" smtClean="0">
                  <a:latin typeface="나눔고딕 ExtraBold" pitchFamily="50" charset="-127"/>
                  <a:ea typeface="나눔고딕 ExtraBold" pitchFamily="50" charset="-127"/>
                </a:rPr>
                <a:t>	</a:t>
              </a:r>
              <a:r>
                <a:rPr lang="ko-KR" altLang="en-US" sz="28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다양한 금융 상품</a:t>
              </a:r>
              <a:endParaRPr lang="ko-KR" altLang="en-US" sz="28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520" y="1268760"/>
            <a:ext cx="8640960" cy="5328592"/>
          </a:xfrm>
          <a:prstGeom prst="roundRect">
            <a:avLst>
              <a:gd name="adj" fmla="val 2858"/>
            </a:avLst>
          </a:prstGeom>
          <a:noFill/>
          <a:ln w="28575">
            <a:solidFill>
              <a:srgbClr val="F3A385"/>
            </a:solidFill>
          </a:ln>
          <a:effectLst/>
        </p:spPr>
        <p:txBody>
          <a:bodyPr wrap="square" lIns="144000" rIns="144000" rtlCol="0" anchor="ctr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2000" spc="-150" dirty="0" smtClean="0">
                <a:latin typeface="+mn-ea"/>
              </a:rPr>
              <a:t>예금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주식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채권은 물론 간접 투자 상품인 펀드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위험에 대비할 수 있는 보험이나 연금도 안정적인 금융 생활을 위해 알아 두어야 한다</a:t>
            </a:r>
            <a:r>
              <a:rPr lang="en-US" altLang="ko-KR" sz="2000" spc="-150" dirty="0" smtClean="0">
                <a:latin typeface="+mn-ea"/>
              </a:rPr>
              <a:t>.</a:t>
            </a: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ko-KR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2348880"/>
            <a:ext cx="7488832" cy="1800200"/>
          </a:xfrm>
          <a:prstGeom prst="roundRect">
            <a:avLst>
              <a:gd name="adj" fmla="val 5479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576000" rIns="144000" rtlCol="0" anchor="ctr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2000" spc="-150" dirty="0" smtClean="0">
                <a:latin typeface="+mn-ea"/>
              </a:rPr>
              <a:t>주식회사에 자금을 투자한 사람에게 그 대가로 발행하는 증서이다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주식을 소유한 사람은 주주가 되어 기업의 이익 배당에 권리를 행사할 수 있다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국내외 경제 여건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회사 실적 등에 따라 주가가 변동하므로 원금 손실의 위험성이 있다</a:t>
            </a:r>
            <a:r>
              <a:rPr lang="en-US" altLang="ko-KR" sz="2000" spc="-150" dirty="0" smtClean="0">
                <a:latin typeface="+mn-ea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616" y="4365104"/>
            <a:ext cx="7488832" cy="1800200"/>
          </a:xfrm>
          <a:prstGeom prst="roundRect">
            <a:avLst>
              <a:gd name="adj" fmla="val 5479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576000" rIns="144000" rtlCol="0" anchor="ctr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2000" spc="-150" dirty="0" smtClean="0">
                <a:latin typeface="+mn-ea"/>
              </a:rPr>
              <a:t>돈을 빌리는 이가 빌려주는 이에게 정해진 시점에 원금과 이자를 지급하기로 약속하는 증서이다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주로 정부나 공공 기관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신용도가 높은 기업에서 발행하기 때문에 원금과 이자가 안정적으로 보장되는 편이다</a:t>
            </a:r>
            <a:r>
              <a:rPr lang="en-US" altLang="ko-KR" sz="2000" spc="-150" dirty="0" smtClean="0">
                <a:latin typeface="+mn-ea"/>
              </a:rPr>
              <a:t>.</a:t>
            </a:r>
          </a:p>
        </p:txBody>
      </p:sp>
      <p:sp>
        <p:nvSpPr>
          <p:cNvPr id="12" name="양쪽 모서리가 둥근 사각형 11"/>
          <p:cNvSpPr/>
          <p:nvPr/>
        </p:nvSpPr>
        <p:spPr>
          <a:xfrm>
            <a:off x="539552" y="2348880"/>
            <a:ext cx="1080120" cy="1800200"/>
          </a:xfrm>
          <a:prstGeom prst="round2SameRect">
            <a:avLst>
              <a:gd name="adj1" fmla="val 50000"/>
              <a:gd name="adj2" fmla="val 58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2000" spc="-150" dirty="0" smtClean="0">
                <a:solidFill>
                  <a:prstClr val="black"/>
                </a:solidFill>
              </a:rPr>
              <a:t>주식</a:t>
            </a:r>
            <a:endParaRPr lang="ko-KR" altLang="en-US" dirty="0"/>
          </a:p>
        </p:txBody>
      </p:sp>
      <p:pic>
        <p:nvPicPr>
          <p:cNvPr id="4102" name="Picture 6" descr="D:\2017 (고등) 통합사회\04. 교수지원자료\2 - PPT\#사진삽화\160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564" y="2564904"/>
            <a:ext cx="864096" cy="864096"/>
          </a:xfrm>
          <a:prstGeom prst="rect">
            <a:avLst/>
          </a:prstGeom>
          <a:noFill/>
        </p:spPr>
      </p:pic>
      <p:sp>
        <p:nvSpPr>
          <p:cNvPr id="18" name="양쪽 모서리가 둥근 사각형 17"/>
          <p:cNvSpPr/>
          <p:nvPr/>
        </p:nvSpPr>
        <p:spPr>
          <a:xfrm>
            <a:off x="539552" y="4365104"/>
            <a:ext cx="1080120" cy="1800200"/>
          </a:xfrm>
          <a:prstGeom prst="round2SameRect">
            <a:avLst>
              <a:gd name="adj1" fmla="val 50000"/>
              <a:gd name="adj2" fmla="val 58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2000" spc="-150" dirty="0" smtClean="0">
                <a:solidFill>
                  <a:prstClr val="black"/>
                </a:solidFill>
              </a:rPr>
              <a:t>채권</a:t>
            </a:r>
            <a:endParaRPr lang="ko-KR" altLang="en-US" dirty="0"/>
          </a:p>
        </p:txBody>
      </p:sp>
      <p:pic>
        <p:nvPicPr>
          <p:cNvPr id="19" name="Picture 6" descr="D:\2017 (고등) 통합사회\04. 교수지원자료\2 - PPT\#사진삽화\160-1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47564" y="4581128"/>
            <a:ext cx="864096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6" name="제목 1"/>
            <p:cNvSpPr txBox="1">
              <a:spLocks/>
            </p:cNvSpPr>
            <p:nvPr/>
          </p:nvSpPr>
          <p:spPr>
            <a:xfrm>
              <a:off x="251520" y="33896"/>
              <a:ext cx="7632848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spc="-150" dirty="0" smtClean="0">
                  <a:solidFill>
                    <a:srgbClr val="C00000"/>
                  </a:solidFill>
                  <a:latin typeface="나눔고딕 ExtraBold" pitchFamily="50" charset="-127"/>
                  <a:ea typeface="나눔고딕 ExtraBold" pitchFamily="50" charset="-127"/>
                </a:rPr>
                <a:t>더 알아보기</a:t>
              </a:r>
              <a:r>
                <a:rPr lang="en-US" altLang="ko-KR" sz="3200" b="1" dirty="0" smtClean="0">
                  <a:latin typeface="나눔고딕 ExtraBold" pitchFamily="50" charset="-127"/>
                  <a:ea typeface="나눔고딕 ExtraBold" pitchFamily="50" charset="-127"/>
                </a:rPr>
                <a:t>	</a:t>
              </a:r>
              <a:r>
                <a:rPr lang="ko-KR" altLang="en-US" sz="28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다양한 금융 상품</a:t>
              </a:r>
              <a:endParaRPr lang="ko-KR" altLang="en-US" sz="28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520" y="1268760"/>
            <a:ext cx="8640960" cy="5328592"/>
          </a:xfrm>
          <a:prstGeom prst="roundRect">
            <a:avLst>
              <a:gd name="adj" fmla="val 2858"/>
            </a:avLst>
          </a:prstGeom>
          <a:noFill/>
          <a:ln w="28575">
            <a:solidFill>
              <a:srgbClr val="F3A385"/>
            </a:solidFill>
          </a:ln>
          <a:effectLst/>
        </p:spPr>
        <p:txBody>
          <a:bodyPr wrap="square" lIns="144000" rIns="144000" rtlCol="0" anchor="ctr">
            <a:noAutofit/>
          </a:bodyPr>
          <a:lstStyle/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ko-KR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1556792"/>
            <a:ext cx="7488832" cy="2160240"/>
          </a:xfrm>
          <a:prstGeom prst="roundRect">
            <a:avLst>
              <a:gd name="adj" fmla="val 5479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576000" rIns="144000" rtlCol="0" anchor="ctr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2000" spc="-150" dirty="0" smtClean="0">
                <a:latin typeface="+mn-ea"/>
              </a:rPr>
              <a:t>투자자들로부터 모은 자금을 전문적인 운용 기관이 주식이나 채권 등에 투자하여 그 결과를 투자자들에게 돌려주는 간접 투자 상품이다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투자 기금</a:t>
            </a:r>
            <a:r>
              <a:rPr lang="en-US" altLang="ko-KR" sz="2000" spc="-150" dirty="0" smtClean="0">
                <a:latin typeface="+mn-ea"/>
              </a:rPr>
              <a:t>(</a:t>
            </a:r>
            <a:r>
              <a:rPr lang="ko-KR" altLang="en-US" sz="2000" spc="-150" dirty="0" smtClean="0">
                <a:latin typeface="+mn-ea"/>
              </a:rPr>
              <a:t>펀드</a:t>
            </a:r>
            <a:r>
              <a:rPr lang="en-US" altLang="ko-KR" sz="2000" spc="-150" dirty="0" smtClean="0">
                <a:latin typeface="+mn-ea"/>
              </a:rPr>
              <a:t>)</a:t>
            </a:r>
            <a:r>
              <a:rPr lang="ko-KR" altLang="en-US" sz="2000" spc="-150" dirty="0" smtClean="0">
                <a:latin typeface="+mn-ea"/>
              </a:rPr>
              <a:t>을 어디에 얼마만큼 투자하느냐에 따라 주식형 펀드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err="1" smtClean="0">
                <a:latin typeface="+mn-ea"/>
              </a:rPr>
              <a:t>채권형</a:t>
            </a:r>
            <a:r>
              <a:rPr lang="ko-KR" altLang="en-US" sz="2000" spc="-150" dirty="0" smtClean="0">
                <a:latin typeface="+mn-ea"/>
              </a:rPr>
              <a:t> 펀드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혼합형 펀드로 구분할 수 있다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주식과 마찬가지로 원금 손실의 가능성이 있다 </a:t>
            </a:r>
            <a:r>
              <a:rPr lang="en-US" altLang="ko-KR" sz="2000" spc="-150" dirty="0" smtClean="0">
                <a:latin typeface="+mn-ea"/>
              </a:rPr>
              <a:t>.</a:t>
            </a:r>
          </a:p>
        </p:txBody>
      </p:sp>
      <p:sp>
        <p:nvSpPr>
          <p:cNvPr id="12" name="양쪽 모서리가 둥근 사각형 11"/>
          <p:cNvSpPr/>
          <p:nvPr/>
        </p:nvSpPr>
        <p:spPr>
          <a:xfrm>
            <a:off x="539552" y="1556792"/>
            <a:ext cx="1080120" cy="2160240"/>
          </a:xfrm>
          <a:prstGeom prst="round2SameRect">
            <a:avLst>
              <a:gd name="adj1" fmla="val 50000"/>
              <a:gd name="adj2" fmla="val 58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2000" spc="-150" dirty="0" smtClean="0">
                <a:solidFill>
                  <a:prstClr val="black"/>
                </a:solidFill>
              </a:rPr>
              <a:t>펀드</a:t>
            </a:r>
            <a:endParaRPr lang="ko-KR" altLang="en-US" dirty="0"/>
          </a:p>
        </p:txBody>
      </p:sp>
      <p:pic>
        <p:nvPicPr>
          <p:cNvPr id="4102" name="Picture 6" descr="D:\2017 (고등) 통합사회\04. 교수지원자료\2 - PPT\#사진삽화\160-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47564" y="1772816"/>
            <a:ext cx="864096" cy="86409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187624" y="4077072"/>
            <a:ext cx="7488832" cy="2160240"/>
          </a:xfrm>
          <a:prstGeom prst="roundRect">
            <a:avLst>
              <a:gd name="adj" fmla="val 5479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576000" rIns="144000" rtlCol="0" anchor="ctr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2000" spc="-150" dirty="0" smtClean="0">
                <a:latin typeface="+mn-ea"/>
              </a:rPr>
              <a:t>화재 </a:t>
            </a:r>
            <a:r>
              <a:rPr lang="en-US" altLang="ko-KR" sz="2000" spc="-150" dirty="0" smtClean="0">
                <a:latin typeface="+mn-ea"/>
              </a:rPr>
              <a:t>· </a:t>
            </a:r>
            <a:r>
              <a:rPr lang="ko-KR" altLang="en-US" sz="2000" spc="-150" dirty="0" smtClean="0">
                <a:latin typeface="+mn-ea"/>
              </a:rPr>
              <a:t>질병 </a:t>
            </a:r>
            <a:r>
              <a:rPr lang="en-US" altLang="ko-KR" sz="2000" spc="-150" dirty="0" smtClean="0">
                <a:latin typeface="+mn-ea"/>
              </a:rPr>
              <a:t>· </a:t>
            </a:r>
            <a:r>
              <a:rPr lang="ko-KR" altLang="en-US" sz="2000" spc="-150" dirty="0" smtClean="0">
                <a:latin typeface="+mn-ea"/>
              </a:rPr>
              <a:t>사고 등 미래에 발생할 수 있는 위험에 대비하기 위하여 보험사에 보험료를 납부하여 기금을 만든 후 사고를 당한 사람에게 지급하는 위험 대비 금융 상품이다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생명 또는 신체에 생길 우연한 사고에 대비하는 인보험과 개인의 물건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재산 등의 경제적 손실을 보상하기 위한 손해 보험이 대표적이다</a:t>
            </a:r>
            <a:r>
              <a:rPr lang="en-US" altLang="ko-KR" sz="2000" spc="-150" dirty="0" smtClean="0">
                <a:latin typeface="+mn-ea"/>
              </a:rPr>
              <a:t>.</a:t>
            </a:r>
          </a:p>
        </p:txBody>
      </p:sp>
      <p:sp>
        <p:nvSpPr>
          <p:cNvPr id="14" name="양쪽 모서리가 둥근 사각형 13"/>
          <p:cNvSpPr/>
          <p:nvPr/>
        </p:nvSpPr>
        <p:spPr>
          <a:xfrm>
            <a:off x="611560" y="4077072"/>
            <a:ext cx="1080120" cy="2160240"/>
          </a:xfrm>
          <a:prstGeom prst="round2SameRect">
            <a:avLst>
              <a:gd name="adj1" fmla="val 50000"/>
              <a:gd name="adj2" fmla="val 58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2000" spc="-150" dirty="0" smtClean="0">
                <a:solidFill>
                  <a:prstClr val="black"/>
                </a:solidFill>
              </a:rPr>
              <a:t>보험</a:t>
            </a:r>
            <a:endParaRPr lang="ko-KR" altLang="en-US" dirty="0"/>
          </a:p>
        </p:txBody>
      </p:sp>
      <p:pic>
        <p:nvPicPr>
          <p:cNvPr id="20" name="Picture 6" descr="D:\2017 (고등) 통합사회\04. 교수지원자료\2 - PPT\#사진삽화\160-1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9572" y="4293096"/>
            <a:ext cx="864096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6" name="제목 1"/>
            <p:cNvSpPr txBox="1">
              <a:spLocks/>
            </p:cNvSpPr>
            <p:nvPr/>
          </p:nvSpPr>
          <p:spPr>
            <a:xfrm>
              <a:off x="251520" y="33896"/>
              <a:ext cx="7632848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spc="-150" dirty="0" smtClean="0">
                  <a:solidFill>
                    <a:srgbClr val="C00000"/>
                  </a:solidFill>
                  <a:latin typeface="나눔고딕 ExtraBold" pitchFamily="50" charset="-127"/>
                  <a:ea typeface="나눔고딕 ExtraBold" pitchFamily="50" charset="-127"/>
                </a:rPr>
                <a:t>더 알아보기</a:t>
              </a:r>
              <a:r>
                <a:rPr lang="en-US" altLang="ko-KR" sz="3200" b="1" dirty="0" smtClean="0">
                  <a:latin typeface="나눔고딕 ExtraBold" pitchFamily="50" charset="-127"/>
                  <a:ea typeface="나눔고딕 ExtraBold" pitchFamily="50" charset="-127"/>
                </a:rPr>
                <a:t>	</a:t>
              </a:r>
              <a:r>
                <a:rPr lang="ko-KR" altLang="en-US" sz="28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다양한 금융 상품</a:t>
              </a:r>
              <a:endParaRPr lang="ko-KR" altLang="en-US" sz="28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520" y="1268760"/>
            <a:ext cx="8640960" cy="2448272"/>
          </a:xfrm>
          <a:prstGeom prst="roundRect">
            <a:avLst>
              <a:gd name="adj" fmla="val 2858"/>
            </a:avLst>
          </a:prstGeom>
          <a:noFill/>
          <a:ln w="28575">
            <a:solidFill>
              <a:srgbClr val="F3A385"/>
            </a:solidFill>
          </a:ln>
          <a:effectLst/>
        </p:spPr>
        <p:txBody>
          <a:bodyPr wrap="square" lIns="144000" rIns="144000" rtlCol="0" anchor="ctr">
            <a:noAutofit/>
          </a:bodyPr>
          <a:lstStyle/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ko-KR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1556792"/>
            <a:ext cx="7488832" cy="1800200"/>
          </a:xfrm>
          <a:prstGeom prst="roundRect">
            <a:avLst>
              <a:gd name="adj" fmla="val 5479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576000" rIns="144000" rtlCol="0" anchor="ctr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2000" spc="-150" dirty="0" smtClean="0">
                <a:latin typeface="+mn-ea"/>
              </a:rPr>
              <a:t>노후의 소득 감소 위험에 대비하여 안정적인 생활을 보장하기 위한 금융 상품이다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정부가 운영하는 국민연금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기업의 퇴직 연금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금융 상품을 통해 개인이 준비하는 개인연금 등이 있다</a:t>
            </a:r>
            <a:r>
              <a:rPr lang="en-US" altLang="ko-KR" sz="2000" spc="-150" dirty="0" smtClean="0">
                <a:latin typeface="+mn-ea"/>
              </a:rPr>
              <a:t>.</a:t>
            </a:r>
          </a:p>
        </p:txBody>
      </p:sp>
      <p:sp>
        <p:nvSpPr>
          <p:cNvPr id="12" name="양쪽 모서리가 둥근 사각형 11"/>
          <p:cNvSpPr/>
          <p:nvPr/>
        </p:nvSpPr>
        <p:spPr>
          <a:xfrm>
            <a:off x="539552" y="1556792"/>
            <a:ext cx="1080120" cy="1800200"/>
          </a:xfrm>
          <a:prstGeom prst="round2SameRect">
            <a:avLst>
              <a:gd name="adj1" fmla="val 50000"/>
              <a:gd name="adj2" fmla="val 58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endParaRPr lang="en-US" altLang="ko-KR" sz="2000" spc="-150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2000" spc="-150" dirty="0" smtClean="0">
                <a:solidFill>
                  <a:prstClr val="black"/>
                </a:solidFill>
              </a:rPr>
              <a:t>연금</a:t>
            </a:r>
            <a:endParaRPr lang="ko-KR" altLang="en-US" dirty="0"/>
          </a:p>
        </p:txBody>
      </p:sp>
      <p:pic>
        <p:nvPicPr>
          <p:cNvPr id="4102" name="Picture 6" descr="D:\2017 (고등) 통합사회\04. 교수지원자료\2 - PPT\#사진삽화\160-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47564" y="1772816"/>
            <a:ext cx="864096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자산 관리 전문가 되어 보기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3894" y="1443796"/>
            <a:ext cx="8352928" cy="4824536"/>
          </a:xfrm>
          <a:prstGeom prst="roundRect">
            <a:avLst>
              <a:gd name="adj" fmla="val 1596"/>
            </a:avLst>
          </a:prstGeom>
          <a:solidFill>
            <a:srgbClr val="FBF8EF"/>
          </a:solidFill>
          <a:effectLst/>
        </p:spPr>
        <p:txBody>
          <a:bodyPr wrap="square" lIns="180000" rIns="180000" rtlCol="0" anchor="ctr">
            <a:noAutofit/>
          </a:bodyPr>
          <a:lstStyle/>
          <a:p>
            <a:pPr marL="0" lvl="6" algn="just">
              <a:lnSpc>
                <a:spcPct val="13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자산 관리에서 말하는 포트폴리오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(portfolio)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란</a:t>
            </a:r>
            <a:endParaRPr lang="en-US" altLang="ko-KR" sz="20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lvl="6" algn="just">
              <a:lnSpc>
                <a:spcPct val="13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위험을 줄이고 수익을 극대화하기 위한 분산 투</a:t>
            </a:r>
            <a:endParaRPr lang="en-US" altLang="ko-KR" sz="20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lvl="6" algn="just">
              <a:lnSpc>
                <a:spcPct val="13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자 방법이나 그렇게 분산하여 투자한 자산의 집</a:t>
            </a:r>
            <a:endParaRPr lang="en-US" altLang="ko-KR" sz="20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lvl="6" algn="just">
              <a:lnSpc>
                <a:spcPct val="13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합을 말한다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주식에 투자한 경우라면 분산 투자</a:t>
            </a:r>
            <a:endParaRPr lang="en-US" altLang="ko-KR" sz="20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lvl="6" algn="just">
              <a:lnSpc>
                <a:spcPct val="13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한 주식의 집합을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주식 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채권 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부동산에 나누어</a:t>
            </a:r>
            <a:endParaRPr lang="en-US" altLang="ko-KR" sz="20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lvl="6" algn="just">
              <a:lnSpc>
                <a:spcPct val="13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투자한 경우라면 분산 투자한 주식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채권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부동산 등의 집합 역시 포트폴리오라고 한다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주식의 경우 한 종목에 가진 돈을 모두 투자하였을 경우 해당 회사의 부도 등 예상치 못한 상황이 발생하면 큰 손실을 입을 수 있다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포트폴리오 투자를 하게 되면 한 종목이 하락하더라도 다른 종목에서 손실을 보충할 수 있기 때문에 보다 안전하다고 할 수 있다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“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계란을 한 바구니에 담지 말라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.”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라는 말은 포트폴리오 투자의 필요성을 강조한 말이다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9600" b="1" spc="-50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902" y="1587812"/>
            <a:ext cx="8208912" cy="4536504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/>
        </p:spPr>
        <p:txBody>
          <a:bodyPr wrap="square" lIns="108000" rIns="108000" rtlCol="0" anchor="ctr">
            <a:noAutofit/>
          </a:bodyPr>
          <a:lstStyle/>
          <a:p>
            <a:pPr marL="0" lvl="6" algn="just">
              <a:lnSpc>
                <a:spcPct val="130000"/>
              </a:lnSpc>
            </a:pPr>
            <a:endParaRPr lang="ko-KR" altLang="en-US" sz="9600" b="1" spc="-50" dirty="0">
              <a:solidFill>
                <a:schemeClr val="tx1">
                  <a:lumMod val="85000"/>
                  <a:lumOff val="1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3" descr="D:\2017 (고등) 통합사회\00. 교과서 사진삽화\지학사고등통합사회_교과서OK\통합사회(132-169)ok\Links\155쪽 하단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88501">
            <a:off x="5797771" y="1422588"/>
            <a:ext cx="3041432" cy="2027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27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자산 관리 전문가 되어 보기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196752"/>
            <a:ext cx="8424936" cy="129471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/>
            </a:pP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다음은 인터넷 게시판에 올라온 두 사람의 고민이다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자신이 자산 관리 전문가라고 생각하고 두 사람에게 포트폴리오를 제안해 보자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552" y="5468580"/>
            <a:ext cx="7920880" cy="10895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결혼 비용 마련을 위해 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3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년간은 월 지출액의 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35%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를 저축하고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주택 청약 종합 저축에 가입하여 아파트 분양을 받으세요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또한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결혼 전에 모든 부채를 </a:t>
            </a:r>
            <a:r>
              <a:rPr lang="ko-KR" altLang="en-US" spc="-100" dirty="0" err="1" smtClean="0">
                <a:solidFill>
                  <a:srgbClr val="FF0000"/>
                </a:solidFill>
                <a:latin typeface="+mn-ea"/>
              </a:rPr>
              <a:t>상환하</a:t>
            </a:r>
            <a:endParaRPr lang="ko-KR" altLang="en-US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기 위해 매달 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30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만 원씩 부채를 상환하세요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44" y="2564904"/>
            <a:ext cx="8208912" cy="4032448"/>
          </a:xfrm>
          <a:prstGeom prst="roundRect">
            <a:avLst>
              <a:gd name="adj" fmla="val 2694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  <a:effectLst/>
        </p:spPr>
        <p:txBody>
          <a:bodyPr wrap="square" lIns="108000" rIns="108000" rtlCol="0" anchor="ctr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나이는 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30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세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중소기업 입사 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년 차인 남성입니다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월 소득은 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300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만 원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지출은 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200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만 원 정도입니다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1,000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만 원 정도의 부채가 있습니다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년 내에 결혼을 하려고 합니다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결혼 비용과 </a:t>
            </a:r>
            <a:r>
              <a:rPr lang="ko-KR" altLang="en-US" spc="-100" dirty="0" err="1" smtClean="0">
                <a:latin typeface="나눔고딕" pitchFamily="50" charset="-127"/>
                <a:ea typeface="나눔고딕" pitchFamily="50" charset="-127"/>
              </a:rPr>
              <a:t>신혼집을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 마련하려면 자산 관리를 어떻게 해야 할까요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?</a:t>
            </a:r>
          </a:p>
          <a:p>
            <a:pPr algn="just">
              <a:lnSpc>
                <a:spcPct val="130000"/>
              </a:lnSpc>
            </a:pPr>
            <a:endParaRPr lang="en-US" altLang="ko-KR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pc="-150" dirty="0" smtClean="0">
              <a:latin typeface="+mn-ea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611560" y="4991968"/>
            <a:ext cx="79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85184"/>
            <a:ext cx="1866701" cy="41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860" y="2649612"/>
            <a:ext cx="950851" cy="42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자산 관리 전문가 되어 보기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196752"/>
            <a:ext cx="8424936" cy="129471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/>
            </a:pP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다음은 인터넷 게시판에 올라온 두 사람의 고민이다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자신이 자산 관리 전문가라고 생각하고 두 사람에게 포트폴리오를 제안해 보자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44" y="2564904"/>
            <a:ext cx="8208912" cy="4032448"/>
          </a:xfrm>
          <a:prstGeom prst="roundRect">
            <a:avLst>
              <a:gd name="adj" fmla="val 2694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  <a:effectLst/>
        </p:spPr>
        <p:txBody>
          <a:bodyPr wrap="square" lIns="108000" rIns="108000" rtlCol="0" anchor="ctr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나이는 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45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세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창업 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년 차 자영업자입니다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월 소득은 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700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만 원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지출은 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400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만 원 정도입니다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5,000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만 원 정도의 여유 자금이 있습니다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pc="-100" dirty="0" smtClean="0">
                <a:latin typeface="나눔고딕" pitchFamily="50" charset="-127"/>
                <a:ea typeface="나눔고딕" pitchFamily="50" charset="-127"/>
              </a:rPr>
              <a:t>자영업이다 보니 소득이 불규칙하고 일반 기업처럼 퇴직금이 있는 것도 아니어서 노후 준비를 어떻게 해야 할지 걱정입니다</a:t>
            </a:r>
            <a:r>
              <a:rPr lang="en-US" altLang="ko-KR" spc="-100" dirty="0" smtClean="0"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algn="just">
              <a:lnSpc>
                <a:spcPct val="130000"/>
              </a:lnSpc>
            </a:pPr>
            <a:endParaRPr lang="en-US" altLang="ko-KR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pc="-150" dirty="0" smtClean="0">
              <a:latin typeface="+mn-ea"/>
            </a:endParaRPr>
          </a:p>
          <a:p>
            <a:pPr algn="just">
              <a:lnSpc>
                <a:spcPct val="130000"/>
              </a:lnSpc>
            </a:pPr>
            <a:endParaRPr lang="en-US" altLang="ko-KR" spc="-150" dirty="0" smtClean="0">
              <a:latin typeface="+mn-ea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636912"/>
            <a:ext cx="936104" cy="44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직선 연결선 15"/>
          <p:cNvCxnSpPr/>
          <p:nvPr/>
        </p:nvCxnSpPr>
        <p:spPr>
          <a:xfrm>
            <a:off x="611560" y="4691236"/>
            <a:ext cx="79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797152"/>
            <a:ext cx="1866701" cy="41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39552" y="5229200"/>
            <a:ext cx="7920880" cy="10895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안정적인 노후를 준비하기 위해 개인 연금 저축에 가입하세요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또한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수익률과 안전성을 고려하여 자금의 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70 %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는 수익률이 높은 주식이나 펀드에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30 %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는 안전한 채권에 투자하세요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자산 관리 전문가 되어 보기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196752"/>
            <a:ext cx="8424936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2"/>
            </a:pP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위의 두 사람에게 포트폴리오를 제안할 때 가장 중요하게 고려한 자산 관리 원칙은 무엇인가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528" y="2852936"/>
            <a:ext cx="8424936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3"/>
            </a:pP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나의 포트폴리오와 짝이 제안한 포트폴리오 내용을 비교하여 차이점을 찾아보자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5576" y="2060848"/>
            <a:ext cx="7992888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err="1" smtClean="0">
                <a:solidFill>
                  <a:srgbClr val="FF0000"/>
                </a:solidFill>
                <a:latin typeface="+mn-ea"/>
              </a:rPr>
              <a:t>고민남에게는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 안전성을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err="1" smtClean="0">
                <a:solidFill>
                  <a:srgbClr val="FF0000"/>
                </a:solidFill>
                <a:latin typeface="+mn-ea"/>
              </a:rPr>
              <a:t>고민녀에게는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 수익성을 가장 중요하게 고려하여 제안했다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7584" y="3789040"/>
            <a:ext cx="7704856" cy="153324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나와 짝이 제안한 포트폴리오 내용에서 각자 가장 중요시한 자산 관리 원칙을 찾아서 비교해 본다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짝의 포트폴리오에는 어떠한 장점과 창의적인 아이디어가 있는지 살펴본 후 자신의 포트폴리오와 비교하여 차이점을 찾아보자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21" name="그룹 22"/>
          <p:cNvGrpSpPr/>
          <p:nvPr/>
        </p:nvGrpSpPr>
        <p:grpSpPr>
          <a:xfrm>
            <a:off x="827584" y="5517232"/>
            <a:ext cx="6336704" cy="1118622"/>
            <a:chOff x="1144907" y="6393308"/>
            <a:chExt cx="5960799" cy="1353817"/>
          </a:xfrm>
        </p:grpSpPr>
        <p:sp>
          <p:nvSpPr>
            <p:cNvPr id="22" name="양쪽 모서리가 둥근 사각형 21"/>
            <p:cNvSpPr/>
            <p:nvPr/>
          </p:nvSpPr>
          <p:spPr>
            <a:xfrm>
              <a:off x="1144908" y="6393308"/>
              <a:ext cx="1151518" cy="700812"/>
            </a:xfrm>
            <a:prstGeom prst="round2SameRect">
              <a:avLst>
                <a:gd name="adj1" fmla="val 15425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>
                <a:lnSpc>
                  <a:spcPct val="120000"/>
                </a:lnSpc>
              </a:pPr>
              <a:r>
                <a:rPr lang="ko-KR" altLang="en-US" sz="1200" b="1" spc="60" dirty="0" smtClean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 활동 길잡이</a:t>
              </a:r>
              <a:endParaRPr lang="en-US" altLang="ko-KR" sz="12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23" name="제목 1"/>
            <p:cNvSpPr txBox="1">
              <a:spLocks/>
            </p:cNvSpPr>
            <p:nvPr/>
          </p:nvSpPr>
          <p:spPr>
            <a:xfrm>
              <a:off x="1144907" y="6774337"/>
              <a:ext cx="5960799" cy="972788"/>
            </a:xfrm>
            <a:prstGeom prst="roundRect">
              <a:avLst>
                <a:gd name="adj" fmla="val 6517"/>
              </a:avLst>
            </a:prstGeom>
            <a:solidFill>
              <a:schemeClr val="bg1"/>
            </a:solidFill>
            <a:ln w="19050" cap="rnd" cmpd="sng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144000" tIns="72000" rIns="144000" bIns="36000" rtlCol="0" anchor="ctr">
              <a:sp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16000" indent="-2160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두 사람의 재무 상태와 주요 과업을 파악한다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216000" indent="-2160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과업을 달성하려면 두 사람에게 어떤 금융 상품이 필요할지 생각한다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216000" indent="-2160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자산 관리 원칙을 고려하여 분산 투자할 수 있는 포트폴리오를 구성한다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2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생각 펼치기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158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649" y="4452771"/>
            <a:ext cx="8796855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>
              <a:buFont typeface="+mj-lt"/>
              <a:buAutoNum type="arabicPeriod"/>
            </a:pPr>
            <a:r>
              <a:rPr lang="ko-KR" altLang="en-US" sz="24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자산 관리란 무엇일까</a:t>
            </a:r>
            <a:r>
              <a:rPr lang="en-US" altLang="ko-KR" sz="24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4941168"/>
            <a:ext cx="8148783" cy="89255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자산 관리란 전 생애에 걸쳐 안정적으로 경제생활을 유지하기 위해 저축과 투자에 대한 계획을 세우고 이를 실천에 옮기는 일을 말한다</a:t>
            </a:r>
            <a:r>
              <a:rPr lang="en-US" altLang="ko-KR" sz="2000" spc="-15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76295"/>
            <a:ext cx="8568952" cy="275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958717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66246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A6624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475473"/>
            <a:ext cx="8136904" cy="56342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42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생애 </a:t>
            </a:r>
            <a:r>
              <a:rPr lang="ko-KR" altLang="en-US" sz="2400" b="1" spc="-1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주기별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과업을 설정하고 금융 생활을 설계한다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endParaRPr lang="ko-KR" altLang="en-US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544" y="4483216"/>
            <a:ext cx="7848872" cy="57496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생애 주기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금융 설계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4005064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66246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A6624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7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0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생애 </a:t>
                </a:r>
                <a:r>
                  <a:rPr lang="ko-KR" altLang="en-US" sz="2800" b="1" dirty="0" err="1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주기별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특성과 금융 설계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84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86640" y="4797152"/>
            <a:ext cx="7776864" cy="49859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고등학생과 대학생의 아르바이트 목적이 다른 이유는 무엇일까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5328966"/>
            <a:ext cx="7560840" cy="9233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고등학생은 문화와 여가 생활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물건 구매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사회 경험 등 개인 욕구의 충족이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대학생은 주로 생활비와 학비 마련 등 생계와 학업이 삶의 가치의 중심이기 때문이다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36" name="그림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37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생애 </a:t>
                </a:r>
                <a:r>
                  <a:rPr lang="ko-KR" altLang="en-US" sz="2800" dirty="0" err="1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주기별</a:t>
                </a:r>
                <a:r>
                  <a:rPr lang="ko-KR" altLang="en-US" sz="28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특성과 금융 설계</a:t>
                </a:r>
                <a:endParaRPr lang="ko-KR" altLang="en-US" sz="28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33" name="직사각형 32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5536" y="4869160"/>
            <a:ext cx="364047" cy="36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618" y="1772816"/>
            <a:ext cx="384332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직사각형 16"/>
          <p:cNvSpPr/>
          <p:nvPr/>
        </p:nvSpPr>
        <p:spPr>
          <a:xfrm>
            <a:off x="4176464" y="1628800"/>
            <a:ext cx="4716016" cy="305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 smtClean="0">
                <a:latin typeface="나눔명조" pitchFamily="18" charset="-127"/>
                <a:ea typeface="나눔명조" pitchFamily="18" charset="-127"/>
              </a:rPr>
              <a:t>  한 설문 조사에 따르면</a:t>
            </a:r>
            <a:r>
              <a:rPr lang="en-US" altLang="ko-KR" dirty="0" smtClean="0"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dirty="0" smtClean="0">
                <a:latin typeface="나눔명조" pitchFamily="18" charset="-127"/>
                <a:ea typeface="나눔명조" pitchFamily="18" charset="-127"/>
              </a:rPr>
              <a:t>수능이 끝난 고등학생이 가장 하고 싶어 하는 일이 아르바이트라고 한다</a:t>
            </a:r>
            <a:r>
              <a:rPr lang="en-US" altLang="ko-KR" dirty="0" smtClean="0"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dirty="0" smtClean="0">
                <a:latin typeface="나눔명조" pitchFamily="18" charset="-127"/>
                <a:ea typeface="나눔명조" pitchFamily="18" charset="-127"/>
              </a:rPr>
              <a:t>아르바이트를 하고 싶은 이유는 문화와 여가 생활을 즐기기 위해서</a:t>
            </a:r>
            <a:r>
              <a:rPr lang="en-US" altLang="ko-KR" dirty="0" smtClean="0"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dirty="0" smtClean="0">
                <a:latin typeface="나눔명조" pitchFamily="18" charset="-127"/>
                <a:ea typeface="나눔명조" pitchFamily="18" charset="-127"/>
              </a:rPr>
              <a:t>갖고 싶은 물건을 구매하기 위해서</a:t>
            </a:r>
            <a:r>
              <a:rPr lang="en-US" altLang="ko-KR" dirty="0" smtClean="0"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dirty="0" smtClean="0">
                <a:latin typeface="나눔명조" pitchFamily="18" charset="-127"/>
                <a:ea typeface="나눔명조" pitchFamily="18" charset="-127"/>
              </a:rPr>
              <a:t>사회 경험을 쌓고 싶어서의 순으로 대부분 단기적인 소비를 위한 것이었다</a:t>
            </a:r>
            <a:r>
              <a:rPr lang="en-US" altLang="ko-KR" dirty="0" smtClean="0"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dirty="0" smtClean="0">
                <a:latin typeface="나눔명조" pitchFamily="18" charset="-127"/>
                <a:ea typeface="나눔명조" pitchFamily="18" charset="-127"/>
              </a:rPr>
              <a:t>대학생들이 주로 생활비와 학비를 마련하기 위해서 아르바이트를 하는 것과는 대조적이었다</a:t>
            </a:r>
            <a:r>
              <a:rPr lang="en-US" altLang="ko-KR" dirty="0" smtClean="0">
                <a:latin typeface="나눔명조" pitchFamily="18" charset="-127"/>
                <a:ea typeface="나눔명조" pitchFamily="18" charset="-127"/>
              </a:rPr>
              <a:t>.</a:t>
            </a:r>
          </a:p>
          <a:p>
            <a:pPr algn="r">
              <a:lnSpc>
                <a:spcPct val="120000"/>
              </a:lnSpc>
            </a:pPr>
            <a:r>
              <a:rPr lang="en-US" altLang="ko-KR" dirty="0" smtClean="0">
                <a:latin typeface="나눔명조" pitchFamily="18" charset="-127"/>
                <a:ea typeface="나눔명조" pitchFamily="18" charset="-127"/>
              </a:rPr>
              <a:t>- 『</a:t>
            </a:r>
            <a:r>
              <a:rPr lang="ko-KR" altLang="en-US" dirty="0" smtClean="0">
                <a:latin typeface="나눔명조" pitchFamily="18" charset="-127"/>
                <a:ea typeface="나눔명조" pitchFamily="18" charset="-127"/>
              </a:rPr>
              <a:t>데이터뉴스</a:t>
            </a:r>
            <a:r>
              <a:rPr lang="en-US" altLang="ko-KR" dirty="0" smtClean="0">
                <a:latin typeface="나눔명조" pitchFamily="18" charset="-127"/>
                <a:ea typeface="나눔명조" pitchFamily="18" charset="-127"/>
              </a:rPr>
              <a:t>』, 2015. 11. 24.</a:t>
            </a:r>
            <a:endParaRPr lang="ko-KR" altLang="en-US" dirty="0"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0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802838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시간의 흐름에 따라 개인의 삶은 어떻게 변해 갈까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6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생애 </a:t>
                </a:r>
                <a:r>
                  <a:rPr lang="ko-KR" altLang="en-US" sz="2800" b="1" dirty="0" err="1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주기별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특성과 금융 설계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700808"/>
            <a:ext cx="8568952" cy="420115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생애 주기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의미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인간이 출생한 후 시간의 흐름에 따라 일반적인 사건이나 경험 등을 중심으로 개인의 삶의 모습이 어떻게 달라지는지 몇 가지 단계로 나누어 나타낸 것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생애 설계의 필요성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전 생애의 과업을 성공적으로 달성하기 위해서는 자신의 생애 주기에 따른 과업을 설정하고 각 단계에 어떤 준비가 필요한지 구체적인 계획을 세우는 것이 필요함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678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802838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시간의 흐름에 따라 개인의 삶은 어떻게 변해 갈까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생애 </a:t>
                </a:r>
                <a:r>
                  <a:rPr lang="ko-KR" altLang="en-US" sz="2800" b="1" dirty="0" err="1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주기별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특성과 금융 설계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700808"/>
            <a:ext cx="8568952" cy="13157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생애 주기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생애 </a:t>
            </a:r>
            <a:r>
              <a:rPr lang="ko-KR" altLang="en-US" sz="2500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주기별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특성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175232"/>
              </p:ext>
            </p:extLst>
          </p:nvPr>
        </p:nvGraphicFramePr>
        <p:xfrm>
          <a:off x="467544" y="2924944"/>
          <a:ext cx="8208912" cy="3657488"/>
        </p:xfrm>
        <a:graphic>
          <a:graphicData uri="http://schemas.openxmlformats.org/drawingml/2006/table">
            <a:tbl>
              <a:tblPr firstRow="1">
                <a:tableStyleId>{5DA37D80-6434-44D0-A028-1B22A696006F}</a:tableStyleId>
              </a:tblPr>
              <a:tblGrid>
                <a:gridCol w="1512168"/>
                <a:gridCol w="6696744"/>
              </a:tblGrid>
              <a:tr h="756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2000" spc="-100" dirty="0" smtClean="0"/>
                        <a:t>아동기</a:t>
                      </a:r>
                      <a:endParaRPr lang="ko-KR" altLang="en-US" sz="2000" spc="-100" dirty="0"/>
                    </a:p>
                  </a:txBody>
                  <a:tcPr marL="91442" marR="91442" marT="45706" marB="45706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교육과 성장의 시기로 대부분 자신의 능력으로 돈을 벌 수 없으므로 경제 활동은 전적으로 부모님의 소득에 의존함</a:t>
                      </a:r>
                      <a:endParaRPr lang="ko-KR" altLang="en-US" sz="2000" spc="-100" dirty="0"/>
                    </a:p>
                  </a:txBody>
                  <a:tcPr marL="91442" marR="91442" marT="45706" marB="45706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2000" b="1" spc="-100" dirty="0" smtClean="0"/>
                        <a:t>청년기</a:t>
                      </a:r>
                      <a:endParaRPr lang="en-US" altLang="ko-KR" sz="2000" b="1" spc="-100" dirty="0" smtClean="0"/>
                    </a:p>
                  </a:txBody>
                  <a:tcPr marL="91442" marR="91442" marT="45706" marB="45706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취업</a:t>
                      </a:r>
                      <a:r>
                        <a:rPr kumimoji="0" lang="en-US" altLang="ko-KR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결혼</a:t>
                      </a:r>
                      <a:r>
                        <a:rPr kumimoji="0" lang="en-US" altLang="ko-KR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자녀 출산 및 교육 등 다양한 과업이 요구되는 시기이며 점차 본인의 소득에 따른 경제생활을 하게 됨</a:t>
                      </a:r>
                      <a:endParaRPr lang="ko-KR" altLang="en-US" sz="2000" spc="-100" dirty="0">
                        <a:latin typeface="+mn-ea"/>
                        <a:ea typeface="+mn-ea"/>
                      </a:endParaRPr>
                    </a:p>
                  </a:txBody>
                  <a:tcPr marL="91442" marR="91442" marT="45706" marB="45706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2000" b="1" spc="-100" dirty="0" smtClean="0"/>
                        <a:t>중</a:t>
                      </a:r>
                      <a:r>
                        <a:rPr lang="en-US" altLang="ko-KR" sz="2000" b="1" spc="-100" dirty="0" smtClean="0"/>
                        <a:t>·</a:t>
                      </a:r>
                      <a:r>
                        <a:rPr lang="ko-KR" altLang="en-US" sz="2000" b="1" spc="-100" dirty="0" smtClean="0"/>
                        <a:t>장년기</a:t>
                      </a:r>
                      <a:endParaRPr lang="ko-KR" altLang="en-US" sz="2000" b="1" spc="-100" dirty="0"/>
                    </a:p>
                  </a:txBody>
                  <a:tcPr marL="91442" marR="91442" marT="45706" marB="45706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가족 부양 부담</a:t>
                      </a:r>
                      <a:r>
                        <a:rPr kumimoji="0" lang="en-US" altLang="ko-KR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은퇴 및 노후 준비를 대표적인 과업으로 갖게 되는 시기이며 일반적으로 소득이 가장 많지만 지출 규모도 큰 시기이므로 신중한 금융 설계가 필요함</a:t>
                      </a:r>
                      <a:endParaRPr lang="ko-KR" altLang="en-US" sz="2000" spc="-100" dirty="0">
                        <a:latin typeface="+mn-ea"/>
                        <a:ea typeface="+mn-ea"/>
                      </a:endParaRPr>
                    </a:p>
                  </a:txBody>
                  <a:tcPr marL="91442" marR="91442" marT="45706" marB="45706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2000" b="1" spc="-100" dirty="0" smtClean="0"/>
                        <a:t>노년기</a:t>
                      </a:r>
                      <a:endParaRPr lang="ko-KR" altLang="en-US" sz="2000" b="1" spc="-100" dirty="0"/>
                    </a:p>
                  </a:txBody>
                  <a:tcPr marL="91442" marR="91442" marT="45706" marB="45706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건강 유지 및 은퇴 후의 행복한 생활 유지가 가장 큰 과업이 되는 시기임</a:t>
                      </a:r>
                      <a:endParaRPr lang="ko-KR" altLang="en-US" sz="2000" spc="-100" dirty="0">
                        <a:latin typeface="+mn-ea"/>
                        <a:ea typeface="+mn-ea"/>
                      </a:endParaRPr>
                    </a:p>
                  </a:txBody>
                  <a:tcPr marL="91442" marR="91442" marT="45706" marB="45706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54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802838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시간의 흐름에 따라 개인의 삶은 어떻게 변해 갈까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생애 </a:t>
                </a:r>
                <a:r>
                  <a:rPr lang="ko-KR" altLang="en-US" sz="2800" b="1" dirty="0" err="1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주기별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특성과 금융 설계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496944" cy="304698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금융 설계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의미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자신의 생애 </a:t>
            </a:r>
            <a:r>
              <a:rPr lang="ko-KR" altLang="en-US" sz="2500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주기별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과업을 바탕으로 재무 목표를 설정하고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그에 따른 구체적인 계획을 세우는 과정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금융 설계의 자세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현재와 미래의 생활을 균형 있게 고려하여 소득을 배분해야 함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77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802838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시간의 흐름에 따라 개인의 삶은 어떻게 변해 갈까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생애 </a:t>
                </a:r>
                <a:r>
                  <a:rPr lang="ko-KR" altLang="en-US" sz="2800" b="1" dirty="0" err="1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주기별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특성과 금융 설계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496944" cy="13157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금융 설계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일반적인 생애 </a:t>
            </a:r>
            <a:r>
              <a:rPr lang="ko-KR" altLang="en-US" sz="2500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주기별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지출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수입 곡선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140968"/>
            <a:ext cx="871342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999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자신의 미래 모습 예측하기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1196752"/>
            <a:ext cx="8568952" cy="4739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3200"/>
              </a:lnSpc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Wingdings" pitchFamily="2" charset="2"/>
              <a:buChar char="§"/>
            </a:pP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자신의 미래 모습을 구체적으로 그려 보자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400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323528" y="2165991"/>
            <a:ext cx="1656184" cy="1152128"/>
          </a:xfrm>
          <a:prstGeom prst="roundRect">
            <a:avLst>
              <a:gd name="adj" fmla="val 12597"/>
            </a:avLst>
          </a:prstGeom>
          <a:solidFill>
            <a:srgbClr val="D4E8FA"/>
          </a:solidFill>
          <a:ln w="28575">
            <a:solidFill>
              <a:srgbClr val="D4E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어떤 일을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하고 있을까</a:t>
            </a:r>
            <a:r>
              <a: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23528" y="3399923"/>
            <a:ext cx="1656184" cy="1152128"/>
          </a:xfrm>
          <a:prstGeom prst="roundRect">
            <a:avLst>
              <a:gd name="adj" fmla="val 9884"/>
            </a:avLst>
          </a:prstGeom>
          <a:solidFill>
            <a:srgbClr val="D4E8FA"/>
          </a:solidFill>
          <a:ln w="28575">
            <a:solidFill>
              <a:srgbClr val="D4E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어떤 가정에서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살고 있을까</a:t>
            </a:r>
            <a:r>
              <a: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2123728" y="2186142"/>
            <a:ext cx="3240360" cy="1143552"/>
          </a:xfrm>
          <a:prstGeom prst="roundRect">
            <a:avLst>
              <a:gd name="adj" fmla="val 9884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직업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직위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 </a:t>
            </a:r>
          </a:p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연봉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 </a:t>
            </a:r>
          </a:p>
        </p:txBody>
      </p:sp>
      <p:sp>
        <p:nvSpPr>
          <p:cNvPr id="24" name="양쪽 모서리가 둥근 사각형 23"/>
          <p:cNvSpPr/>
          <p:nvPr/>
        </p:nvSpPr>
        <p:spPr>
          <a:xfrm>
            <a:off x="683568" y="1772816"/>
            <a:ext cx="936104" cy="404750"/>
          </a:xfrm>
          <a:prstGeom prst="round2SameRect">
            <a:avLst>
              <a:gd name="adj1" fmla="val 35956"/>
              <a:gd name="adj2" fmla="val 0"/>
            </a:avLst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구분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양쪽 모서리가 둥근 사각형 24"/>
          <p:cNvSpPr/>
          <p:nvPr/>
        </p:nvSpPr>
        <p:spPr>
          <a:xfrm>
            <a:off x="2519772" y="1772816"/>
            <a:ext cx="2448272" cy="404750"/>
          </a:xfrm>
          <a:prstGeom prst="round2SameRect">
            <a:avLst>
              <a:gd name="adj1" fmla="val 42386"/>
              <a:gd name="adj2" fmla="val 0"/>
            </a:avLst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20</a:t>
            </a: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년 후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양쪽 모서리가 둥근 사각형 25"/>
          <p:cNvSpPr/>
          <p:nvPr/>
        </p:nvSpPr>
        <p:spPr>
          <a:xfrm>
            <a:off x="5904148" y="1772816"/>
            <a:ext cx="2448272" cy="404750"/>
          </a:xfrm>
          <a:prstGeom prst="round2SameRect">
            <a:avLst>
              <a:gd name="adj1" fmla="val 39171"/>
              <a:gd name="adj2" fmla="val 0"/>
            </a:avLst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40</a:t>
            </a: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년 후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23528" y="4653136"/>
            <a:ext cx="1656184" cy="1152128"/>
          </a:xfrm>
          <a:prstGeom prst="roundRect">
            <a:avLst>
              <a:gd name="adj" fmla="val 9884"/>
            </a:avLst>
          </a:prstGeom>
          <a:solidFill>
            <a:srgbClr val="D4E8FA"/>
          </a:solidFill>
          <a:ln w="28575">
            <a:solidFill>
              <a:srgbClr val="D4E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주요 과업은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무엇일까</a:t>
            </a:r>
            <a:r>
              <a: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sp>
        <p:nvSpPr>
          <p:cNvPr id="30" name="모서리가 둥근 직사각형 29"/>
          <p:cNvSpPr/>
          <p:nvPr/>
        </p:nvSpPr>
        <p:spPr>
          <a:xfrm>
            <a:off x="5508104" y="2177566"/>
            <a:ext cx="3240360" cy="1143552"/>
          </a:xfrm>
          <a:prstGeom prst="roundRect">
            <a:avLst>
              <a:gd name="adj" fmla="val 9884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직업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직위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 </a:t>
            </a:r>
          </a:p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연봉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 </a:t>
            </a:r>
          </a:p>
        </p:txBody>
      </p:sp>
      <p:sp>
        <p:nvSpPr>
          <p:cNvPr id="31" name="모서리가 둥근 직사각형 30"/>
          <p:cNvSpPr/>
          <p:nvPr/>
        </p:nvSpPr>
        <p:spPr>
          <a:xfrm>
            <a:off x="2123728" y="3420074"/>
            <a:ext cx="3240360" cy="1143552"/>
          </a:xfrm>
          <a:prstGeom prst="roundRect">
            <a:avLst>
              <a:gd name="adj" fmla="val 9884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가족 구성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주거 형태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 </a:t>
            </a:r>
          </a:p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거주 지역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 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5508104" y="3420074"/>
            <a:ext cx="3240360" cy="1143552"/>
          </a:xfrm>
          <a:prstGeom prst="roundRect">
            <a:avLst>
              <a:gd name="adj" fmla="val 9884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가족 구성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주거 형태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 </a:t>
            </a:r>
          </a:p>
          <a:p>
            <a:pPr lvl="0">
              <a:lnSpc>
                <a:spcPct val="13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</a:rPr>
              <a:t>거주 지역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: </a:t>
            </a:r>
          </a:p>
        </p:txBody>
      </p:sp>
      <p:sp>
        <p:nvSpPr>
          <p:cNvPr id="33" name="모서리가 둥근 직사각형 32"/>
          <p:cNvSpPr/>
          <p:nvPr/>
        </p:nvSpPr>
        <p:spPr>
          <a:xfrm>
            <a:off x="2123728" y="4664711"/>
            <a:ext cx="3240360" cy="1143552"/>
          </a:xfrm>
          <a:prstGeom prst="roundRect">
            <a:avLst>
              <a:gd name="adj" fmla="val 9884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lvl="0" algn="ctr">
              <a:lnSpc>
                <a:spcPct val="120000"/>
              </a:lnSpc>
            </a:pPr>
            <a:endParaRPr lang="en-US" altLang="ko-KR" b="1" spc="-100" dirty="0" smtClean="0">
              <a:solidFill>
                <a:prstClr val="black"/>
              </a:solidFill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5508104" y="4664711"/>
            <a:ext cx="3240360" cy="1143552"/>
          </a:xfrm>
          <a:prstGeom prst="roundRect">
            <a:avLst>
              <a:gd name="adj" fmla="val 9884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lvl="0" algn="ctr">
              <a:lnSpc>
                <a:spcPct val="120000"/>
              </a:lnSpc>
            </a:pPr>
            <a:endParaRPr lang="en-US" altLang="ko-KR" b="1" spc="-100" dirty="0" smtClean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9792" y="2170139"/>
            <a:ext cx="2016224" cy="11726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대기업 회사원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과장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천만 원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2195736" y="2564904"/>
            <a:ext cx="306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2195736" y="2924944"/>
            <a:ext cx="306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5580112" y="2564904"/>
            <a:ext cx="306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5580112" y="2924944"/>
            <a:ext cx="306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>
            <a:off x="2195736" y="3780114"/>
            <a:ext cx="306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2195736" y="4140154"/>
            <a:ext cx="306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5580112" y="3780114"/>
            <a:ext cx="306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580112" y="4140154"/>
            <a:ext cx="306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084168" y="2170139"/>
            <a:ext cx="2016224" cy="11726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자영업자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사장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억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89715" y="3396924"/>
            <a:ext cx="2016224" cy="11726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배우자와 두 자녀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아파트 전세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서울시 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OO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구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565074" y="3396924"/>
            <a:ext cx="2016224" cy="11726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배우자와 두 자녀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단독 주택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경기도 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OO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시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123728" y="5026341"/>
            <a:ext cx="3240360" cy="41274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자녀 양육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자가 주택 마련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08104" y="5026341"/>
            <a:ext cx="3240360" cy="4524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자녀 결혼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노후 준비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50" name="그룹 22"/>
          <p:cNvGrpSpPr/>
          <p:nvPr/>
        </p:nvGrpSpPr>
        <p:grpSpPr>
          <a:xfrm>
            <a:off x="395536" y="6005289"/>
            <a:ext cx="6336704" cy="592063"/>
            <a:chOff x="1144907" y="6738268"/>
            <a:chExt cx="5960799" cy="716546"/>
          </a:xfrm>
        </p:grpSpPr>
        <p:sp>
          <p:nvSpPr>
            <p:cNvPr id="51" name="양쪽 모서리가 둥근 사각형 50"/>
            <p:cNvSpPr/>
            <p:nvPr/>
          </p:nvSpPr>
          <p:spPr>
            <a:xfrm>
              <a:off x="1144908" y="6738268"/>
              <a:ext cx="1151518" cy="439368"/>
            </a:xfrm>
            <a:prstGeom prst="round2SameRect">
              <a:avLst>
                <a:gd name="adj1" fmla="val 15425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>
                <a:lnSpc>
                  <a:spcPct val="120000"/>
                </a:lnSpc>
              </a:pPr>
              <a:r>
                <a:rPr lang="ko-KR" altLang="en-US" sz="1200" b="1" spc="60" dirty="0" smtClean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 활동 길잡이</a:t>
              </a:r>
              <a:endParaRPr lang="en-US" altLang="ko-KR" sz="12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52" name="제목 1"/>
            <p:cNvSpPr txBox="1">
              <a:spLocks/>
            </p:cNvSpPr>
            <p:nvPr/>
          </p:nvSpPr>
          <p:spPr>
            <a:xfrm>
              <a:off x="1144907" y="7066643"/>
              <a:ext cx="5960799" cy="388171"/>
            </a:xfrm>
            <a:prstGeom prst="roundRect">
              <a:avLst>
                <a:gd name="adj" fmla="val 17343"/>
              </a:avLst>
            </a:prstGeom>
            <a:solidFill>
              <a:schemeClr val="bg1"/>
            </a:solidFill>
            <a:ln w="19050" cap="rnd" cmpd="sng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144000" tIns="72000" rIns="144000" bIns="36000" rtlCol="0" anchor="ctr">
              <a:sp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16000" indent="-216000" algn="just">
                <a:lnSpc>
                  <a:spcPct val="120000"/>
                </a:lnSpc>
              </a:pP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현대 사회의 변화와 자신의 장래 희망을 고려하여 자신의 생애 설계를 해 보자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5" grpId="0"/>
      <p:bldP spid="46" grpId="0"/>
      <p:bldP spid="47" grpId="0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4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생애 </a:t>
                </a:r>
                <a:r>
                  <a:rPr lang="ko-KR" altLang="en-US" sz="2800" b="1" dirty="0" err="1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주기별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특성과 금융 설계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금융 설계는 어떻게 해야 할까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822509"/>
            <a:ext cx="8424936" cy="362406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금융 설계의 방법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금융 설계의 방법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재무 목표 달성에 필요한 비용을 산정하고 이를 마련하기 위한 저축 및 투자 계획 수립</a:t>
            </a:r>
          </a:p>
          <a:p>
            <a:pPr marL="180000" lvl="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금융 설계의 장점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제한된 소득을 현재와 장래의 생활에 어떻게 배분할 것인지를 고민하게 함으로써 안정적인 미래를 설계하는 데 도움을 줌</a:t>
            </a:r>
          </a:p>
        </p:txBody>
      </p:sp>
    </p:spTree>
    <p:extLst>
      <p:ext uri="{BB962C8B-B14F-4D97-AF65-F5344CB8AC3E}">
        <p14:creationId xmlns:p14="http://schemas.microsoft.com/office/powerpoint/2010/main" val="355170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생애 </a:t>
              </a:r>
              <a:r>
                <a:rPr lang="ko-KR" altLang="en-US" sz="2800" b="1" spc="-15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주기별</a:t>
              </a:r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금융 설계 연습하기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196752"/>
            <a:ext cx="8568952" cy="9130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/>
            </a:pPr>
            <a:r>
              <a:rPr lang="ko-KR" alt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생애 </a:t>
            </a:r>
            <a:r>
              <a:rPr lang="ko-KR" altLang="en-US" sz="2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주기별로</a:t>
            </a:r>
            <a:r>
              <a:rPr lang="ko-KR" alt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금융 설계를 할 때 아래 항목 이외에 고려해야 할 항목들을 발표해 보자</a:t>
            </a:r>
            <a:r>
              <a:rPr lang="en-US" altLang="ko-K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grpSp>
        <p:nvGrpSpPr>
          <p:cNvPr id="54" name="그룹 53"/>
          <p:cNvGrpSpPr/>
          <p:nvPr/>
        </p:nvGrpSpPr>
        <p:grpSpPr>
          <a:xfrm>
            <a:off x="215516" y="2243737"/>
            <a:ext cx="8712968" cy="3561527"/>
            <a:chOff x="179512" y="2243737"/>
            <a:chExt cx="8712968" cy="3561527"/>
          </a:xfrm>
        </p:grpSpPr>
        <p:sp>
          <p:nvSpPr>
            <p:cNvPr id="16" name="양쪽 모서리가 둥근 사각형 15"/>
            <p:cNvSpPr/>
            <p:nvPr/>
          </p:nvSpPr>
          <p:spPr>
            <a:xfrm>
              <a:off x="845680" y="2243737"/>
              <a:ext cx="1692000" cy="404750"/>
            </a:xfrm>
            <a:prstGeom prst="round2SameRect">
              <a:avLst>
                <a:gd name="adj1" fmla="val 35956"/>
                <a:gd name="adj2" fmla="val 0"/>
              </a:avLst>
            </a:prstGeom>
            <a:solidFill>
              <a:srgbClr val="DAEFF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lvl="0" algn="ctr">
                <a:lnSpc>
                  <a:spcPct val="120000"/>
                </a:lnSpc>
              </a:pPr>
              <a:r>
                <a:rPr lang="ko-KR" altLang="en-US" b="1" spc="-10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항목</a:t>
              </a:r>
              <a:endPara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8" name="양쪽 모서리가 둥근 사각형 17"/>
            <p:cNvSpPr/>
            <p:nvPr/>
          </p:nvSpPr>
          <p:spPr>
            <a:xfrm>
              <a:off x="3726000" y="2243737"/>
              <a:ext cx="1692000" cy="404750"/>
            </a:xfrm>
            <a:prstGeom prst="round2SameRect">
              <a:avLst>
                <a:gd name="adj1" fmla="val 42386"/>
                <a:gd name="adj2" fmla="val 0"/>
              </a:avLst>
            </a:prstGeom>
            <a:solidFill>
              <a:srgbClr val="DAEFF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lvl="0" algn="ctr">
                <a:lnSpc>
                  <a:spcPct val="120000"/>
                </a:lnSpc>
              </a:pPr>
              <a:r>
                <a:rPr lang="ko-KR" altLang="en-US" b="1" spc="-10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금액</a:t>
              </a:r>
              <a:endPara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6570316" y="2243737"/>
              <a:ext cx="1692000" cy="404750"/>
            </a:xfrm>
            <a:prstGeom prst="round2SameRect">
              <a:avLst>
                <a:gd name="adj1" fmla="val 39171"/>
                <a:gd name="adj2" fmla="val 0"/>
              </a:avLst>
            </a:prstGeom>
            <a:solidFill>
              <a:srgbClr val="DAEFF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ctr"/>
            <a:lstStyle/>
            <a:p>
              <a:pPr lvl="0" algn="ctr">
                <a:lnSpc>
                  <a:spcPct val="120000"/>
                </a:lnSpc>
              </a:pPr>
              <a:r>
                <a:rPr lang="ko-KR" altLang="en-US" b="1" spc="-10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자료 출처</a:t>
              </a:r>
              <a:endPara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5940152" y="2636912"/>
              <a:ext cx="2952328" cy="864000"/>
            </a:xfrm>
            <a:prstGeom prst="roundRect">
              <a:avLst>
                <a:gd name="adj" fmla="val 9884"/>
              </a:avLst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0" anchor="ctr"/>
            <a:lstStyle/>
            <a:p>
              <a:pPr lvl="0">
                <a:lnSpc>
                  <a:spcPct val="140000"/>
                </a:lnSpc>
              </a:pPr>
              <a:r>
                <a:rPr lang="ko-KR" altLang="en-US" spc="-150" dirty="0" smtClean="0">
                  <a:solidFill>
                    <a:prstClr val="black"/>
                  </a:solidFill>
                </a:rPr>
                <a:t>통계청</a:t>
              </a:r>
              <a:r>
                <a:rPr lang="en-US" altLang="ko-KR" spc="-150" dirty="0" smtClean="0">
                  <a:solidFill>
                    <a:prstClr val="black"/>
                  </a:solidFill>
                </a:rPr>
                <a:t>, 2016.</a:t>
              </a:r>
            </a:p>
            <a:p>
              <a:pPr lvl="0">
                <a:lnSpc>
                  <a:spcPct val="140000"/>
                </a:lnSpc>
              </a:pPr>
              <a:r>
                <a:rPr lang="en-US" altLang="ko-KR" spc="-150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pc="-150" dirty="0" smtClean="0">
                  <a:solidFill>
                    <a:prstClr val="black"/>
                  </a:solidFill>
                </a:rPr>
                <a:t>전국</a:t>
              </a:r>
              <a:r>
                <a:rPr lang="en-US" altLang="ko-KR" spc="-150" dirty="0" smtClean="0">
                  <a:solidFill>
                    <a:prstClr val="black"/>
                  </a:solidFill>
                </a:rPr>
                <a:t>, 2</a:t>
              </a:r>
              <a:r>
                <a:rPr lang="ko-KR" altLang="en-US" spc="-150" dirty="0" smtClean="0">
                  <a:solidFill>
                    <a:prstClr val="black"/>
                  </a:solidFill>
                </a:rPr>
                <a:t>인 이상</a:t>
              </a:r>
              <a:r>
                <a:rPr lang="en-US" altLang="ko-KR" spc="-15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pc="-150" dirty="0" smtClean="0">
                  <a:solidFill>
                    <a:prstClr val="black"/>
                  </a:solidFill>
                </a:rPr>
                <a:t>근로자 가구</a:t>
              </a:r>
              <a:r>
                <a:rPr lang="en-US" altLang="ko-KR" spc="-150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3275856" y="2636912"/>
              <a:ext cx="2592288" cy="864000"/>
            </a:xfrm>
            <a:prstGeom prst="roundRect">
              <a:avLst>
                <a:gd name="adj" fmla="val 9884"/>
              </a:avLst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36000" rtlCol="0" anchor="ctr"/>
            <a:lstStyle/>
            <a:p>
              <a:pPr lvl="0" algn="r">
                <a:lnSpc>
                  <a:spcPct val="150000"/>
                </a:lnSpc>
              </a:pPr>
              <a:r>
                <a:rPr lang="en-US" altLang="ko-KR" spc="-100" dirty="0" smtClean="0">
                  <a:solidFill>
                    <a:prstClr val="black"/>
                  </a:solidFill>
                </a:rPr>
                <a:t>478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만 </a:t>
              </a:r>
              <a:r>
                <a:rPr lang="en-US" altLang="ko-KR" spc="-100" dirty="0" smtClean="0">
                  <a:solidFill>
                    <a:prstClr val="black"/>
                  </a:solidFill>
                </a:rPr>
                <a:t>5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천 원</a:t>
              </a:r>
              <a:endParaRPr lang="en-US" altLang="ko-KR" spc="-100" dirty="0" smtClean="0">
                <a:solidFill>
                  <a:prstClr val="black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en-US" altLang="ko-KR" spc="-100" dirty="0" smtClean="0">
                  <a:solidFill>
                    <a:prstClr val="black"/>
                  </a:solidFill>
                </a:rPr>
                <a:t>271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만 </a:t>
              </a:r>
              <a:r>
                <a:rPr lang="en-US" altLang="ko-KR" spc="-100" dirty="0" smtClean="0">
                  <a:solidFill>
                    <a:prstClr val="black"/>
                  </a:solidFill>
                </a:rPr>
                <a:t>1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천 원</a:t>
              </a:r>
              <a:endParaRPr lang="en-US" altLang="ko-KR" spc="-100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23" name="직선 연결선 22"/>
            <p:cNvCxnSpPr/>
            <p:nvPr/>
          </p:nvCxnSpPr>
          <p:spPr>
            <a:xfrm>
              <a:off x="3333462" y="3083400"/>
              <a:ext cx="2448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모서리가 둥근 직사각형 30"/>
            <p:cNvSpPr/>
            <p:nvPr/>
          </p:nvSpPr>
          <p:spPr>
            <a:xfrm>
              <a:off x="179512" y="2636912"/>
              <a:ext cx="3024336" cy="864000"/>
            </a:xfrm>
            <a:prstGeom prst="roundRect">
              <a:avLst>
                <a:gd name="adj" fmla="val 988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36000" rtlCol="0" anchor="ctr"/>
            <a:lstStyle/>
            <a:p>
              <a:pPr lvl="0" algn="ctr">
                <a:lnSpc>
                  <a:spcPct val="150000"/>
                </a:lnSpc>
              </a:pP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근로자 가구 월평균 가계 소득</a:t>
              </a: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근로자 가구 월평균 소비 지출</a:t>
              </a: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cxnSp>
          <p:nvCxnSpPr>
            <p:cNvPr id="32" name="직선 연결선 31"/>
            <p:cNvCxnSpPr/>
            <p:nvPr/>
          </p:nvCxnSpPr>
          <p:spPr>
            <a:xfrm>
              <a:off x="246719" y="3060846"/>
              <a:ext cx="2856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모서리가 둥근 직사각형 32"/>
            <p:cNvSpPr/>
            <p:nvPr/>
          </p:nvSpPr>
          <p:spPr>
            <a:xfrm>
              <a:off x="5940152" y="3573016"/>
              <a:ext cx="2952328" cy="2232248"/>
            </a:xfrm>
            <a:prstGeom prst="roundRect">
              <a:avLst>
                <a:gd name="adj" fmla="val 3143"/>
              </a:avLst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0" anchor="ctr"/>
            <a:lstStyle/>
            <a:p>
              <a:pPr lvl="0">
                <a:lnSpc>
                  <a:spcPct val="140000"/>
                </a:lnSpc>
              </a:pPr>
              <a:r>
                <a:rPr lang="ko-KR" altLang="en-US" spc="-150" dirty="0" smtClean="0">
                  <a:solidFill>
                    <a:prstClr val="black"/>
                  </a:solidFill>
                </a:rPr>
                <a:t>한국 보건 사회 연구원</a:t>
              </a:r>
              <a:r>
                <a:rPr lang="en-US" altLang="ko-KR" spc="-150" dirty="0" smtClean="0">
                  <a:solidFill>
                    <a:prstClr val="black"/>
                  </a:solidFill>
                </a:rPr>
                <a:t>, 2015.</a:t>
              </a:r>
            </a:p>
          </p:txBody>
        </p:sp>
        <p:sp>
          <p:nvSpPr>
            <p:cNvPr id="34" name="모서리가 둥근 직사각형 33"/>
            <p:cNvSpPr/>
            <p:nvPr/>
          </p:nvSpPr>
          <p:spPr>
            <a:xfrm>
              <a:off x="3275856" y="3573016"/>
              <a:ext cx="2592288" cy="864000"/>
            </a:xfrm>
            <a:prstGeom prst="roundRect">
              <a:avLst>
                <a:gd name="adj" fmla="val 9884"/>
              </a:avLst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36000" rtlCol="0" anchor="ctr"/>
            <a:lstStyle/>
            <a:p>
              <a:pPr lvl="0" algn="r">
                <a:lnSpc>
                  <a:spcPct val="150000"/>
                </a:lnSpc>
              </a:pPr>
              <a:r>
                <a:rPr lang="en-US" altLang="ko-KR" spc="-100" dirty="0" smtClean="0">
                  <a:solidFill>
                    <a:prstClr val="black"/>
                  </a:solidFill>
                </a:rPr>
                <a:t>1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억 </a:t>
              </a:r>
              <a:r>
                <a:rPr lang="en-US" altLang="ko-KR" spc="-100" dirty="0" smtClean="0">
                  <a:solidFill>
                    <a:prstClr val="black"/>
                  </a:solidFill>
                </a:rPr>
                <a:t>1,868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만 원 </a:t>
              </a:r>
              <a:endParaRPr lang="en-US" altLang="ko-KR" spc="-100" dirty="0" smtClean="0">
                <a:solidFill>
                  <a:prstClr val="black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en-US" altLang="ko-KR" spc="-100" dirty="0" smtClean="0">
                  <a:solidFill>
                    <a:prstClr val="black"/>
                  </a:solidFill>
                </a:rPr>
                <a:t>4,978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만 원</a:t>
              </a:r>
              <a:endParaRPr lang="en-US" altLang="ko-KR" spc="-100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35" name="직선 연결선 34"/>
            <p:cNvCxnSpPr/>
            <p:nvPr/>
          </p:nvCxnSpPr>
          <p:spPr>
            <a:xfrm>
              <a:off x="3333462" y="4019504"/>
              <a:ext cx="2448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모서리가 둥근 직사각형 35"/>
            <p:cNvSpPr/>
            <p:nvPr/>
          </p:nvSpPr>
          <p:spPr>
            <a:xfrm>
              <a:off x="179512" y="3573016"/>
              <a:ext cx="3024336" cy="864000"/>
            </a:xfrm>
            <a:prstGeom prst="roundRect">
              <a:avLst>
                <a:gd name="adj" fmla="val 988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72000" rtlCol="0" anchor="ctr"/>
            <a:lstStyle/>
            <a:p>
              <a:pPr lvl="0">
                <a:lnSpc>
                  <a:spcPct val="150000"/>
                </a:lnSpc>
              </a:pPr>
              <a:r>
                <a:rPr lang="ko-KR" altLang="en-US" b="1" spc="-150" dirty="0" err="1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신혼집</a:t>
              </a: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마련 비용</a:t>
              </a: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cxnSp>
          <p:nvCxnSpPr>
            <p:cNvPr id="37" name="직선 연결선 36"/>
            <p:cNvCxnSpPr/>
            <p:nvPr/>
          </p:nvCxnSpPr>
          <p:spPr>
            <a:xfrm>
              <a:off x="1835696" y="3996950"/>
              <a:ext cx="1267023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flipV="1">
              <a:off x="1835696" y="3645024"/>
              <a:ext cx="0" cy="72008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직사각형 40"/>
            <p:cNvSpPr/>
            <p:nvPr/>
          </p:nvSpPr>
          <p:spPr>
            <a:xfrm>
              <a:off x="1881735" y="3526408"/>
              <a:ext cx="121539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자가 구입비</a:t>
              </a: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전세 보증금</a:t>
              </a: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3275856" y="4509120"/>
              <a:ext cx="2592288" cy="1296000"/>
            </a:xfrm>
            <a:prstGeom prst="roundRect">
              <a:avLst>
                <a:gd name="adj" fmla="val 4808"/>
              </a:avLst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36000" rtlCol="0" anchor="ctr"/>
            <a:lstStyle/>
            <a:p>
              <a:pPr lvl="0" algn="r">
                <a:lnSpc>
                  <a:spcPct val="150000"/>
                </a:lnSpc>
              </a:pPr>
              <a:r>
                <a:rPr lang="en-US" altLang="ko-KR" spc="-100" dirty="0" smtClean="0">
                  <a:solidFill>
                    <a:prstClr val="black"/>
                  </a:solidFill>
                </a:rPr>
                <a:t>64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만 </a:t>
              </a:r>
              <a:r>
                <a:rPr lang="en-US" altLang="ko-KR" spc="-100" dirty="0" smtClean="0">
                  <a:solidFill>
                    <a:prstClr val="black"/>
                  </a:solidFill>
                </a:rPr>
                <a:t>8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천 원</a:t>
              </a:r>
              <a:endParaRPr lang="en-US" altLang="ko-KR" spc="-100" dirty="0" smtClean="0">
                <a:solidFill>
                  <a:prstClr val="black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en-US" altLang="ko-KR" spc="-100" dirty="0" smtClean="0">
                  <a:solidFill>
                    <a:prstClr val="black"/>
                  </a:solidFill>
                </a:rPr>
                <a:t>128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만 </a:t>
              </a:r>
              <a:r>
                <a:rPr lang="en-US" altLang="ko-KR" spc="-100" dirty="0" smtClean="0">
                  <a:solidFill>
                    <a:prstClr val="black"/>
                  </a:solidFill>
                </a:rPr>
                <a:t>5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천 원</a:t>
              </a:r>
              <a:endParaRPr lang="en-US" altLang="ko-KR" spc="-100" dirty="0" smtClean="0">
                <a:solidFill>
                  <a:prstClr val="black"/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en-US" altLang="ko-KR" spc="-100" dirty="0" smtClean="0">
                  <a:solidFill>
                    <a:prstClr val="black"/>
                  </a:solidFill>
                </a:rPr>
                <a:t>152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만 </a:t>
              </a:r>
              <a:r>
                <a:rPr lang="en-US" altLang="ko-KR" spc="-100" dirty="0" smtClean="0">
                  <a:solidFill>
                    <a:prstClr val="black"/>
                  </a:solidFill>
                </a:rPr>
                <a:t>9</a:t>
              </a:r>
              <a:r>
                <a:rPr lang="ko-KR" altLang="en-US" spc="-100" dirty="0" smtClean="0">
                  <a:solidFill>
                    <a:prstClr val="black"/>
                  </a:solidFill>
                </a:rPr>
                <a:t>천 원</a:t>
              </a:r>
              <a:endParaRPr lang="en-US" altLang="ko-KR" spc="-100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45" name="직선 연결선 44"/>
            <p:cNvCxnSpPr/>
            <p:nvPr/>
          </p:nvCxnSpPr>
          <p:spPr>
            <a:xfrm>
              <a:off x="3333462" y="4955608"/>
              <a:ext cx="2448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모서리가 둥근 직사각형 45"/>
            <p:cNvSpPr/>
            <p:nvPr/>
          </p:nvSpPr>
          <p:spPr>
            <a:xfrm>
              <a:off x="179512" y="4509120"/>
              <a:ext cx="3024336" cy="1296144"/>
            </a:xfrm>
            <a:prstGeom prst="roundRect">
              <a:avLst>
                <a:gd name="adj" fmla="val 7521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72000" rtlCol="0" anchor="ctr"/>
            <a:lstStyle/>
            <a:p>
              <a:pPr lvl="0">
                <a:lnSpc>
                  <a:spcPct val="150000"/>
                </a:lnSpc>
              </a:pPr>
              <a:r>
                <a:rPr lang="en-US" altLang="ko-KR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    </a:t>
              </a: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월 평균 자녀</a:t>
              </a: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>
                <a:lnSpc>
                  <a:spcPct val="150000"/>
                </a:lnSpc>
              </a:pP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          양육비</a:t>
              </a: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cxnSp>
          <p:nvCxnSpPr>
            <p:cNvPr id="47" name="직선 연결선 46"/>
            <p:cNvCxnSpPr/>
            <p:nvPr/>
          </p:nvCxnSpPr>
          <p:spPr>
            <a:xfrm>
              <a:off x="1835696" y="4933054"/>
              <a:ext cx="1267023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 flipV="1">
              <a:off x="1835696" y="4581128"/>
              <a:ext cx="0" cy="1152128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직사각형 48"/>
            <p:cNvSpPr/>
            <p:nvPr/>
          </p:nvSpPr>
          <p:spPr>
            <a:xfrm>
              <a:off x="1859293" y="4462512"/>
              <a:ext cx="1260280" cy="13388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한 명인 경우</a:t>
              </a: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두 명인 경우</a:t>
              </a: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세 명인 경우</a:t>
              </a: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cxnSp>
          <p:nvCxnSpPr>
            <p:cNvPr id="50" name="직선 연결선 49"/>
            <p:cNvCxnSpPr/>
            <p:nvPr/>
          </p:nvCxnSpPr>
          <p:spPr>
            <a:xfrm>
              <a:off x="3347864" y="5373216"/>
              <a:ext cx="2448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1835696" y="5373216"/>
              <a:ext cx="1267023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611560" y="6021288"/>
            <a:ext cx="7920880" cy="4252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자녀 교육비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자동차 </a:t>
            </a:r>
            <a:r>
              <a:rPr lang="ko-KR" altLang="en-US" sz="2000" spc="-100" dirty="0" err="1" smtClean="0">
                <a:solidFill>
                  <a:srgbClr val="FF0000"/>
                </a:solidFill>
                <a:latin typeface="+mn-ea"/>
              </a:rPr>
              <a:t>구매비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의료비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통신비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교통비 등을 고려해야 한다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79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그룹 62"/>
          <p:cNvGrpSpPr/>
          <p:nvPr/>
        </p:nvGrpSpPr>
        <p:grpSpPr>
          <a:xfrm>
            <a:off x="503548" y="2420888"/>
            <a:ext cx="1908212" cy="3960440"/>
            <a:chOff x="215516" y="2636912"/>
            <a:chExt cx="2340260" cy="3960440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215516" y="2636912"/>
              <a:ext cx="2340260" cy="3960440"/>
            </a:xfrm>
            <a:prstGeom prst="roundRect">
              <a:avLst>
                <a:gd name="adj" fmla="val 741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36000" rtlCol="0" anchor="t"/>
            <a:lstStyle/>
            <a:p>
              <a:pPr lvl="0" algn="ctr">
                <a:lnSpc>
                  <a:spcPts val="1000"/>
                </a:lnSpc>
              </a:pP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ts val="1000"/>
                </a:lnSpc>
              </a:pP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ts val="1000"/>
                </a:lnSpc>
              </a:pP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ts val="1000"/>
                </a:lnSpc>
              </a:pP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ts val="1000"/>
                </a:lnSpc>
              </a:pP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</a:p>
          </p:txBody>
        </p:sp>
        <p:cxnSp>
          <p:nvCxnSpPr>
            <p:cNvPr id="32" name="직선 연결선 31"/>
            <p:cNvCxnSpPr/>
            <p:nvPr/>
          </p:nvCxnSpPr>
          <p:spPr>
            <a:xfrm>
              <a:off x="280646" y="3645024"/>
              <a:ext cx="221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>
              <a:off x="280646" y="4293096"/>
              <a:ext cx="221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280646" y="5229200"/>
              <a:ext cx="221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생애 </a:t>
              </a:r>
              <a:r>
                <a:rPr lang="ko-KR" altLang="en-US" sz="2800" b="1" spc="-15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주기별</a:t>
              </a:r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금융 설계 연습하기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196752"/>
            <a:ext cx="8568952" cy="4678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2"/>
            </a:pPr>
            <a:r>
              <a:rPr lang="ko-KR" alt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위 자료를 참고하여 나의 생애 </a:t>
            </a:r>
            <a:r>
              <a:rPr lang="ko-KR" altLang="en-US" sz="2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주기별</a:t>
            </a:r>
            <a:r>
              <a:rPr lang="ko-KR" alt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금융 설계를 해 보자</a:t>
            </a:r>
            <a:r>
              <a:rPr lang="en-US" altLang="ko-K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39552" y="1844824"/>
            <a:ext cx="1872208" cy="4047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생애 단계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55776" y="1844824"/>
            <a:ext cx="6048672" cy="40475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청년기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97614" y="2507029"/>
            <a:ext cx="720080" cy="3600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연령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2555776" y="2420888"/>
            <a:ext cx="6048672" cy="3960440"/>
          </a:xfrm>
          <a:prstGeom prst="roundRect">
            <a:avLst>
              <a:gd name="adj" fmla="val 3454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36000" rtlCol="0" anchor="t"/>
          <a:lstStyle/>
          <a:p>
            <a:pPr lvl="0" algn="ctr"/>
            <a:r>
              <a:rPr lang="ko-KR" altLang="en-US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2627784" y="3429000"/>
            <a:ext cx="288032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모서리가 둥근 직사각형 59"/>
          <p:cNvSpPr/>
          <p:nvPr/>
        </p:nvSpPr>
        <p:spPr>
          <a:xfrm>
            <a:off x="3631742" y="2507029"/>
            <a:ext cx="872404" cy="36004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20</a:t>
            </a: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대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64" name="직선 연결선 63"/>
          <p:cNvCxnSpPr/>
          <p:nvPr/>
        </p:nvCxnSpPr>
        <p:spPr>
          <a:xfrm flipV="1">
            <a:off x="5580112" y="2564904"/>
            <a:ext cx="0" cy="3744416"/>
          </a:xfrm>
          <a:prstGeom prst="lin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직사각형 66"/>
          <p:cNvSpPr/>
          <p:nvPr/>
        </p:nvSpPr>
        <p:spPr>
          <a:xfrm>
            <a:off x="566682" y="2924944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내가 설정한 과업</a:t>
            </a:r>
            <a:endParaRPr lang="en-US" altLang="ko-KR" b="1" spc="-15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566682" y="3573016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재무 목표</a:t>
            </a:r>
            <a:endParaRPr lang="en-US" altLang="ko-KR" b="1" spc="-15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566682" y="4365104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필요한 비용</a:t>
            </a:r>
            <a:endParaRPr lang="en-US" altLang="ko-KR" b="1" spc="-15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566682" y="5517232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금융 생활 설계</a:t>
            </a:r>
            <a:endParaRPr lang="en-US" altLang="ko-KR" b="1" spc="-15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79" name="직선 연결선 78"/>
          <p:cNvCxnSpPr/>
          <p:nvPr/>
        </p:nvCxnSpPr>
        <p:spPr>
          <a:xfrm>
            <a:off x="2627784" y="4077072"/>
            <a:ext cx="288032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/>
          <p:cNvCxnSpPr/>
          <p:nvPr/>
        </p:nvCxnSpPr>
        <p:spPr>
          <a:xfrm>
            <a:off x="2627784" y="5013176"/>
            <a:ext cx="288032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/>
          <p:nvPr/>
        </p:nvCxnSpPr>
        <p:spPr>
          <a:xfrm>
            <a:off x="5652120" y="3429000"/>
            <a:ext cx="288032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>
            <a:off x="5652120" y="4077072"/>
            <a:ext cx="288032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>
            <a:off x="5652120" y="5013176"/>
            <a:ext cx="288032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모서리가 둥근 직사각형 83"/>
          <p:cNvSpPr/>
          <p:nvPr/>
        </p:nvSpPr>
        <p:spPr>
          <a:xfrm>
            <a:off x="6656078" y="2507029"/>
            <a:ext cx="872404" cy="36004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30</a:t>
            </a: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대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5652120" y="298766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ko-KR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(</a:t>
            </a:r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예</a:t>
            </a:r>
            <a:r>
              <a:rPr lang="en-US" altLang="ko-KR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) </a:t>
            </a:r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결혼</a:t>
            </a:r>
            <a:endParaRPr lang="en-US" altLang="ko-KR" spc="-100" dirty="0" smtClean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86" name="직사각형 85"/>
          <p:cNvSpPr/>
          <p:nvPr/>
        </p:nvSpPr>
        <p:spPr>
          <a:xfrm>
            <a:off x="5652120" y="3573016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결혼 자금 마련</a:t>
            </a:r>
            <a:endParaRPr lang="en-US" altLang="ko-KR" spc="-100" dirty="0" smtClean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5652120" y="4221088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① 결혼식 비용</a:t>
            </a:r>
            <a:r>
              <a:rPr lang="en-US" altLang="ko-KR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: 0</a:t>
            </a:r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천만 원</a:t>
            </a:r>
          </a:p>
          <a:p>
            <a:pPr lvl="0"/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② 전세 자금</a:t>
            </a:r>
            <a:r>
              <a:rPr lang="en-US" altLang="ko-KR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: 0</a:t>
            </a:r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억</a:t>
            </a:r>
            <a:endParaRPr lang="en-US" altLang="ko-KR" spc="-100" dirty="0" smtClean="0">
              <a:solidFill>
                <a:schemeClr val="bg1">
                  <a:lumMod val="65000"/>
                </a:schemeClr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5652120" y="5373216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0" indent="-396000"/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① 예금 목표액</a:t>
            </a:r>
            <a:r>
              <a:rPr lang="en-US" altLang="ko-KR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: 0</a:t>
            </a:r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천만 원</a:t>
            </a:r>
          </a:p>
          <a:p>
            <a:pPr marL="396000" lvl="0" indent="-396000"/>
            <a:r>
              <a:rPr lang="en-US" altLang="ko-KR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    </a:t>
            </a:r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월 </a:t>
            </a:r>
            <a:r>
              <a:rPr lang="en-US" altLang="ko-KR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00</a:t>
            </a:r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원씩 </a:t>
            </a:r>
            <a:r>
              <a:rPr lang="en-US" altLang="ko-KR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00</a:t>
            </a:r>
            <a:r>
              <a:rPr lang="ko-KR" altLang="en-US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년간 저축한다</a:t>
            </a:r>
            <a:r>
              <a:rPr lang="en-US" altLang="ko-KR" spc="-100" dirty="0" smtClean="0">
                <a:solidFill>
                  <a:schemeClr val="bg1">
                    <a:lumMod val="65000"/>
                  </a:schemeClr>
                </a:solidFill>
                <a:latin typeface="휴먼편지체" pitchFamily="18" charset="-127"/>
                <a:ea typeface="휴먼편지체" pitchFamily="18" charset="-127"/>
              </a:rPr>
              <a:t>.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627784" y="2987660"/>
            <a:ext cx="2880320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취업 및 학자금 대출 상환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627784" y="3573016"/>
            <a:ext cx="2880320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학자금 대출 상환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627784" y="4077072"/>
            <a:ext cx="2880320" cy="9233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① 학원비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: 300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만 원</a:t>
            </a:r>
          </a:p>
          <a:p>
            <a:pPr marL="270000" indent="-270000"/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② 학자금 대출 상환금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: 3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천만 원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627784" y="5085184"/>
            <a:ext cx="2880320" cy="12003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70000" indent="-270000"/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① 학자금 상환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월 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50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만 원씩 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년간 상환</a:t>
            </a:r>
          </a:p>
          <a:p>
            <a:pPr marL="270000" indent="-270000"/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② 적금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월 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20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만 원씩 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년간 저축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574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생각 펼치기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158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649" y="4452771"/>
            <a:ext cx="8796855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>
              <a:buFont typeface="+mj-lt"/>
              <a:buAutoNum type="arabicPeriod" startAt="2"/>
            </a:pPr>
            <a:r>
              <a:rPr lang="ko-KR" altLang="en-US" sz="24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자산 관리가 필요한 이유는 무엇일까</a:t>
            </a:r>
            <a:r>
              <a:rPr lang="en-US" altLang="ko-KR" sz="24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4941168"/>
            <a:ext cx="8148783" cy="164865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사람들은 평생 동안 소비를 하지만 소득이 발생하는 기간은 한정되어 있으며</a:t>
            </a:r>
            <a:r>
              <a:rPr lang="en-US" altLang="ko-KR" sz="2000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소득의 규모 또한 시기별로 일정하지 않다</a:t>
            </a:r>
            <a:r>
              <a:rPr lang="en-US" altLang="ko-KR" sz="2000" spc="-15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따라서</a:t>
            </a:r>
            <a:r>
              <a:rPr lang="en-US" altLang="ko-KR" sz="2000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50" dirty="0" err="1" smtClean="0">
                <a:solidFill>
                  <a:srgbClr val="FF0000"/>
                </a:solidFill>
                <a:latin typeface="+mn-ea"/>
              </a:rPr>
              <a:t>내집</a:t>
            </a: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 마련</a:t>
            </a:r>
            <a:r>
              <a:rPr lang="en-US" altLang="ko-KR" sz="2000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자녀 결혼</a:t>
            </a:r>
            <a:r>
              <a:rPr lang="en-US" altLang="ko-KR" sz="2000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은퇴 후 생활 등의 과업을 </a:t>
            </a:r>
            <a:r>
              <a:rPr lang="ko-KR" altLang="en-US" sz="2000" spc="-150" dirty="0" err="1" smtClean="0">
                <a:solidFill>
                  <a:srgbClr val="FF0000"/>
                </a:solidFill>
                <a:latin typeface="+mn-ea"/>
              </a:rPr>
              <a:t>무리없이</a:t>
            </a:r>
            <a:r>
              <a:rPr lang="ko-KR" altLang="en-US" sz="2000" spc="-150" dirty="0" smtClean="0">
                <a:solidFill>
                  <a:srgbClr val="FF0000"/>
                </a:solidFill>
                <a:latin typeface="+mn-ea"/>
              </a:rPr>
              <a:t> 달성하기 위해서는 자산을 계획적으로 관리할 필요가 있다</a:t>
            </a:r>
            <a:r>
              <a:rPr lang="en-US" altLang="ko-KR" sz="2000" spc="-15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76295"/>
            <a:ext cx="8568952" cy="275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2"/>
          <p:cNvGrpSpPr/>
          <p:nvPr/>
        </p:nvGrpSpPr>
        <p:grpSpPr>
          <a:xfrm>
            <a:off x="503548" y="2420888"/>
            <a:ext cx="1908212" cy="3960440"/>
            <a:chOff x="215516" y="2636912"/>
            <a:chExt cx="2340260" cy="3960440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215516" y="2636912"/>
              <a:ext cx="2340260" cy="3960440"/>
            </a:xfrm>
            <a:prstGeom prst="roundRect">
              <a:avLst>
                <a:gd name="adj" fmla="val 741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36000" rtlCol="0" anchor="t"/>
            <a:lstStyle/>
            <a:p>
              <a:pPr lvl="0" algn="ctr">
                <a:lnSpc>
                  <a:spcPts val="1000"/>
                </a:lnSpc>
              </a:pP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ts val="1000"/>
                </a:lnSpc>
              </a:pP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ts val="1000"/>
                </a:lnSpc>
              </a:pP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ts val="1000"/>
                </a:lnSpc>
              </a:pPr>
              <a:endParaRPr lang="en-US" altLang="ko-KR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ctr">
                <a:lnSpc>
                  <a:spcPts val="1000"/>
                </a:lnSpc>
              </a:pPr>
              <a:r>
                <a:rPr lang="ko-KR" altLang="en-US" b="1" spc="-15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</a:p>
          </p:txBody>
        </p:sp>
        <p:cxnSp>
          <p:nvCxnSpPr>
            <p:cNvPr id="32" name="직선 연결선 31"/>
            <p:cNvCxnSpPr/>
            <p:nvPr/>
          </p:nvCxnSpPr>
          <p:spPr>
            <a:xfrm>
              <a:off x="280646" y="3645024"/>
              <a:ext cx="221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>
              <a:off x="280646" y="4293096"/>
              <a:ext cx="221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280646" y="5229200"/>
              <a:ext cx="221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7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생애 </a:t>
              </a:r>
              <a:r>
                <a:rPr lang="ko-KR" altLang="en-US" sz="2800" b="1" spc="-15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주기별</a:t>
              </a:r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금융 설계 연습하기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196752"/>
            <a:ext cx="8568952" cy="4678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2"/>
            </a:pPr>
            <a:r>
              <a:rPr lang="ko-KR" alt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위 자료를 참고하여 나의 생애 </a:t>
            </a:r>
            <a:r>
              <a:rPr lang="ko-KR" altLang="en-US" sz="2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주기별</a:t>
            </a:r>
            <a:r>
              <a:rPr lang="ko-KR" alt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금융 설계를 해 보자</a:t>
            </a:r>
            <a:r>
              <a:rPr lang="en-US" altLang="ko-K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39552" y="1844824"/>
            <a:ext cx="1872208" cy="4047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생애 단계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55776" y="1844824"/>
            <a:ext cx="4032448" cy="40475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중</a:t>
            </a:r>
            <a:r>
              <a: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·</a:t>
            </a: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장년기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모서리가 둥근 직사각형 41"/>
          <p:cNvSpPr/>
          <p:nvPr/>
        </p:nvSpPr>
        <p:spPr>
          <a:xfrm>
            <a:off x="1097614" y="2507029"/>
            <a:ext cx="720080" cy="3600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연령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2555776" y="2420888"/>
            <a:ext cx="6048672" cy="3960440"/>
          </a:xfrm>
          <a:prstGeom prst="roundRect">
            <a:avLst>
              <a:gd name="adj" fmla="val 3454"/>
            </a:avLst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36000" rtlCol="0" anchor="t"/>
          <a:lstStyle/>
          <a:p>
            <a:pPr lvl="0" algn="ctr"/>
            <a:r>
              <a:rPr lang="ko-KR" altLang="en-US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2627784" y="3429000"/>
            <a:ext cx="1836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모서리가 둥근 직사각형 59"/>
          <p:cNvSpPr/>
          <p:nvPr/>
        </p:nvSpPr>
        <p:spPr>
          <a:xfrm>
            <a:off x="3127686" y="2507029"/>
            <a:ext cx="872404" cy="36004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40</a:t>
            </a: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대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566682" y="2924944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내가 설정한 과업</a:t>
            </a:r>
            <a:endParaRPr lang="en-US" altLang="ko-KR" b="1" spc="-15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566682" y="3573016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재무 목표</a:t>
            </a:r>
            <a:endParaRPr lang="en-US" altLang="ko-KR" b="1" spc="-15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566682" y="4365104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필요한 비용</a:t>
            </a:r>
            <a:endParaRPr lang="en-US" altLang="ko-KR" b="1" spc="-15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566682" y="5517232"/>
            <a:ext cx="178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b="1" spc="-15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금융 생활 설계</a:t>
            </a:r>
            <a:endParaRPr lang="en-US" altLang="ko-KR" b="1" spc="-15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79" name="직선 연결선 78"/>
          <p:cNvCxnSpPr/>
          <p:nvPr/>
        </p:nvCxnSpPr>
        <p:spPr>
          <a:xfrm>
            <a:off x="2627784" y="4077072"/>
            <a:ext cx="1836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/>
          <p:cNvCxnSpPr/>
          <p:nvPr/>
        </p:nvCxnSpPr>
        <p:spPr>
          <a:xfrm>
            <a:off x="2627784" y="5085184"/>
            <a:ext cx="1836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555776" y="2987660"/>
            <a:ext cx="2016224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내 집 마련</a:t>
            </a:r>
            <a:endParaRPr lang="en-US" altLang="ko-KR" sz="16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555776" y="3594502"/>
            <a:ext cx="2016224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내 집 마련 자금 확보</a:t>
            </a:r>
            <a:endParaRPr lang="en-US" altLang="ko-KR" sz="1600" spc="-15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555775" y="4053922"/>
            <a:ext cx="2053507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① 주택 담보 대출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: 2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억 원</a:t>
            </a:r>
          </a:p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② 연금 대출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: 8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천만 원</a:t>
            </a:r>
            <a:endParaRPr lang="en-US" altLang="ko-KR" sz="1600" spc="-15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555776" y="5085184"/>
            <a:ext cx="1981499" cy="132343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① 월 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200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만 원씩 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10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년간 저축</a:t>
            </a:r>
          </a:p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② 대출금 상환 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1600" spc="-150" smtClean="0">
                <a:solidFill>
                  <a:srgbClr val="FF0000"/>
                </a:solidFill>
                <a:latin typeface="+mn-ea"/>
              </a:rPr>
              <a:t>월 </a:t>
            </a:r>
            <a:r>
              <a:rPr lang="en-US" altLang="ko-KR" sz="1600" spc="-150" smtClean="0">
                <a:solidFill>
                  <a:srgbClr val="FF0000"/>
                </a:solidFill>
                <a:latin typeface="+mn-ea"/>
              </a:rPr>
              <a:t>100</a:t>
            </a:r>
            <a:r>
              <a:rPr lang="ko-KR" altLang="en-US" sz="1600" spc="-150" smtClean="0">
                <a:solidFill>
                  <a:srgbClr val="FF0000"/>
                </a:solidFill>
                <a:latin typeface="+mn-ea"/>
              </a:rPr>
              <a:t>만 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원씩 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10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년 동안 상환</a:t>
            </a:r>
            <a:endParaRPr lang="en-US" altLang="ko-KR" sz="1600" spc="-15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72000" y="2996952"/>
            <a:ext cx="2016224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자녀 결혼</a:t>
            </a:r>
            <a:endParaRPr lang="en-US" altLang="ko-KR" sz="16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72000" y="3594502"/>
            <a:ext cx="2016224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자녀 결혼 자금 마련</a:t>
            </a:r>
            <a:endParaRPr lang="en-US" altLang="ko-KR" sz="1600" spc="-15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72001" y="4053922"/>
            <a:ext cx="2016224" cy="107721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① 자녀 결혼 비용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: 3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천만 원</a:t>
            </a:r>
          </a:p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② 대출 상환금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: 1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억 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천만 원</a:t>
            </a:r>
            <a:endParaRPr lang="en-US" altLang="ko-KR" sz="1600" spc="-15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70198" y="5085184"/>
            <a:ext cx="2018026" cy="132343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① 월 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200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만 원씩 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10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년간 저축</a:t>
            </a:r>
          </a:p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② 대출금 상환 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1600" spc="-150" smtClean="0">
                <a:solidFill>
                  <a:srgbClr val="FF0000"/>
                </a:solidFill>
                <a:latin typeface="+mn-ea"/>
              </a:rPr>
              <a:t>월 </a:t>
            </a:r>
            <a:r>
              <a:rPr lang="en-US" altLang="ko-KR" sz="1600" spc="-150" smtClean="0">
                <a:solidFill>
                  <a:srgbClr val="FF0000"/>
                </a:solidFill>
                <a:latin typeface="+mn-ea"/>
              </a:rPr>
              <a:t>100</a:t>
            </a:r>
            <a:r>
              <a:rPr lang="ko-KR" altLang="en-US" sz="1600" spc="-150" smtClean="0">
                <a:solidFill>
                  <a:srgbClr val="FF0000"/>
                </a:solidFill>
                <a:latin typeface="+mn-ea"/>
              </a:rPr>
              <a:t>만 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원씩 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10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년간 상환</a:t>
            </a:r>
            <a:endParaRPr lang="en-US" altLang="ko-KR" sz="1600" spc="-15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588223" y="2996952"/>
            <a:ext cx="2016225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사회봉사</a:t>
            </a:r>
            <a:endParaRPr lang="en-US" altLang="ko-KR" sz="16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588224" y="3594502"/>
            <a:ext cx="2016224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건강 유지 및 사회봉사</a:t>
            </a:r>
            <a:endParaRPr lang="en-US" altLang="ko-KR" sz="1600" spc="-15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588224" y="4053922"/>
            <a:ext cx="2016224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① 건강 관리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병원비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유동적</a:t>
            </a:r>
          </a:p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② </a:t>
            </a:r>
            <a:r>
              <a:rPr lang="ko-KR" altLang="en-US" sz="1600" spc="-150" dirty="0" err="1" smtClean="0">
                <a:solidFill>
                  <a:srgbClr val="FF0000"/>
                </a:solidFill>
                <a:latin typeface="+mn-ea"/>
              </a:rPr>
              <a:t>사회봉사비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유동적</a:t>
            </a:r>
            <a:endParaRPr lang="en-US" altLang="ko-KR" sz="1600" spc="-15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586422" y="5085184"/>
            <a:ext cx="1980743" cy="107721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① 대출 잔금 상환</a:t>
            </a:r>
          </a:p>
          <a:p>
            <a:pPr marL="270000" indent="-270000"/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② 여유 자금</a:t>
            </a:r>
            <a:r>
              <a:rPr lang="en-US" altLang="ko-KR" sz="1600" spc="-15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1600" spc="-150" dirty="0" smtClean="0">
                <a:solidFill>
                  <a:srgbClr val="FF0000"/>
                </a:solidFill>
                <a:latin typeface="+mn-ea"/>
              </a:rPr>
              <a:t>사회 봉사 지원금으로 사용</a:t>
            </a:r>
            <a:endParaRPr lang="en-US" altLang="ko-KR" sz="1600" spc="-150" dirty="0" smtClean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161" name="직선 연결선 160"/>
          <p:cNvCxnSpPr/>
          <p:nvPr/>
        </p:nvCxnSpPr>
        <p:spPr>
          <a:xfrm>
            <a:off x="4662112" y="3429000"/>
            <a:ext cx="1836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직선 연결선 161"/>
          <p:cNvCxnSpPr/>
          <p:nvPr/>
        </p:nvCxnSpPr>
        <p:spPr>
          <a:xfrm>
            <a:off x="4662112" y="4077072"/>
            <a:ext cx="1836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직선 연결선 162"/>
          <p:cNvCxnSpPr/>
          <p:nvPr/>
        </p:nvCxnSpPr>
        <p:spPr>
          <a:xfrm>
            <a:off x="6660232" y="3429000"/>
            <a:ext cx="1836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연결선 163"/>
          <p:cNvCxnSpPr/>
          <p:nvPr/>
        </p:nvCxnSpPr>
        <p:spPr>
          <a:xfrm>
            <a:off x="6660232" y="4077072"/>
            <a:ext cx="1836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연결선 164"/>
          <p:cNvCxnSpPr/>
          <p:nvPr/>
        </p:nvCxnSpPr>
        <p:spPr>
          <a:xfrm>
            <a:off x="4662112" y="5085184"/>
            <a:ext cx="1836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직선 연결선 165"/>
          <p:cNvCxnSpPr/>
          <p:nvPr/>
        </p:nvCxnSpPr>
        <p:spPr>
          <a:xfrm>
            <a:off x="6660232" y="5085184"/>
            <a:ext cx="1836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직선 연결선 166"/>
          <p:cNvCxnSpPr/>
          <p:nvPr/>
        </p:nvCxnSpPr>
        <p:spPr>
          <a:xfrm flipV="1">
            <a:off x="4572000" y="2564904"/>
            <a:ext cx="0" cy="3744416"/>
          </a:xfrm>
          <a:prstGeom prst="lin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직선 연결선 167"/>
          <p:cNvCxnSpPr/>
          <p:nvPr/>
        </p:nvCxnSpPr>
        <p:spPr>
          <a:xfrm flipV="1">
            <a:off x="6588224" y="2564904"/>
            <a:ext cx="0" cy="3744416"/>
          </a:xfrm>
          <a:prstGeom prst="lin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모서리가 둥근 직사각형 169"/>
          <p:cNvSpPr/>
          <p:nvPr/>
        </p:nvSpPr>
        <p:spPr>
          <a:xfrm>
            <a:off x="6912259" y="2507029"/>
            <a:ext cx="1368152" cy="36004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en-US" altLang="ko-KR" b="1" spc="-10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60</a:t>
            </a: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대 이상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1" name="모서리가 둥근 직사각형 170"/>
          <p:cNvSpPr/>
          <p:nvPr/>
        </p:nvSpPr>
        <p:spPr>
          <a:xfrm>
            <a:off x="5143910" y="2507029"/>
            <a:ext cx="872404" cy="36004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en-US" altLang="ko-KR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50</a:t>
            </a: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대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2" name="모서리가 둥근 직사각형 171"/>
          <p:cNvSpPr/>
          <p:nvPr/>
        </p:nvSpPr>
        <p:spPr>
          <a:xfrm>
            <a:off x="6660232" y="1844824"/>
            <a:ext cx="1944216" cy="40475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lvl="0" algn="ctr">
              <a:lnSpc>
                <a:spcPct val="120000"/>
              </a:lnSpc>
            </a:pPr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노년기</a:t>
            </a:r>
            <a:endParaRPr lang="en-US" altLang="ko-KR" b="1" spc="-100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74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  <p:bldP spid="38" grpId="0"/>
      <p:bldP spid="39" grpId="0"/>
      <p:bldP spid="40" grpId="0"/>
      <p:bldP spid="41" grpId="0"/>
      <p:bldP spid="103" grpId="0"/>
      <p:bldP spid="104" grpId="0"/>
      <p:bldP spid="105" grpId="0"/>
      <p:bldP spid="10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4660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4" name="직사각형 13"/>
            <p:cNvSpPr/>
            <p:nvPr/>
          </p:nvSpPr>
          <p:spPr>
            <a:xfrm>
              <a:off x="1286773" y="105570"/>
              <a:ext cx="58326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나에게는 어떤 금융 정보가 필요할까</a:t>
              </a:r>
              <a:r>
                <a:rPr lang="en-US" altLang="ko-KR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4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FFFF9F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6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6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698598" y="63144"/>
            <a:ext cx="3302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5-4.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안정적인 경제생활과 금융 설계</a:t>
            </a:r>
            <a:endParaRPr lang="ko-KR" altLang="en-US" sz="1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67544" y="1988840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 smtClean="0">
                <a:latin typeface="나눔명조" pitchFamily="18" charset="-127"/>
                <a:ea typeface="나눔명조" pitchFamily="18" charset="-127"/>
              </a:rPr>
              <a:t>   준혁이는 고등학생을 대상으로 하는 금융 교육에 참가하기로 하였다</a:t>
            </a:r>
            <a:r>
              <a:rPr lang="en-US" altLang="ko-KR" sz="2400" spc="-100" dirty="0" smtClean="0">
                <a:latin typeface="나눔명조" pitchFamily="18" charset="-127"/>
                <a:ea typeface="나눔명조" pitchFamily="18" charset="-127"/>
              </a:rPr>
              <a:t>. ‘</a:t>
            </a:r>
            <a:r>
              <a:rPr lang="ko-KR" altLang="en-US" sz="2400" spc="-100" dirty="0" smtClean="0">
                <a:latin typeface="나눔명조" pitchFamily="18" charset="-127"/>
                <a:ea typeface="나눔명조" pitchFamily="18" charset="-127"/>
              </a:rPr>
              <a:t>사회 초년생이 꼭 알아야 할 금융 이야기’라는 주제로 고등학생에게 필요한 금융 정보와 금융 설계 방법을 안내한다고 한다</a:t>
            </a:r>
            <a:r>
              <a:rPr lang="en-US" altLang="ko-KR" sz="2400" spc="-100" dirty="0" smtClean="0"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2400" spc="-100" dirty="0" smtClean="0">
                <a:latin typeface="나눔명조" pitchFamily="18" charset="-127"/>
                <a:ea typeface="나눔명조" pitchFamily="18" charset="-127"/>
              </a:rPr>
              <a:t>교육은 ‘벌기</a:t>
            </a:r>
            <a:r>
              <a:rPr lang="en-US" altLang="ko-KR" sz="2400" spc="-100" dirty="0" smtClean="0"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2400" spc="-100" dirty="0" smtClean="0">
                <a:latin typeface="나눔명조" pitchFamily="18" charset="-127"/>
                <a:ea typeface="나눔명조" pitchFamily="18" charset="-127"/>
              </a:rPr>
              <a:t>불리기</a:t>
            </a:r>
            <a:r>
              <a:rPr lang="en-US" altLang="ko-KR" sz="2400" spc="-100" dirty="0" smtClean="0"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2400" spc="-100" dirty="0" smtClean="0">
                <a:latin typeface="나눔명조" pitchFamily="18" charset="-127"/>
                <a:ea typeface="나눔명조" pitchFamily="18" charset="-127"/>
              </a:rPr>
              <a:t>빌리기와 지키기</a:t>
            </a:r>
            <a:r>
              <a:rPr lang="en-US" altLang="ko-KR" sz="2400" spc="-100" dirty="0" smtClean="0"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2400" spc="-100" dirty="0" smtClean="0">
                <a:latin typeface="나눔명조" pitchFamily="18" charset="-127"/>
                <a:ea typeface="나눔명조" pitchFamily="18" charset="-127"/>
              </a:rPr>
              <a:t>쓰기</a:t>
            </a:r>
            <a:r>
              <a:rPr lang="en-US" altLang="ko-KR" sz="2400" spc="-100" dirty="0" smtClean="0"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2400" spc="-100" dirty="0" smtClean="0">
                <a:latin typeface="나눔명조" pitchFamily="18" charset="-127"/>
                <a:ea typeface="나눔명조" pitchFamily="18" charset="-127"/>
              </a:rPr>
              <a:t>나누기’ 등 다섯 가지 영역으로 구성되어 있다</a:t>
            </a:r>
            <a:r>
              <a:rPr lang="en-US" altLang="ko-KR" sz="2400" spc="-100" dirty="0" smtClean="0">
                <a:latin typeface="나눔명조" pitchFamily="18" charset="-127"/>
                <a:ea typeface="나눔명조" pitchFamily="18" charset="-127"/>
              </a:rPr>
              <a:t>.</a:t>
            </a:r>
            <a:endParaRPr lang="ko-KR" altLang="en-US" sz="2400" dirty="0"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63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/>
          <p:cNvGrpSpPr/>
          <p:nvPr/>
        </p:nvGrpSpPr>
        <p:grpSpPr>
          <a:xfrm>
            <a:off x="4660" y="-1506"/>
            <a:ext cx="9144000" cy="1106224"/>
            <a:chOff x="466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4660" y="-1506"/>
              <a:ext cx="9144000" cy="1106224"/>
              <a:chOff x="-8040" y="-1506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7" name="직사각형 26"/>
            <p:cNvSpPr/>
            <p:nvPr/>
          </p:nvSpPr>
          <p:spPr>
            <a:xfrm>
              <a:off x="1299473" y="105570"/>
              <a:ext cx="58326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나에게는 어떤 금융 정보가 필요할까</a:t>
              </a:r>
              <a:r>
                <a:rPr lang="en-US" altLang="ko-KR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4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FFFF9F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6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6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698598" y="63144"/>
            <a:ext cx="3302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5-4.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안정적인 경제생활과 금융 설계</a:t>
            </a:r>
            <a:endParaRPr lang="ko-KR" altLang="en-US" sz="1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5656" y="1340768"/>
            <a:ext cx="4824536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sz="20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다음의 교육 계획서를 읽고 빈칸을 채워 보자</a:t>
            </a:r>
            <a:r>
              <a:rPr lang="en-US" altLang="ko-KR" sz="20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0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137556" y="1959367"/>
            <a:ext cx="2868888" cy="38951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tIns="0" bIns="0">
            <a:spAutoFit/>
          </a:bodyPr>
          <a:lstStyle/>
          <a:p>
            <a:pPr algn="ctr"/>
            <a:r>
              <a:rPr lang="ko-KR" altLang="en-US" b="1" dirty="0" smtClean="0">
                <a:latin typeface="나눔고딕" pitchFamily="50" charset="-127"/>
                <a:ea typeface="나눔고딕" pitchFamily="50" charset="-127"/>
              </a:rPr>
              <a:t>경제 교육 프로그램</a:t>
            </a: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340768"/>
            <a:ext cx="109335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" name="표 29"/>
          <p:cNvGraphicFramePr>
            <a:graphicFrameLocks noGrp="1"/>
          </p:cNvGraphicFramePr>
          <p:nvPr/>
        </p:nvGraphicFramePr>
        <p:xfrm>
          <a:off x="359532" y="2524352"/>
          <a:ext cx="8460000" cy="250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3906"/>
                <a:gridCol w="6826094"/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b="1" spc="-100" baseline="0" dirty="0" err="1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교육명</a:t>
                      </a:r>
                      <a:endParaRPr lang="ko-KR" altLang="en-US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사회 초년생이 꼭 알아야 할 금융 이야기</a:t>
                      </a: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교육 목표</a:t>
                      </a:r>
                      <a:endParaRPr lang="ko-KR" altLang="en-US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사회 진출을 앞둔 고등학생들에게 필요한 금융 정보를 제공하고</a:t>
                      </a:r>
                      <a:r>
                        <a:rPr lang="en-US" altLang="ko-KR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금융 설계 및 실습을 통해 학생들의 경제생활 능력을 함양한다</a:t>
                      </a:r>
                      <a:r>
                        <a:rPr lang="en-US" altLang="ko-KR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. </a:t>
                      </a:r>
                      <a:r>
                        <a:rPr lang="ko-KR" altLang="en-US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이를 통해 학생들은 생활 속에서 금융 생활을 실천하고 미래를 설계할 수 있다</a:t>
                      </a:r>
                      <a:r>
                        <a:rPr lang="en-US" altLang="ko-KR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교육 방법</a:t>
                      </a:r>
                      <a:endParaRPr lang="ko-KR" altLang="en-US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강의</a:t>
                      </a:r>
                      <a:r>
                        <a:rPr lang="en-US" altLang="ko-KR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토의</a:t>
                      </a:r>
                      <a:r>
                        <a:rPr lang="en-US" altLang="ko-KR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실습</a:t>
                      </a:r>
                      <a:r>
                        <a:rPr lang="en-US" altLang="ko-KR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현장 방문 학습 등</a:t>
                      </a: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참고 서적</a:t>
                      </a:r>
                      <a:endParaRPr lang="ko-KR" altLang="en-US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『</a:t>
                      </a:r>
                      <a:r>
                        <a:rPr lang="ko-KR" altLang="en-US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청소년의 금융 생활</a:t>
                      </a:r>
                      <a:r>
                        <a:rPr lang="en-US" altLang="ko-KR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』, 『10</a:t>
                      </a:r>
                      <a:r>
                        <a:rPr lang="ko-KR" altLang="en-US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대를 위한 경제학</a:t>
                      </a:r>
                      <a:r>
                        <a:rPr lang="en-US" altLang="ko-KR" b="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』</a:t>
                      </a: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89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7"/>
          <p:cNvGrpSpPr/>
          <p:nvPr/>
        </p:nvGrpSpPr>
        <p:grpSpPr>
          <a:xfrm>
            <a:off x="4660" y="-1506"/>
            <a:ext cx="9144000" cy="1106224"/>
            <a:chOff x="466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4660" y="-1506"/>
              <a:ext cx="9144000" cy="1106224"/>
              <a:chOff x="-8040" y="-1506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7" name="직사각형 26"/>
            <p:cNvSpPr/>
            <p:nvPr/>
          </p:nvSpPr>
          <p:spPr>
            <a:xfrm>
              <a:off x="1299473" y="105570"/>
              <a:ext cx="58326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나에게는 어떤 금융 정보가 필요할까</a:t>
              </a:r>
              <a:r>
                <a:rPr lang="en-US" altLang="ko-KR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4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FFFF9F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6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6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698598" y="63144"/>
            <a:ext cx="3302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5-4.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안정적인 경제생활과 금융 설계</a:t>
            </a:r>
            <a:endParaRPr lang="ko-KR" altLang="en-US" sz="1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5656" y="1340768"/>
            <a:ext cx="4824536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sz="20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다음의 교육 계획서를 읽고 빈칸을 채워 보자</a:t>
            </a:r>
            <a:r>
              <a:rPr lang="en-US" altLang="ko-KR" sz="20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0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137556" y="1959367"/>
            <a:ext cx="2868888" cy="38951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tIns="0" bIns="0">
            <a:spAutoFit/>
          </a:bodyPr>
          <a:lstStyle/>
          <a:p>
            <a:pPr algn="ctr"/>
            <a:r>
              <a:rPr lang="ko-KR" altLang="en-US" b="1" dirty="0" smtClean="0">
                <a:latin typeface="나눔고딕" pitchFamily="50" charset="-127"/>
                <a:ea typeface="나눔고딕" pitchFamily="50" charset="-127"/>
              </a:rPr>
              <a:t>경제 교육 프로그램</a:t>
            </a: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340768"/>
            <a:ext cx="109335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" name="표 29"/>
          <p:cNvGraphicFramePr>
            <a:graphicFrameLocks noGrp="1"/>
          </p:cNvGraphicFramePr>
          <p:nvPr/>
        </p:nvGraphicFramePr>
        <p:xfrm>
          <a:off x="359532" y="2524352"/>
          <a:ext cx="8424936" cy="3784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1224136"/>
                <a:gridCol w="3384376"/>
                <a:gridCol w="3384376"/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영역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희망하는 교육</a:t>
                      </a: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이런 내용을 다뤄 주세요</a:t>
                      </a: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교육 방법</a:t>
                      </a: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이런 방법으로 가르쳐 주세요</a:t>
                      </a: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벌기</a:t>
                      </a:r>
                      <a:endParaRPr lang="ko-KR" altLang="en-US" sz="1600" b="0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65000"/>
                            </a:prstClr>
                          </a:solidFill>
                          <a:effectLst/>
                          <a:uLnTx/>
                          <a:uFillTx/>
                          <a:latin typeface="휴먼편지체" pitchFamily="18" charset="-127"/>
                          <a:ea typeface="휴먼편지체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8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65000"/>
                            </a:prstClr>
                          </a:solidFill>
                          <a:effectLst/>
                          <a:uLnTx/>
                          <a:uFillTx/>
                          <a:latin typeface="휴먼편지체" pitchFamily="18" charset="-127"/>
                          <a:ea typeface="휴먼편지체" pitchFamily="18" charset="-127"/>
                          <a:cs typeface="+mn-cs"/>
                        </a:rPr>
                        <a:t>예</a:t>
                      </a:r>
                      <a:r>
                        <a:rPr kumimoji="0" lang="en-US" altLang="ko-KR" sz="18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65000"/>
                            </a:prstClr>
                          </a:solidFill>
                          <a:effectLst/>
                          <a:uLnTx/>
                          <a:uFillTx/>
                          <a:latin typeface="휴먼편지체" pitchFamily="18" charset="-127"/>
                          <a:ea typeface="휴먼편지체" pitchFamily="18" charset="-127"/>
                          <a:cs typeface="+mn-cs"/>
                        </a:rPr>
                        <a:t>) </a:t>
                      </a:r>
                      <a:r>
                        <a:rPr kumimoji="0" lang="ko-KR" altLang="en-US" sz="18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65000"/>
                            </a:prstClr>
                          </a:solidFill>
                          <a:effectLst/>
                          <a:uLnTx/>
                          <a:uFillTx/>
                          <a:latin typeface="휴먼편지체" pitchFamily="18" charset="-127"/>
                          <a:ea typeface="휴먼편지체" pitchFamily="18" charset="-127"/>
                          <a:cs typeface="+mn-cs"/>
                        </a:rPr>
                        <a:t>어떤 직업을 선택해야 할까</a:t>
                      </a:r>
                      <a:r>
                        <a:rPr kumimoji="0" lang="en-US" altLang="ko-KR" sz="18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65000"/>
                            </a:prstClr>
                          </a:solidFill>
                          <a:effectLst/>
                          <a:uLnTx/>
                          <a:uFillTx/>
                          <a:latin typeface="휴먼편지체" pitchFamily="18" charset="-127"/>
                          <a:ea typeface="휴먼편지체" pitchFamily="18" charset="-127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65000"/>
                            </a:prstClr>
                          </a:solidFill>
                          <a:effectLst/>
                          <a:uLnTx/>
                          <a:uFillTx/>
                          <a:latin typeface="휴먼편지체" pitchFamily="18" charset="-127"/>
                          <a:ea typeface="휴먼편지체" pitchFamily="18" charset="-127"/>
                          <a:cs typeface="+mn-cs"/>
                        </a:rPr>
                        <a:t>현장 학습 방문</a:t>
                      </a:r>
                      <a:endParaRPr kumimoji="0" lang="en-US" altLang="ko-KR" sz="1800" b="0" i="0" u="none" strike="noStrike" kern="1200" cap="none" spc="-100" normalizeH="0" baseline="0" noProof="0" dirty="0" smtClean="0">
                        <a:ln>
                          <a:noFill/>
                        </a:ln>
                        <a:solidFill>
                          <a:prstClr val="white">
                            <a:lumMod val="65000"/>
                          </a:prstClr>
                        </a:solidFill>
                        <a:effectLst/>
                        <a:uLnTx/>
                        <a:uFillTx/>
                        <a:latin typeface="휴먼편지체" pitchFamily="18" charset="-127"/>
                        <a:ea typeface="휴먼편지체" pitchFamily="18" charset="-127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999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불리기</a:t>
                      </a:r>
                      <a:endParaRPr lang="ko-KR" altLang="en-US" sz="1600" b="0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681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3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빌리기와</a:t>
                      </a:r>
                      <a:endParaRPr lang="en-US" altLang="ko-KR" sz="1600" b="0" spc="-100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지키기</a:t>
                      </a:r>
                      <a:endParaRPr lang="ko-KR" altLang="en-US" sz="1600" b="0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79712" y="3369476"/>
            <a:ext cx="3456384" cy="155920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금융 상품별로 특성은 어떻게 다른가요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?</a:t>
            </a:r>
          </a:p>
          <a:p>
            <a:pPr marL="144000" indent="-144000"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소비하기에도 부족한 소득을 가진 사회초년생도 저축을 </a:t>
            </a:r>
            <a:r>
              <a:rPr lang="ko-KR" altLang="en-US" sz="1600" spc="-100" dirty="0" err="1" smtClean="0">
                <a:solidFill>
                  <a:srgbClr val="FF0000"/>
                </a:solidFill>
                <a:latin typeface="+mn-ea"/>
              </a:rPr>
              <a:t>해야하나요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?</a:t>
            </a:r>
          </a:p>
          <a:p>
            <a:pPr marL="144000" indent="-144000"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사회 초년생이 투자하기에 적합한 자산에는 어떤 것들이 있나요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712" y="4985881"/>
            <a:ext cx="3456384" cy="132343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대출은 항상 나쁜 건가요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?</a:t>
            </a:r>
          </a:p>
          <a:p>
            <a:pPr marL="144000" indent="-144000"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낮은 금리로 대출을 받을 수 있는 방법은 무엇인가요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?</a:t>
            </a:r>
          </a:p>
          <a:p>
            <a:pPr marL="144000" indent="-144000"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사회 초년생을 위한 특별한 대출이나 금융 상품이 있나요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4088" y="3572456"/>
            <a:ext cx="3456384" cy="115268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 algn="ctr">
              <a:lnSpc>
                <a:spcPct val="150000"/>
              </a:lnSpc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전문가 초빙 강의</a:t>
            </a:r>
          </a:p>
          <a:p>
            <a:pPr marL="144000" indent="-144000" algn="ctr">
              <a:lnSpc>
                <a:spcPct val="150000"/>
              </a:lnSpc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선배 사회 초년생의 포트폴리오 학습</a:t>
            </a:r>
          </a:p>
          <a:p>
            <a:pPr marL="144000" indent="-144000" algn="ctr">
              <a:lnSpc>
                <a:spcPct val="150000"/>
              </a:lnSpc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모의 주식 체험 학습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게임 학습</a:t>
            </a:r>
            <a:endParaRPr lang="en-US" altLang="ko-KR" sz="16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4088" y="5237932"/>
            <a:ext cx="3456384" cy="78335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 algn="ctr">
              <a:lnSpc>
                <a:spcPct val="150000"/>
              </a:lnSpc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정부 기관 정책 담당관 초빙 강의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,</a:t>
            </a:r>
          </a:p>
          <a:p>
            <a:pPr marL="144000" indent="-144000" algn="ctr">
              <a:lnSpc>
                <a:spcPct val="150000"/>
              </a:lnSpc>
            </a:pP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Role playing</a:t>
            </a:r>
          </a:p>
        </p:txBody>
      </p:sp>
    </p:spTree>
    <p:extLst>
      <p:ext uri="{BB962C8B-B14F-4D97-AF65-F5344CB8AC3E}">
        <p14:creationId xmlns:p14="http://schemas.microsoft.com/office/powerpoint/2010/main" val="355372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2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7"/>
          <p:cNvGrpSpPr/>
          <p:nvPr/>
        </p:nvGrpSpPr>
        <p:grpSpPr>
          <a:xfrm>
            <a:off x="4660" y="-1506"/>
            <a:ext cx="9144000" cy="1106224"/>
            <a:chOff x="466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4660" y="-1506"/>
              <a:ext cx="9144000" cy="1106224"/>
              <a:chOff x="-8040" y="-1506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EA5400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EA5400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7" name="직사각형 26"/>
            <p:cNvSpPr/>
            <p:nvPr/>
          </p:nvSpPr>
          <p:spPr>
            <a:xfrm>
              <a:off x="1299473" y="105570"/>
              <a:ext cx="58326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나에게는 어떤 금융 정보가 필요할까</a:t>
              </a:r>
              <a:r>
                <a:rPr lang="en-US" altLang="ko-KR" sz="2400" b="1" spc="-15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4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FFFF9F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6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6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698598" y="63144"/>
            <a:ext cx="3302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5-4.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안정적인 경제생활과 금융 설계</a:t>
            </a:r>
            <a:endParaRPr lang="ko-KR" altLang="en-US" sz="1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165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5656" y="1340768"/>
            <a:ext cx="4824536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ko-KR" altLang="en-US" sz="20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다음의 교육 계획서를 읽고 빈칸을 채워 보자</a:t>
            </a:r>
            <a:r>
              <a:rPr lang="en-US" altLang="ko-KR" sz="20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0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137556" y="1959367"/>
            <a:ext cx="2868888" cy="38951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tIns="0" bIns="0">
            <a:spAutoFit/>
          </a:bodyPr>
          <a:lstStyle/>
          <a:p>
            <a:pPr algn="ctr"/>
            <a:r>
              <a:rPr lang="ko-KR" altLang="en-US" b="1" dirty="0" smtClean="0">
                <a:latin typeface="나눔고딕" pitchFamily="50" charset="-127"/>
                <a:ea typeface="나눔고딕" pitchFamily="50" charset="-127"/>
              </a:rPr>
              <a:t>경제 교육 프로그램</a:t>
            </a: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340768"/>
            <a:ext cx="109335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" name="표 29"/>
          <p:cNvGraphicFramePr>
            <a:graphicFrameLocks noGrp="1"/>
          </p:cNvGraphicFramePr>
          <p:nvPr/>
        </p:nvGraphicFramePr>
        <p:xfrm>
          <a:off x="359532" y="2524352"/>
          <a:ext cx="8424936" cy="3136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1224136"/>
                <a:gridCol w="3384376"/>
                <a:gridCol w="3384376"/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영역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희망하는 교육</a:t>
                      </a: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이런 내용을 다뤄 주세요</a:t>
                      </a: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교육 방법</a:t>
                      </a: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이런 방법으로 가르쳐 주세요</a:t>
                      </a: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604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4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쓰기</a:t>
                      </a:r>
                      <a:endParaRPr lang="ko-KR" altLang="en-US" sz="1600" b="0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65000"/>
                            </a:prstClr>
                          </a:solidFill>
                          <a:effectLst/>
                          <a:uLnTx/>
                          <a:uFillTx/>
                          <a:latin typeface="휴먼편지체" pitchFamily="18" charset="-127"/>
                          <a:ea typeface="휴먼편지체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8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65000"/>
                            </a:prstClr>
                          </a:solidFill>
                          <a:effectLst/>
                          <a:uLnTx/>
                          <a:uFillTx/>
                          <a:latin typeface="휴먼편지체" pitchFamily="18" charset="-127"/>
                          <a:ea typeface="휴먼편지체" pitchFamily="18" charset="-127"/>
                          <a:cs typeface="+mn-cs"/>
                        </a:rPr>
                        <a:t>예</a:t>
                      </a:r>
                      <a:r>
                        <a:rPr kumimoji="0" lang="en-US" altLang="ko-KR" sz="18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65000"/>
                            </a:prstClr>
                          </a:solidFill>
                          <a:effectLst/>
                          <a:uLnTx/>
                          <a:uFillTx/>
                          <a:latin typeface="휴먼편지체" pitchFamily="18" charset="-127"/>
                          <a:ea typeface="휴먼편지체" pitchFamily="18" charset="-127"/>
                          <a:cs typeface="+mn-cs"/>
                        </a:rPr>
                        <a:t>) </a:t>
                      </a:r>
                      <a:r>
                        <a:rPr kumimoji="0" lang="ko-KR" altLang="en-US" sz="1800" b="0" i="0" u="none" strike="noStrike" kern="1200" cap="none" spc="-10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65000"/>
                            </a:prstClr>
                          </a:solidFill>
                          <a:effectLst/>
                          <a:uLnTx/>
                          <a:uFillTx/>
                          <a:latin typeface="휴먼편지체" pitchFamily="18" charset="-127"/>
                          <a:ea typeface="휴먼편지체" pitchFamily="18" charset="-127"/>
                          <a:cs typeface="+mn-cs"/>
                        </a:rPr>
                        <a:t>합리적인 소비하기</a:t>
                      </a:r>
                      <a:endParaRPr kumimoji="0" lang="en-US" altLang="ko-KR" sz="1800" b="0" i="0" u="none" strike="noStrike" kern="1200" cap="none" spc="-100" normalizeH="0" baseline="0" noProof="0" dirty="0" smtClean="0">
                        <a:ln>
                          <a:noFill/>
                        </a:ln>
                        <a:solidFill>
                          <a:prstClr val="white">
                            <a:lumMod val="65000"/>
                          </a:prstClr>
                        </a:solidFill>
                        <a:effectLst/>
                        <a:uLnTx/>
                        <a:uFillTx/>
                        <a:latin typeface="휴먼편지체" pitchFamily="18" charset="-127"/>
                        <a:ea typeface="휴먼편지체" pitchFamily="18" charset="-127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800" b="0" i="0" u="none" strike="noStrike" kern="1200" cap="none" spc="-100" normalizeH="0" baseline="0" noProof="0" dirty="0" smtClean="0">
                        <a:ln>
                          <a:noFill/>
                        </a:ln>
                        <a:solidFill>
                          <a:prstClr val="white">
                            <a:lumMod val="65000"/>
                          </a:prstClr>
                        </a:solidFill>
                        <a:effectLst/>
                        <a:uLnTx/>
                        <a:uFillTx/>
                        <a:latin typeface="휴먼편지체" pitchFamily="18" charset="-127"/>
                        <a:ea typeface="휴먼편지체" pitchFamily="18" charset="-127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9589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5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나누기</a:t>
                      </a:r>
                      <a:endParaRPr lang="ko-KR" altLang="en-US" sz="1600" b="0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413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en-US" altLang="ko-KR" sz="16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6</a:t>
                      </a:r>
                      <a:endParaRPr lang="ko-KR" altLang="en-US" sz="16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희망 주제</a:t>
                      </a:r>
                      <a:endParaRPr lang="en-US" altLang="ko-KR" sz="1600" b="0" spc="-100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더 적어 보기</a:t>
                      </a:r>
                      <a:endParaRPr lang="ko-KR" altLang="en-US" sz="1600" b="0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b="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79712" y="3369476"/>
            <a:ext cx="3456384" cy="107721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적은 금액으로도 가능한 보람찬 기부 방법에는 무엇이 있나요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?</a:t>
            </a:r>
          </a:p>
          <a:p>
            <a:pPr marL="144000" indent="-144000"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나눔의 효과를 높일 수 있는 방법에는 무엇이 있나요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712" y="4512022"/>
            <a:ext cx="3456384" cy="107721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돈보다 소중한 행복의 평수를 넓히는 방법은 무엇인가요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?</a:t>
            </a:r>
          </a:p>
          <a:p>
            <a:pPr marL="144000" indent="-144000">
              <a:buFont typeface="Arial" pitchFamily="34" charset="0"/>
              <a:buChar char="•"/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직업에 따라 유리하거나 불리한 대출 방법이 있나요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4088" y="3501008"/>
            <a:ext cx="3456384" cy="78335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 algn="ctr">
              <a:lnSpc>
                <a:spcPct val="150000"/>
              </a:lnSpc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전문가 초빙 강의</a:t>
            </a:r>
          </a:p>
          <a:p>
            <a:pPr marL="144000" indent="-144000" algn="ctr">
              <a:lnSpc>
                <a:spcPct val="150000"/>
              </a:lnSpc>
            </a:pP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Role playing, </a:t>
            </a: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기부 단체 방문 학습</a:t>
            </a:r>
            <a:endParaRPr lang="en-US" altLang="ko-KR" sz="16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4088" y="4797152"/>
            <a:ext cx="3456384" cy="41402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 algn="ctr">
              <a:lnSpc>
                <a:spcPct val="150000"/>
              </a:lnSpc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현장 방문 학습</a:t>
            </a:r>
            <a:r>
              <a:rPr lang="en-US" altLang="ko-KR" sz="16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전문가 초빙 강의</a:t>
            </a:r>
            <a:endParaRPr lang="en-US" altLang="ko-KR" sz="1600" spc="-1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6096" y="2924944"/>
            <a:ext cx="3384376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44000" indent="-144000" algn="ctr">
              <a:lnSpc>
                <a:spcPct val="150000"/>
              </a:lnSpc>
            </a:pPr>
            <a:r>
              <a:rPr lang="ko-KR" altLang="en-US" sz="1600" spc="-100" dirty="0" smtClean="0">
                <a:solidFill>
                  <a:srgbClr val="FF0000"/>
                </a:solidFill>
                <a:latin typeface="+mn-ea"/>
              </a:rPr>
              <a:t>게임 학습</a:t>
            </a:r>
            <a:endParaRPr lang="en-US" altLang="ko-KR" sz="1600" spc="-100" dirty="0" smtClean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25" name="그룹 22"/>
          <p:cNvGrpSpPr/>
          <p:nvPr/>
        </p:nvGrpSpPr>
        <p:grpSpPr>
          <a:xfrm>
            <a:off x="395536" y="6005289"/>
            <a:ext cx="6696744" cy="614607"/>
            <a:chOff x="1144907" y="6738268"/>
            <a:chExt cx="6299481" cy="743830"/>
          </a:xfrm>
        </p:grpSpPr>
        <p:sp>
          <p:nvSpPr>
            <p:cNvPr id="26" name="양쪽 모서리가 둥근 사각형 25"/>
            <p:cNvSpPr/>
            <p:nvPr/>
          </p:nvSpPr>
          <p:spPr>
            <a:xfrm>
              <a:off x="1144908" y="6738268"/>
              <a:ext cx="1151518" cy="439368"/>
            </a:xfrm>
            <a:prstGeom prst="round2SameRect">
              <a:avLst>
                <a:gd name="adj1" fmla="val 15425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>
                <a:lnSpc>
                  <a:spcPct val="120000"/>
                </a:lnSpc>
              </a:pPr>
              <a:r>
                <a:rPr lang="ko-KR" altLang="en-US" sz="1200" b="1" spc="60" dirty="0" smtClean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 활동 길잡이</a:t>
              </a:r>
              <a:endParaRPr lang="en-US" altLang="ko-KR" sz="12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28" name="제목 1"/>
            <p:cNvSpPr txBox="1">
              <a:spLocks/>
            </p:cNvSpPr>
            <p:nvPr/>
          </p:nvSpPr>
          <p:spPr>
            <a:xfrm>
              <a:off x="1144907" y="7039351"/>
              <a:ext cx="6299481" cy="442747"/>
            </a:xfrm>
            <a:prstGeom prst="roundRect">
              <a:avLst>
                <a:gd name="adj" fmla="val 17343"/>
              </a:avLst>
            </a:prstGeom>
            <a:solidFill>
              <a:schemeClr val="bg1"/>
            </a:solidFill>
            <a:ln w="19050" cap="rnd" cmpd="sng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144000" tIns="72000" rIns="144000" bIns="36000" rtlCol="0" anchor="ctr">
              <a:sp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16000" indent="-216000" algn="just">
                <a:lnSpc>
                  <a:spcPct val="120000"/>
                </a:lnSpc>
              </a:pP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희망하는 교육 내용에는 각 영역별로 자신이 배우고 싶은 주제나 체험해 보고 싶은 활동을 적는다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2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국제 경제</a:t>
            </a:r>
            <a:r>
              <a:rPr lang="en-US" altLang="ko-KR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위기와 극복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432038" y="78134"/>
            <a:ext cx="2411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다섯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경제와 금융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2492896"/>
            <a:ext cx="8568952" cy="2376264"/>
          </a:xfrm>
          <a:prstGeom prst="roundRect">
            <a:avLst>
              <a:gd name="adj" fmla="val 7027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26000" bIns="72000" rtlCol="0" anchor="ctr"/>
          <a:lstStyle/>
          <a:p>
            <a:pPr indent="144000">
              <a:lnSpc>
                <a:spcPct val="150000"/>
              </a:lnSpc>
            </a:pP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오늘날에는 세계가 긴밀하게 연결되어 있어</a:t>
            </a:r>
          </a:p>
          <a:p>
            <a:pPr indent="144000">
              <a:lnSpc>
                <a:spcPct val="150000"/>
              </a:lnSpc>
            </a:pP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외국의 경제 상황이 우리나라에 미치는 영향이 매우 크다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 indent="144000">
              <a:lnSpc>
                <a:spcPct val="150000"/>
              </a:lnSpc>
            </a:pP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국제 경제에 영향을 미친 대표적인 사례에는 무엇이 있을까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spc="-100" dirty="0">
              <a:solidFill>
                <a:prstClr val="black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20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2339752" cy="229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국제 경제</a:t>
            </a:r>
            <a:r>
              <a:rPr lang="en-US" altLang="ko-KR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위기와 극복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432038" y="78134"/>
            <a:ext cx="2411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다섯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경제와 금융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" name="그림 9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1124744"/>
            <a:ext cx="4645450" cy="5400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188468">
            <a:off x="912767" y="1414030"/>
            <a:ext cx="3665188" cy="441019"/>
          </a:xfrm>
          <a:prstGeom prst="roundRect">
            <a:avLst>
              <a:gd name="adj" fmla="val 10643"/>
            </a:avLst>
          </a:prstGeom>
          <a:noFill/>
          <a:ln>
            <a:noFill/>
          </a:ln>
          <a:effectLst/>
        </p:spPr>
        <p:txBody>
          <a:bodyPr wrap="square" lIns="144000" tIns="54000" rIns="72000" bIns="54000" rtlCol="0" anchor="t">
            <a:spAutoFit/>
          </a:bodyPr>
          <a:lstStyle/>
          <a:p>
            <a:r>
              <a:rPr lang="ko-KR" altLang="en-US" sz="2000" b="1" spc="-10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❶ </a:t>
            </a:r>
            <a:r>
              <a:rPr lang="en-US" altLang="ko-KR" sz="2000" b="1" spc="-10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1929</a:t>
            </a:r>
            <a:r>
              <a:rPr lang="ko-KR" altLang="en-US" sz="2000" b="1" spc="-10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년 미국의 거리</a:t>
            </a:r>
            <a:endParaRPr lang="en-US" altLang="ko-KR" sz="1600" b="1" spc="-100" dirty="0" smtClean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932040" y="2060848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lnSpc>
                <a:spcPct val="150000"/>
              </a:lnSpc>
            </a:pP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◀ 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1929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년 미국에서 시작된 경제 공황으로 기업들이 도산하였고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그 결과 많은 실업자가 발생하였다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320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437112"/>
            <a:ext cx="3913187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국제 경제</a:t>
            </a:r>
            <a:r>
              <a:rPr lang="en-US" altLang="ko-KR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위기와 극복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432038" y="78134"/>
            <a:ext cx="2411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다섯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경제와 금융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9" name="그림 8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1124744"/>
            <a:ext cx="4586811" cy="5400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1600" y="1340768"/>
            <a:ext cx="3665188" cy="441019"/>
          </a:xfrm>
          <a:prstGeom prst="roundRect">
            <a:avLst>
              <a:gd name="adj" fmla="val 10643"/>
            </a:avLst>
          </a:prstGeom>
          <a:noFill/>
          <a:ln>
            <a:noFill/>
          </a:ln>
          <a:effectLst/>
        </p:spPr>
        <p:txBody>
          <a:bodyPr wrap="square" lIns="144000" tIns="54000" rIns="72000" bIns="54000" rtlCol="0" anchor="t">
            <a:spAutoFit/>
          </a:bodyPr>
          <a:lstStyle/>
          <a:p>
            <a:r>
              <a:rPr lang="ko-KR" altLang="en-US" sz="2000" b="1" spc="-10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❷ </a:t>
            </a:r>
            <a:r>
              <a:rPr lang="en-US" altLang="ko-KR" sz="2000" b="1" spc="-10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1930</a:t>
            </a:r>
            <a:r>
              <a:rPr lang="ko-KR" altLang="en-US" sz="2000" b="1" spc="-10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년대 미국의 모습</a:t>
            </a:r>
            <a:endParaRPr lang="en-US" altLang="ko-KR" sz="1600" b="1" spc="-100" dirty="0" smtClean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932040" y="1735918"/>
            <a:ext cx="3600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lnSpc>
                <a:spcPct val="150000"/>
              </a:lnSpc>
            </a:pP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◀ 경제 공황 이후 미국 정부는 실업자를 구제하기 위한 대책을 내놓았고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대규모의 토목 공사 등을 진행하면서 일자리를 창출하였다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9364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6723"/>
          <a:stretch>
            <a:fillRect/>
          </a:stretch>
        </p:blipFill>
        <p:spPr bwMode="auto">
          <a:xfrm>
            <a:off x="205630" y="404664"/>
            <a:ext cx="2926210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국제 경제</a:t>
            </a:r>
            <a:r>
              <a:rPr lang="en-US" altLang="ko-KR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위기와 극복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432038" y="78134"/>
            <a:ext cx="2411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다섯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경제와 금융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167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9" name="그림 8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6892" y="1268760"/>
            <a:ext cx="4536146" cy="5400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20000">
            <a:off x="971600" y="1475077"/>
            <a:ext cx="4176464" cy="441019"/>
          </a:xfrm>
          <a:prstGeom prst="roundRect">
            <a:avLst>
              <a:gd name="adj" fmla="val 10643"/>
            </a:avLst>
          </a:prstGeom>
          <a:noFill/>
          <a:ln>
            <a:noFill/>
          </a:ln>
          <a:effectLst/>
        </p:spPr>
        <p:txBody>
          <a:bodyPr wrap="square" lIns="144000" tIns="54000" rIns="72000" bIns="54000" rtlCol="0" anchor="t">
            <a:spAutoFit/>
          </a:bodyPr>
          <a:lstStyle/>
          <a:p>
            <a:r>
              <a:rPr lang="ko-KR" altLang="en-US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❸ </a:t>
            </a:r>
            <a:r>
              <a:rPr lang="en-US" altLang="ko-KR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1973</a:t>
            </a:r>
            <a:r>
              <a:rPr lang="ko-KR" altLang="en-US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년 석유 수출국 기구 회의 장면</a:t>
            </a:r>
            <a:endParaRPr lang="en-US" altLang="ko-KR" sz="1600" b="1" spc="-150" dirty="0" smtClean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148064" y="2492896"/>
            <a:ext cx="3600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lnSpc>
                <a:spcPct val="150000"/>
              </a:lnSpc>
            </a:pP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◀ 석유 수출국 기구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(OPEC)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가 원유 가격을 인상하고 생산량을 줄이면서 세계 각국의 경제에 큰 영향을 미친 석유 파동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(oil shock)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이 발생하였다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2992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국제 경제</a:t>
            </a:r>
            <a:r>
              <a:rPr lang="en-US" altLang="ko-KR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위기와 극복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432038" y="78134"/>
            <a:ext cx="2411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다섯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경제와 금융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167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b="41362"/>
          <a:stretch>
            <a:fillRect/>
          </a:stretch>
        </p:blipFill>
        <p:spPr bwMode="auto">
          <a:xfrm>
            <a:off x="2904102" y="2996952"/>
            <a:ext cx="6239898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6892" y="1256407"/>
            <a:ext cx="4536146" cy="53409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29566">
            <a:off x="744705" y="1475077"/>
            <a:ext cx="4176464" cy="441019"/>
          </a:xfrm>
          <a:prstGeom prst="roundRect">
            <a:avLst>
              <a:gd name="adj" fmla="val 10643"/>
            </a:avLst>
          </a:prstGeom>
          <a:noFill/>
          <a:ln>
            <a:noFill/>
          </a:ln>
          <a:effectLst/>
        </p:spPr>
        <p:txBody>
          <a:bodyPr wrap="square" lIns="144000" tIns="54000" rIns="72000" bIns="54000" rtlCol="0" anchor="t">
            <a:spAutoFit/>
          </a:bodyPr>
          <a:lstStyle/>
          <a:p>
            <a:r>
              <a:rPr lang="ko-KR" altLang="en-US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❹ </a:t>
            </a:r>
            <a:r>
              <a:rPr lang="en-US" altLang="ko-KR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1998</a:t>
            </a:r>
            <a:r>
              <a:rPr lang="ko-KR" altLang="en-US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년 </a:t>
            </a:r>
            <a:r>
              <a:rPr lang="en-US" altLang="ko-KR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r>
              <a:rPr lang="ko-KR" altLang="en-US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월 서울의 풍경</a:t>
            </a:r>
            <a:endParaRPr lang="en-US" altLang="ko-KR" sz="1600" b="1" spc="-150" dirty="0" smtClean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860032" y="1412776"/>
            <a:ext cx="388843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lnSpc>
                <a:spcPct val="150000"/>
              </a:lnSpc>
            </a:pP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◀ 우리나라에서 외환 위기가 발생하자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정부는 국제 통화 기금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(IMF)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의 지원을 요청하였고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국민들은 금을 모아 국가의 부채를 해결하고자 하였다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1009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35" name="제목 1"/>
            <p:cNvSpPr txBox="1">
              <a:spLocks/>
            </p:cNvSpPr>
            <p:nvPr/>
          </p:nvSpPr>
          <p:spPr>
            <a:xfrm>
              <a:off x="251520" y="34020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꼭꼭</a:t>
              </a:r>
              <a:r>
                <a:rPr lang="en-US" altLang="ko-KR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! </a:t>
              </a:r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자기 점검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79" y="1713508"/>
            <a:ext cx="8496944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학습 전개 과정을 읽고 체크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V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하면서 단원의 구조를 파악해 보자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육각형 30"/>
          <p:cNvSpPr/>
          <p:nvPr/>
        </p:nvSpPr>
        <p:spPr>
          <a:xfrm>
            <a:off x="251520" y="1857524"/>
            <a:ext cx="198000" cy="180000"/>
          </a:xfrm>
          <a:prstGeom prst="hexagon">
            <a:avLst/>
          </a:prstGeom>
          <a:solidFill>
            <a:schemeClr val="bg1"/>
          </a:solidFill>
          <a:ln w="53975">
            <a:solidFill>
              <a:srgbClr val="A0D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그룹 47"/>
          <p:cNvGrpSpPr/>
          <p:nvPr/>
        </p:nvGrpSpPr>
        <p:grpSpPr>
          <a:xfrm>
            <a:off x="251520" y="4248144"/>
            <a:ext cx="7980864" cy="461665"/>
            <a:chOff x="341552" y="4235444"/>
            <a:chExt cx="7980864" cy="461665"/>
          </a:xfrm>
        </p:grpSpPr>
        <p:sp>
          <p:nvSpPr>
            <p:cNvPr id="28" name="TextBox 27"/>
            <p:cNvSpPr txBox="1"/>
            <p:nvPr/>
          </p:nvSpPr>
          <p:spPr>
            <a:xfrm>
              <a:off x="553936" y="4235444"/>
              <a:ext cx="7768480" cy="461665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학습 전개 과정을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바탕으로 나의 목표를 세워 보자</a:t>
              </a:r>
              <a:r>
                <a:rPr lang="en-US" altLang="ko-KR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32" name="육각형 31"/>
            <p:cNvSpPr/>
            <p:nvPr/>
          </p:nvSpPr>
          <p:spPr>
            <a:xfrm>
              <a:off x="341552" y="4376276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158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264220" y="2844070"/>
            <a:ext cx="2390680" cy="885662"/>
          </a:xfrm>
          <a:prstGeom prst="homePlate">
            <a:avLst/>
          </a:prstGeom>
          <a:solidFill>
            <a:srgbClr val="E8F5F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500" spc="-140" dirty="0" smtClean="0">
                <a:solidFill>
                  <a:schemeClr val="tx1"/>
                </a:solidFill>
              </a:rPr>
              <a:t>자산의 의미</a:t>
            </a:r>
            <a:r>
              <a:rPr lang="en-US" altLang="ko-KR" sz="1500" spc="-140" dirty="0" smtClean="0">
                <a:solidFill>
                  <a:schemeClr val="tx1"/>
                </a:solidFill>
              </a:rPr>
              <a:t>, </a:t>
            </a:r>
            <a:r>
              <a:rPr lang="ko-KR" altLang="en-US" sz="1500" spc="-140" dirty="0" smtClean="0">
                <a:solidFill>
                  <a:schemeClr val="tx1"/>
                </a:solidFill>
              </a:rPr>
              <a:t>특징</a:t>
            </a:r>
            <a:r>
              <a:rPr lang="en-US" altLang="ko-KR" sz="1500" spc="-140" dirty="0" smtClean="0">
                <a:solidFill>
                  <a:schemeClr val="tx1"/>
                </a:solidFill>
              </a:rPr>
              <a:t>, </a:t>
            </a:r>
            <a:r>
              <a:rPr lang="ko-KR" altLang="en-US" sz="1500" spc="-140" dirty="0" smtClean="0">
                <a:solidFill>
                  <a:schemeClr val="tx1"/>
                </a:solidFill>
              </a:rPr>
              <a:t>자산 관리의 원칙을 이해한다</a:t>
            </a:r>
            <a:r>
              <a:rPr lang="en-US" altLang="ko-KR" sz="1500" spc="-140" dirty="0" smtClean="0">
                <a:solidFill>
                  <a:schemeClr val="tx1"/>
                </a:solidFill>
              </a:rPr>
              <a:t>.</a:t>
            </a:r>
            <a:endParaRPr lang="ko-KR" altLang="en-US" sz="1500" spc="-140" dirty="0">
              <a:solidFill>
                <a:schemeClr val="tx1"/>
              </a:solidFill>
            </a:endParaRPr>
          </a:p>
        </p:txBody>
      </p:sp>
      <p:sp>
        <p:nvSpPr>
          <p:cNvPr id="21" name="갈매기형 수장 20"/>
          <p:cNvSpPr/>
          <p:nvPr/>
        </p:nvSpPr>
        <p:spPr>
          <a:xfrm>
            <a:off x="2280444" y="2844070"/>
            <a:ext cx="2664296" cy="885662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500" spc="-150" dirty="0" smtClean="0">
                <a:solidFill>
                  <a:schemeClr val="tx1"/>
                </a:solidFill>
              </a:rPr>
              <a:t>일반적인 생애 </a:t>
            </a:r>
            <a:r>
              <a:rPr lang="ko-KR" altLang="en-US" sz="1500" spc="-150" dirty="0" err="1" smtClean="0">
                <a:solidFill>
                  <a:schemeClr val="tx1"/>
                </a:solidFill>
              </a:rPr>
              <a:t>주기별</a:t>
            </a:r>
            <a:r>
              <a:rPr lang="ko-KR" altLang="en-US" sz="1500" spc="-150" dirty="0" smtClean="0">
                <a:solidFill>
                  <a:schemeClr val="tx1"/>
                </a:solidFill>
              </a:rPr>
              <a:t> 과업을 파악한다</a:t>
            </a:r>
            <a:r>
              <a:rPr lang="en-US" altLang="ko-KR" sz="1500" spc="-150" dirty="0" smtClean="0">
                <a:solidFill>
                  <a:schemeClr val="tx1"/>
                </a:solidFill>
              </a:rPr>
              <a:t>.</a:t>
            </a:r>
            <a:endParaRPr lang="ko-KR" altLang="en-US" sz="1500" spc="-150" dirty="0">
              <a:solidFill>
                <a:schemeClr val="tx1"/>
              </a:solidFill>
            </a:endParaRPr>
          </a:p>
        </p:txBody>
      </p:sp>
      <p:sp>
        <p:nvSpPr>
          <p:cNvPr id="22" name="갈매기형 수장 21"/>
          <p:cNvSpPr/>
          <p:nvPr/>
        </p:nvSpPr>
        <p:spPr>
          <a:xfrm>
            <a:off x="4560059" y="2844070"/>
            <a:ext cx="2626868" cy="885661"/>
          </a:xfrm>
          <a:prstGeom prst="chevron">
            <a:avLst/>
          </a:prstGeom>
          <a:solidFill>
            <a:srgbClr val="C5E3E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ko-KR" altLang="en-US" sz="1400" spc="-150" dirty="0" smtClean="0">
                <a:solidFill>
                  <a:schemeClr val="tx1"/>
                </a:solidFill>
              </a:rPr>
              <a:t>자신의 생애 주기를 예측</a:t>
            </a:r>
          </a:p>
          <a:p>
            <a:pPr algn="ctr"/>
            <a:r>
              <a:rPr lang="ko-KR" altLang="en-US" sz="1400" spc="-150" dirty="0" smtClean="0">
                <a:solidFill>
                  <a:schemeClr val="tx1"/>
                </a:solidFill>
              </a:rPr>
              <a:t>하고 단계별 금융 생활을</a:t>
            </a:r>
          </a:p>
          <a:p>
            <a:pPr algn="ctr"/>
            <a:r>
              <a:rPr lang="ko-KR" altLang="en-US" sz="1400" spc="-150" dirty="0" smtClean="0">
                <a:solidFill>
                  <a:schemeClr val="tx1"/>
                </a:solidFill>
              </a:rPr>
              <a:t>설계한다</a:t>
            </a:r>
            <a:r>
              <a:rPr lang="en-US" altLang="ko-KR" sz="1400" spc="-150" dirty="0" smtClean="0">
                <a:solidFill>
                  <a:schemeClr val="tx1"/>
                </a:solidFill>
              </a:rPr>
              <a:t>.</a:t>
            </a:r>
            <a:endParaRPr lang="ko-KR" altLang="en-US" sz="1400" spc="-150" dirty="0">
              <a:solidFill>
                <a:schemeClr val="tx1"/>
              </a:solidFill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6814513" y="2844070"/>
            <a:ext cx="2016224" cy="885662"/>
            <a:chOff x="6660232" y="2831370"/>
            <a:chExt cx="2016224" cy="885662"/>
          </a:xfrm>
        </p:grpSpPr>
        <p:sp>
          <p:nvSpPr>
            <p:cNvPr id="24" name="갈매기형 수장 23"/>
            <p:cNvSpPr/>
            <p:nvPr/>
          </p:nvSpPr>
          <p:spPr>
            <a:xfrm>
              <a:off x="6660232" y="2831371"/>
              <a:ext cx="1080120" cy="885661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7236296" y="2831370"/>
              <a:ext cx="1440160" cy="8855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ko-KR" sz="1500" spc="-100" dirty="0" smtClean="0">
                  <a:solidFill>
                    <a:prstClr val="black"/>
                  </a:solidFill>
                </a:rPr>
                <a:t>164</a:t>
              </a:r>
              <a:r>
                <a:rPr lang="ko-KR" altLang="en-US" sz="1500" spc="-100" dirty="0" smtClean="0">
                  <a:solidFill>
                    <a:prstClr val="black"/>
                  </a:solidFill>
                </a:rPr>
                <a:t>쪽에서 </a:t>
              </a:r>
              <a:endParaRPr lang="en-US" altLang="ko-KR" sz="1500" spc="-100" dirty="0" smtClean="0">
                <a:solidFill>
                  <a:prstClr val="black"/>
                </a:solidFill>
              </a:endParaRPr>
            </a:p>
            <a:p>
              <a:pPr lvl="0"/>
              <a:r>
                <a:rPr lang="ko-KR" altLang="en-US" sz="1500" spc="-100" dirty="0" smtClean="0">
                  <a:solidFill>
                    <a:prstClr val="black"/>
                  </a:solidFill>
                </a:rPr>
                <a:t>학습 결과를 </a:t>
              </a:r>
              <a:endParaRPr lang="en-US" altLang="ko-KR" sz="1500" spc="-100" dirty="0" smtClean="0">
                <a:solidFill>
                  <a:prstClr val="black"/>
                </a:solidFill>
              </a:endParaRPr>
            </a:p>
            <a:p>
              <a:pPr lvl="0"/>
              <a:r>
                <a:rPr lang="ko-KR" altLang="en-US" sz="1500" spc="-100" dirty="0" smtClean="0">
                  <a:solidFill>
                    <a:prstClr val="black"/>
                  </a:solidFill>
                </a:rPr>
                <a:t> 평가한다</a:t>
              </a:r>
              <a:r>
                <a:rPr lang="en-US" altLang="ko-KR" sz="1500" spc="-100" dirty="0" smtClean="0">
                  <a:solidFill>
                    <a:prstClr val="black"/>
                  </a:solidFill>
                </a:rPr>
                <a:t>.</a:t>
              </a:r>
              <a:endParaRPr lang="ko-KR" altLang="en-US" sz="1500" spc="-100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1850831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083079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387335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8475567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31222" t="6820" r="34086" b="63725"/>
          <a:stretch>
            <a:fillRect/>
          </a:stretch>
        </p:blipFill>
        <p:spPr bwMode="auto">
          <a:xfrm>
            <a:off x="3923928" y="764704"/>
            <a:ext cx="2664296" cy="248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국제 경제</a:t>
            </a:r>
            <a:r>
              <a:rPr lang="en-US" altLang="ko-KR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위기와 극복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432038" y="78134"/>
            <a:ext cx="2411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다섯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경제와 금융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9" name="그림 8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945" y="1256407"/>
            <a:ext cx="4486040" cy="53409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1600" y="1475077"/>
            <a:ext cx="4176464" cy="441019"/>
          </a:xfrm>
          <a:prstGeom prst="roundRect">
            <a:avLst>
              <a:gd name="adj" fmla="val 10643"/>
            </a:avLst>
          </a:prstGeom>
          <a:noFill/>
          <a:ln>
            <a:noFill/>
          </a:ln>
          <a:effectLst/>
        </p:spPr>
        <p:txBody>
          <a:bodyPr wrap="square" lIns="144000" tIns="54000" rIns="72000" bIns="54000" rtlCol="0" anchor="t">
            <a:spAutoFit/>
          </a:bodyPr>
          <a:lstStyle/>
          <a:p>
            <a:r>
              <a:rPr lang="ko-KR" altLang="en-US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❺ </a:t>
            </a:r>
            <a:r>
              <a:rPr lang="en-US" altLang="ko-KR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2008</a:t>
            </a:r>
            <a:r>
              <a:rPr lang="ko-KR" altLang="en-US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년 미국의 증권 거래소 풍경</a:t>
            </a:r>
            <a:endParaRPr lang="en-US" altLang="ko-KR" sz="1600" b="1" spc="-150" dirty="0" smtClean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860032" y="3501008"/>
            <a:ext cx="3888432" cy="2341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lnSpc>
                <a:spcPct val="150000"/>
              </a:lnSpc>
            </a:pP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◀ 미국 주택 담보 대출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모기지론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의 부실로 대부업체들이 파산하면서 시작된 금융 위기는 세계의 금융 네트워크로 인해 세계 금융 위기로 확대되었다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538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국제 경제</a:t>
            </a:r>
            <a:r>
              <a:rPr lang="en-US" altLang="ko-KR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위기와 극복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432038" y="78134"/>
            <a:ext cx="2411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다섯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경제와 금융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12142" t="42584"/>
          <a:stretch>
            <a:fillRect/>
          </a:stretch>
        </p:blipFill>
        <p:spPr bwMode="auto">
          <a:xfrm>
            <a:off x="4211960" y="3789040"/>
            <a:ext cx="3707904" cy="266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243395"/>
            <a:ext cx="4486040" cy="5281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367981">
            <a:off x="981616" y="1571504"/>
            <a:ext cx="4176464" cy="441019"/>
          </a:xfrm>
          <a:prstGeom prst="roundRect">
            <a:avLst>
              <a:gd name="adj" fmla="val 10643"/>
            </a:avLst>
          </a:prstGeom>
          <a:noFill/>
          <a:ln>
            <a:noFill/>
          </a:ln>
          <a:effectLst/>
        </p:spPr>
        <p:txBody>
          <a:bodyPr wrap="square" lIns="144000" tIns="54000" rIns="72000" bIns="54000" rtlCol="0" anchor="t">
            <a:spAutoFit/>
          </a:bodyPr>
          <a:lstStyle/>
          <a:p>
            <a:r>
              <a:rPr lang="ko-KR" altLang="en-US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➏ </a:t>
            </a:r>
            <a:r>
              <a:rPr lang="en-US" altLang="ko-KR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2010</a:t>
            </a:r>
            <a:r>
              <a:rPr lang="ko-KR" altLang="en-US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년 그리스의 거리</a:t>
            </a:r>
            <a:endParaRPr lang="en-US" altLang="ko-KR" sz="1600" b="1" spc="-150" dirty="0" smtClean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860032" y="1628800"/>
            <a:ext cx="3888432" cy="2341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lnSpc>
                <a:spcPct val="150000"/>
              </a:lnSpc>
            </a:pP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◀ 국가 부도의 위기에 몰렸던 그리스는 국제 통화 기금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(IMF)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과 유럽 연합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(EU)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으로부터 구제 금융을 받는 조건으로 대규모 긴축 정책에 합의하였다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4922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국제 경제</a:t>
            </a:r>
            <a:r>
              <a:rPr lang="en-US" altLang="ko-KR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위기와 극복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432038" y="78134"/>
            <a:ext cx="2411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다섯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경제와 금융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167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 l="11406" r="7305"/>
          <a:stretch>
            <a:fillRect/>
          </a:stretch>
        </p:blipFill>
        <p:spPr bwMode="auto">
          <a:xfrm>
            <a:off x="5508104" y="3789363"/>
            <a:ext cx="36004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9120"/>
            <a:ext cx="3070053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0312" y="1243395"/>
            <a:ext cx="4436487" cy="5281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1480000">
            <a:off x="693421" y="1413273"/>
            <a:ext cx="3591674" cy="441019"/>
          </a:xfrm>
          <a:prstGeom prst="roundRect">
            <a:avLst>
              <a:gd name="adj" fmla="val 10643"/>
            </a:avLst>
          </a:prstGeom>
          <a:noFill/>
          <a:ln>
            <a:noFill/>
          </a:ln>
          <a:effectLst/>
        </p:spPr>
        <p:txBody>
          <a:bodyPr wrap="square" lIns="144000" tIns="54000" rIns="72000" bIns="54000" rtlCol="0" anchor="t">
            <a:spAutoFit/>
          </a:bodyPr>
          <a:lstStyle/>
          <a:p>
            <a:r>
              <a:rPr lang="ko-KR" altLang="en-US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❼ </a:t>
            </a:r>
            <a:r>
              <a:rPr lang="en-US" altLang="ko-KR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2016</a:t>
            </a:r>
            <a:r>
              <a:rPr lang="ko-KR" altLang="en-US" sz="2000" b="1" spc="-150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년 영국의 풍경</a:t>
            </a:r>
            <a:endParaRPr lang="en-US" altLang="ko-KR" sz="1600" b="1" spc="-150" dirty="0" smtClean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572000" y="1412776"/>
            <a:ext cx="3888432" cy="2341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lnSpc>
                <a:spcPct val="150000"/>
              </a:lnSpc>
            </a:pP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◀ 유럽 연합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(EU)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의 재정이 악화되자 영국은 분담금에 대한 부담을 느끼고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, 2016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년 국민 투표를 통해 유럽 연합에서 탈퇴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2000" spc="-100" dirty="0" err="1" smtClean="0">
                <a:latin typeface="맑은 고딕" pitchFamily="50" charset="-127"/>
                <a:ea typeface="맑은 고딕" pitchFamily="50" charset="-127"/>
              </a:rPr>
              <a:t>Brexit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spc="-100" dirty="0" smtClean="0">
                <a:latin typeface="맑은 고딕" pitchFamily="50" charset="-127"/>
                <a:ea typeface="맑은 고딕" pitchFamily="50" charset="-127"/>
              </a:rPr>
              <a:t>할지 여부를 결정하였다</a:t>
            </a:r>
            <a:r>
              <a:rPr lang="en-US" altLang="ko-KR" sz="2000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5226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국제 경제</a:t>
            </a:r>
            <a:r>
              <a:rPr lang="en-US" altLang="ko-KR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위기와 극복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6432038" y="78134"/>
            <a:ext cx="2411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다섯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– 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경제와 금융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167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24744"/>
            <a:ext cx="1612286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060848"/>
            <a:ext cx="287585" cy="2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52726" y="1942609"/>
            <a:ext cx="8196212" cy="4539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b="1" spc="-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국제 경제가 위기에 처했을 때 우리가 할 수 있는 일은 무엇이 있을지 생각해 보자</a:t>
            </a:r>
            <a:r>
              <a:rPr lang="en-US" altLang="ko-KR" sz="2000" b="1" spc="-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000" b="1" spc="-100" dirty="0">
              <a:solidFill>
                <a:prstClr val="black">
                  <a:lumMod val="85000"/>
                  <a:lumOff val="15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592287" y="2302048"/>
            <a:ext cx="223" cy="1198960"/>
          </a:xfrm>
          <a:prstGeom prst="line">
            <a:avLst/>
          </a:prstGeom>
          <a:ln>
            <a:solidFill>
              <a:srgbClr val="EE64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타원 17"/>
          <p:cNvSpPr/>
          <p:nvPr/>
        </p:nvSpPr>
        <p:spPr>
          <a:xfrm>
            <a:off x="467544" y="2708920"/>
            <a:ext cx="252000" cy="252000"/>
          </a:xfrm>
          <a:prstGeom prst="ellipse">
            <a:avLst/>
          </a:prstGeom>
          <a:solidFill>
            <a:srgbClr val="EE6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1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467544" y="3430416"/>
            <a:ext cx="252000" cy="252000"/>
          </a:xfrm>
          <a:prstGeom prst="ellipse">
            <a:avLst/>
          </a:prstGeom>
          <a:solidFill>
            <a:srgbClr val="EE6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2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3568" y="2636912"/>
            <a:ext cx="7704856" cy="39196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30" dirty="0" err="1" smtClean="0">
                <a:solidFill>
                  <a:srgbClr val="FF0000"/>
                </a:solidFill>
                <a:latin typeface="+mn-ea"/>
              </a:rPr>
              <a:t>아나바다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 운동과 같은 절약 운동을 실천하고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과소비를 하지 않는다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568" y="3358408"/>
            <a:ext cx="6408712" cy="39196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에너지를 절약하는 생활을 실천한다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091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591047"/>
            <a:ext cx="8784976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자본주의와 합리적 선택</a:t>
            </a:r>
            <a:endParaRPr lang="en-US" altLang="ko-KR" b="1" spc="-30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 marL="342900" indent="-342900" fontAlgn="base"/>
            <a:endParaRPr lang="en-US" altLang="ko-KR" spc="-30" dirty="0" smtClean="0">
              <a:latin typeface="+mn-ea"/>
            </a:endParaRPr>
          </a:p>
          <a:p>
            <a:pPr fontAlgn="base"/>
            <a:r>
              <a:rPr lang="en-US" altLang="ko-KR" spc="-30" dirty="0" smtClean="0">
                <a:latin typeface="+mn-ea"/>
              </a:rPr>
              <a:t>  01. </a:t>
            </a:r>
            <a:r>
              <a:rPr lang="ko-KR" altLang="en-US" spc="-30" dirty="0" smtClean="0">
                <a:latin typeface="+mn-ea"/>
              </a:rPr>
              <a:t>자본주의의 의미와 역사</a:t>
            </a:r>
            <a:endParaRPr lang="en-US" altLang="ko-KR" spc="-30" dirty="0" smtClean="0">
              <a:latin typeface="+mn-ea"/>
            </a:endParaRPr>
          </a:p>
          <a:p>
            <a:pPr fontAlgn="base"/>
            <a:endParaRPr lang="en-US" altLang="ko-KR" sz="1400" spc="-30" dirty="0" smtClean="0">
              <a:latin typeface="+mn-ea"/>
            </a:endParaRPr>
          </a:p>
          <a:p>
            <a:pPr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(	          ) </a:t>
            </a:r>
            <a:r>
              <a:rPr lang="en-US" altLang="ko-KR" spc="-30" dirty="0">
                <a:latin typeface="+mn-ea"/>
              </a:rPr>
              <a:t>: </a:t>
            </a:r>
            <a:r>
              <a:rPr lang="ko-KR" altLang="en-US" dirty="0" smtClean="0"/>
              <a:t>자본을 통해 개인과 사회의 부를 창출해 내는 경제 방식 </a:t>
            </a:r>
            <a:endParaRPr lang="en-US" altLang="ko-KR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( 	                   ) : 20</a:t>
            </a:r>
            <a:r>
              <a:rPr lang="ko-KR" altLang="en-US" spc="-30" dirty="0" smtClean="0">
                <a:latin typeface="+mn-ea"/>
              </a:rPr>
              <a:t>세기 초에 발생한 대공황 이후 나타난 자본주의로 정부의 역할을 강조함</a:t>
            </a:r>
            <a:endParaRPr lang="ko-KR" altLang="en-US" spc="-30" dirty="0">
              <a:latin typeface="+mn-ea"/>
            </a:endParaRPr>
          </a:p>
          <a:p>
            <a:pPr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	</a:t>
            </a:r>
          </a:p>
          <a:p>
            <a:pPr fontAlgn="base"/>
            <a:r>
              <a:rPr lang="en-US" altLang="ko-KR" spc="-30" dirty="0" smtClean="0">
                <a:latin typeface="+mn-ea"/>
              </a:rPr>
              <a:t>  02. </a:t>
            </a:r>
            <a:r>
              <a:rPr lang="ko-KR" altLang="en-US" spc="-30" dirty="0" smtClean="0">
                <a:latin typeface="+mn-ea"/>
              </a:rPr>
              <a:t>합리적 선택의 의미와 한계</a:t>
            </a:r>
            <a:endParaRPr lang="en-US" altLang="ko-KR" spc="-30" dirty="0" smtClean="0">
              <a:latin typeface="+mn-ea"/>
            </a:endParaRPr>
          </a:p>
          <a:p>
            <a:pPr fontAlgn="base"/>
            <a:endParaRPr lang="en-US" altLang="ko-KR" sz="1600" spc="-30" dirty="0" smtClean="0">
              <a:latin typeface="+mn-ea"/>
            </a:endParaRPr>
          </a:p>
          <a:p>
            <a:pPr fontAlgn="base"/>
            <a:r>
              <a:rPr lang="en-US" altLang="ko-KR" spc="-30" dirty="0" smtClean="0">
                <a:latin typeface="+mn-ea"/>
              </a:rPr>
              <a:t>  • (	   )</a:t>
            </a:r>
            <a:r>
              <a:rPr lang="ko-KR" altLang="en-US" spc="-30" dirty="0" smtClean="0">
                <a:latin typeface="+mn-ea"/>
              </a:rPr>
              <a:t>보다 </a:t>
            </a:r>
            <a:r>
              <a:rPr lang="en-US" altLang="ko-KR" spc="-30" dirty="0" smtClean="0">
                <a:latin typeface="+mn-ea"/>
              </a:rPr>
              <a:t>(	          )</a:t>
            </a:r>
            <a:r>
              <a:rPr lang="ko-KR" altLang="en-US" spc="-30" dirty="0" smtClean="0">
                <a:latin typeface="+mn-ea"/>
              </a:rPr>
              <a:t>이</a:t>
            </a:r>
            <a:r>
              <a:rPr lang="en-US" altLang="ko-KR" spc="-30" dirty="0" smtClean="0">
                <a:latin typeface="+mn-ea"/>
              </a:rPr>
              <a:t>/</a:t>
            </a:r>
            <a:r>
              <a:rPr lang="ko-KR" altLang="en-US" spc="-30" dirty="0" smtClean="0">
                <a:latin typeface="+mn-ea"/>
              </a:rPr>
              <a:t>가 크도록 하는 선택을 합리적 선택이라고 함</a:t>
            </a:r>
            <a:endParaRPr lang="en-US" altLang="ko-KR" spc="-30" dirty="0" smtClean="0">
              <a:latin typeface="+mn-ea"/>
            </a:endParaRPr>
          </a:p>
        </p:txBody>
      </p:sp>
      <p:grpSp>
        <p:nvGrpSpPr>
          <p:cNvPr id="2" name="그룹 30"/>
          <p:cNvGrpSpPr/>
          <p:nvPr/>
        </p:nvGrpSpPr>
        <p:grpSpPr>
          <a:xfrm>
            <a:off x="179512" y="1115063"/>
            <a:ext cx="2699792" cy="404413"/>
            <a:chOff x="179512" y="1052347"/>
            <a:chExt cx="2699792" cy="404413"/>
          </a:xfrm>
        </p:grpSpPr>
        <p:sp>
          <p:nvSpPr>
            <p:cNvPr id="32" name="TextBox 31"/>
            <p:cNvSpPr txBox="1"/>
            <p:nvPr/>
          </p:nvSpPr>
          <p:spPr>
            <a:xfrm>
              <a:off x="251520" y="1087428"/>
              <a:ext cx="2627784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내용 정리하기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79512" y="1052347"/>
              <a:ext cx="648072" cy="360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632768" y="2658398"/>
            <a:ext cx="1152128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자본주의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5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시장 경제와 금융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4952" y="2996952"/>
            <a:ext cx="2016224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수정 자본주의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9552" y="4483720"/>
            <a:ext cx="86409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비용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45804" y="4483720"/>
            <a:ext cx="86409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편익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72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4" grpId="0"/>
      <p:bldP spid="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338015"/>
            <a:ext cx="8784976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spc="-30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b="1" spc="-30" smtClean="0">
                <a:latin typeface="나눔고딕 ExtraBold" pitchFamily="50" charset="-127"/>
                <a:ea typeface="나눔고딕 ExtraBold" pitchFamily="50" charset="-127"/>
              </a:rPr>
              <a:t>시장 경제의 발전을 위한 참여자의 역할</a:t>
            </a:r>
            <a:endParaRPr lang="en-US" altLang="ko-KR" b="1" spc="-30" smtClean="0">
              <a:latin typeface="나눔고딕 ExtraBold" pitchFamily="50" charset="-127"/>
              <a:ea typeface="나눔고딕 ExtraBold" pitchFamily="50" charset="-127"/>
            </a:endParaRPr>
          </a:p>
          <a:p>
            <a:pPr fontAlgn="base"/>
            <a:endParaRPr lang="en-US" altLang="ko-KR" spc="-30" smtClean="0">
              <a:latin typeface="+mn-ea"/>
            </a:endParaRPr>
          </a:p>
          <a:p>
            <a:pPr fontAlgn="base"/>
            <a:r>
              <a:rPr lang="en-US" altLang="ko-KR" spc="-30" smtClean="0">
                <a:latin typeface="+mn-ea"/>
              </a:rPr>
              <a:t>  01. </a:t>
            </a:r>
            <a:r>
              <a:rPr lang="ko-KR" altLang="en-US" spc="-30" smtClean="0">
                <a:latin typeface="+mn-ea"/>
              </a:rPr>
              <a:t>시장의 기능과 한계</a:t>
            </a:r>
            <a:endParaRPr lang="en-US" altLang="ko-KR" spc="-30" smtClean="0">
              <a:latin typeface="+mn-ea"/>
            </a:endParaRPr>
          </a:p>
          <a:p>
            <a:pPr fontAlgn="base"/>
            <a:endParaRPr lang="ko-KR" altLang="en-US" spc="-3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ko-KR" altLang="en-US" spc="-30" smtClean="0">
                <a:latin typeface="+mn-ea"/>
              </a:rPr>
              <a:t> </a:t>
            </a:r>
            <a:r>
              <a:rPr lang="en-US" altLang="ko-KR" spc="-30" smtClean="0">
                <a:latin typeface="+mn-ea"/>
              </a:rPr>
              <a:t> • </a:t>
            </a:r>
            <a:r>
              <a:rPr lang="ko-KR" altLang="en-US" spc="-30" smtClean="0">
                <a:latin typeface="+mn-ea"/>
              </a:rPr>
              <a:t>자원의 </a:t>
            </a:r>
            <a:r>
              <a:rPr lang="en-US" altLang="ko-KR" spc="-30" smtClean="0">
                <a:latin typeface="+mn-ea"/>
              </a:rPr>
              <a:t>(            ) </a:t>
            </a:r>
            <a:r>
              <a:rPr lang="ko-KR" altLang="en-US" spc="-30" smtClean="0">
                <a:latin typeface="+mn-ea"/>
              </a:rPr>
              <a:t>배분</a:t>
            </a:r>
            <a:r>
              <a:rPr lang="en-US" altLang="ko-KR" spc="-30" smtClean="0">
                <a:latin typeface="+mn-ea"/>
              </a:rPr>
              <a:t>: </a:t>
            </a:r>
            <a:r>
              <a:rPr lang="ko-KR" altLang="en-US" spc="-30" smtClean="0">
                <a:latin typeface="+mn-ea"/>
              </a:rPr>
              <a:t>인위적인 간섭 없이도 사회적으로 희소한 자원이 필요한 사람에게 필요한 양만큼 흘러들어 감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smtClean="0">
                <a:latin typeface="+mn-ea"/>
              </a:rPr>
              <a:t>  • (            ) </a:t>
            </a:r>
            <a:r>
              <a:rPr lang="ko-KR" altLang="en-US" spc="-30" smtClean="0">
                <a:latin typeface="+mn-ea"/>
              </a:rPr>
              <a:t>시장</a:t>
            </a:r>
            <a:r>
              <a:rPr lang="en-US" altLang="ko-KR" spc="-30" smtClean="0">
                <a:latin typeface="+mn-ea"/>
              </a:rPr>
              <a:t>, (            )</a:t>
            </a:r>
            <a:r>
              <a:rPr lang="ko-KR" altLang="en-US" spc="-30" smtClean="0">
                <a:latin typeface="+mn-ea"/>
              </a:rPr>
              <a:t>의 부족과 같이 시장의 기능이 제대로 작동하지 않아 자원이 효율적으로 배분되지 않는 경우를 시장 실패 또는 시장의 </a:t>
            </a:r>
            <a:r>
              <a:rPr lang="en-US" altLang="ko-KR" spc="-30" smtClean="0">
                <a:latin typeface="+mn-ea"/>
              </a:rPr>
              <a:t>(         )(</a:t>
            </a:r>
            <a:r>
              <a:rPr lang="ko-KR" altLang="en-US" spc="-30" smtClean="0">
                <a:latin typeface="+mn-ea"/>
              </a:rPr>
              <a:t>이</a:t>
            </a:r>
            <a:r>
              <a:rPr lang="en-US" altLang="ko-KR" spc="-30" smtClean="0">
                <a:latin typeface="+mn-ea"/>
              </a:rPr>
              <a:t>)</a:t>
            </a:r>
            <a:r>
              <a:rPr lang="ko-KR" altLang="en-US" spc="-30" smtClean="0">
                <a:latin typeface="+mn-ea"/>
              </a:rPr>
              <a:t>라고 함  </a:t>
            </a:r>
            <a:endParaRPr lang="en-US" altLang="ko-KR" spc="-3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endParaRPr lang="ko-KR" altLang="en-US" spc="-30" smtClean="0">
              <a:latin typeface="+mn-ea"/>
            </a:endParaRPr>
          </a:p>
          <a:p>
            <a:pPr fontAlgn="base"/>
            <a:r>
              <a:rPr lang="en-US" altLang="ko-KR" spc="-30" smtClean="0">
                <a:latin typeface="+mn-ea"/>
              </a:rPr>
              <a:t>  02. </a:t>
            </a:r>
            <a:r>
              <a:rPr lang="ko-KR" altLang="en-US" spc="-30" smtClean="0">
                <a:latin typeface="+mn-ea"/>
              </a:rPr>
              <a:t>참여자의 바람직한 역할</a:t>
            </a:r>
            <a:endParaRPr lang="en-US" altLang="ko-KR" spc="-30" smtClean="0">
              <a:latin typeface="+mn-ea"/>
            </a:endParaRPr>
          </a:p>
          <a:p>
            <a:pPr fontAlgn="base"/>
            <a:endParaRPr lang="ko-KR" altLang="en-US" spc="-3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smtClean="0">
                <a:latin typeface="+mn-ea"/>
              </a:rPr>
              <a:t>  • (            ) </a:t>
            </a:r>
            <a:r>
              <a:rPr lang="ko-KR" altLang="en-US" spc="-30" smtClean="0">
                <a:latin typeface="+mn-ea"/>
              </a:rPr>
              <a:t>정신</a:t>
            </a:r>
            <a:r>
              <a:rPr lang="en-US" altLang="ko-KR" spc="-30" smtClean="0">
                <a:latin typeface="+mn-ea"/>
              </a:rPr>
              <a:t>: </a:t>
            </a:r>
            <a:r>
              <a:rPr lang="ko-KR" altLang="en-US" spc="-30" smtClean="0">
                <a:latin typeface="+mn-ea"/>
              </a:rPr>
              <a:t>위험을 감수하더라도 투자를 통해 기술 혁신을 이루려는 자세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smtClean="0">
                <a:latin typeface="+mn-ea"/>
              </a:rPr>
              <a:t>  • (                      ) : </a:t>
            </a:r>
            <a:r>
              <a:rPr lang="ko-KR" altLang="en-US" spc="-30" smtClean="0">
                <a:latin typeface="+mn-ea"/>
              </a:rPr>
              <a:t>노동자의 인권</a:t>
            </a:r>
            <a:r>
              <a:rPr lang="en-US" altLang="ko-KR" spc="-30" smtClean="0">
                <a:latin typeface="+mn-ea"/>
              </a:rPr>
              <a:t>, </a:t>
            </a:r>
            <a:r>
              <a:rPr lang="ko-KR" altLang="en-US" spc="-30" smtClean="0">
                <a:latin typeface="+mn-ea"/>
              </a:rPr>
              <a:t>환경 보호</a:t>
            </a:r>
            <a:r>
              <a:rPr lang="en-US" altLang="ko-KR" spc="-30" smtClean="0">
                <a:latin typeface="+mn-ea"/>
              </a:rPr>
              <a:t>, </a:t>
            </a:r>
            <a:r>
              <a:rPr lang="ko-KR" altLang="en-US" spc="-30" smtClean="0">
                <a:latin typeface="+mn-ea"/>
              </a:rPr>
              <a:t>공정 무역 등을 고려하는 소비 행태</a:t>
            </a:r>
            <a:endParaRPr lang="en-US" altLang="ko-KR" spc="-30" dirty="0" smtClean="0"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시장 경제와 금융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7572" y="3488308"/>
            <a:ext cx="86409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한계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2467496"/>
            <a:ext cx="1080120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효율적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644" y="3140968"/>
            <a:ext cx="1080120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독과점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3140968"/>
            <a:ext cx="1080120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공공재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5013176"/>
            <a:ext cx="1080120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기업가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5301208"/>
            <a:ext cx="1800200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윤리적 소비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066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338015"/>
            <a:ext cx="8784976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국제 분업과 무역의 확대</a:t>
            </a:r>
          </a:p>
          <a:p>
            <a:pPr fontAlgn="base"/>
            <a:endParaRPr lang="en-US" altLang="ko-KR" spc="-30" dirty="0" smtClean="0">
              <a:latin typeface="+mn-ea"/>
            </a:endParaRPr>
          </a:p>
          <a:p>
            <a:pPr marL="288000" indent="-288000" fontAlgn="base"/>
            <a:r>
              <a:rPr lang="en-US" altLang="ko-KR" spc="-50" dirty="0" smtClean="0">
                <a:latin typeface="+mn-ea"/>
              </a:rPr>
              <a:t>  01. </a:t>
            </a:r>
            <a:r>
              <a:rPr lang="ko-KR" altLang="en-US" spc="-50" dirty="0" smtClean="0">
                <a:latin typeface="+mn-ea"/>
              </a:rPr>
              <a:t>국제 분업과 무역의 필요성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/>
            <a:endParaRPr lang="ko-KR" altLang="en-US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ko-KR" altLang="en-US" spc="-50" dirty="0" smtClean="0">
                <a:latin typeface="+mn-ea"/>
              </a:rPr>
              <a:t>  </a:t>
            </a:r>
            <a:r>
              <a:rPr lang="en-US" altLang="ko-KR" spc="-50" dirty="0" smtClean="0">
                <a:latin typeface="+mn-ea"/>
              </a:rPr>
              <a:t>•</a:t>
            </a:r>
            <a:r>
              <a:rPr lang="ko-KR" altLang="en-US" spc="-50" dirty="0" smtClean="0">
                <a:latin typeface="+mn-ea"/>
              </a:rPr>
              <a:t> 무역이 발생하는 이유는 생산 요소가 지역별로 다르게 분포하여 </a:t>
            </a:r>
            <a:r>
              <a:rPr lang="en-US" altLang="ko-KR" spc="-30" dirty="0" smtClean="0">
                <a:latin typeface="+mn-ea"/>
              </a:rPr>
              <a:t> (            )</a:t>
            </a:r>
            <a:r>
              <a:rPr lang="ko-KR" altLang="en-US" spc="-50" dirty="0" smtClean="0">
                <a:latin typeface="+mn-ea"/>
              </a:rPr>
              <a:t>의 차이가 존재하기 때문임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en-US" altLang="ko-KR" spc="-30" dirty="0" smtClean="0">
                <a:latin typeface="+mn-ea"/>
              </a:rPr>
              <a:t> (                ) </a:t>
            </a:r>
            <a:r>
              <a:rPr lang="en-US" altLang="ko-KR" spc="-50" dirty="0" smtClean="0">
                <a:latin typeface="+mn-ea"/>
              </a:rPr>
              <a:t>: </a:t>
            </a:r>
            <a:r>
              <a:rPr lang="ko-KR" altLang="en-US" spc="-50" dirty="0" smtClean="0">
                <a:latin typeface="+mn-ea"/>
              </a:rPr>
              <a:t>각 국가들이 주어진 환경에서 가장 적합한 상품을 만드는 데 전념하고</a:t>
            </a:r>
            <a:r>
              <a:rPr lang="en-US" altLang="ko-KR" spc="-50" dirty="0" smtClean="0">
                <a:latin typeface="+mn-ea"/>
              </a:rPr>
              <a:t>, </a:t>
            </a:r>
            <a:r>
              <a:rPr lang="ko-KR" altLang="en-US" spc="-50" dirty="0" smtClean="0">
                <a:latin typeface="+mn-ea"/>
              </a:rPr>
              <a:t>그것을 무역을 통해서 서로 교환하는 것</a:t>
            </a:r>
            <a:r>
              <a:rPr lang="en-US" altLang="ko-KR" spc="-50" dirty="0" smtClean="0">
                <a:latin typeface="+mn-ea"/>
              </a:rPr>
              <a:t>  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02. </a:t>
            </a:r>
            <a:r>
              <a:rPr lang="ko-KR" altLang="en-US" spc="-50" dirty="0" smtClean="0">
                <a:latin typeface="+mn-ea"/>
              </a:rPr>
              <a:t>무역의 확대와 그 영향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ko-KR" altLang="en-US" spc="-50" dirty="0" smtClean="0">
                <a:latin typeface="+mn-ea"/>
              </a:rPr>
              <a:t>오늘날의 무역 환경은 </a:t>
            </a:r>
            <a:r>
              <a:rPr lang="en-US" altLang="ko-KR" spc="-30" dirty="0" smtClean="0">
                <a:latin typeface="+mn-ea"/>
              </a:rPr>
              <a:t>(            )</a:t>
            </a:r>
            <a:r>
              <a:rPr lang="ko-KR" altLang="en-US" spc="-50" dirty="0" smtClean="0">
                <a:latin typeface="+mn-ea"/>
              </a:rPr>
              <a:t>의 흐름 속에서 </a:t>
            </a:r>
            <a:r>
              <a:rPr lang="en-US" altLang="ko-KR" spc="-30" dirty="0" smtClean="0">
                <a:latin typeface="+mn-ea"/>
              </a:rPr>
              <a:t>(        ) </a:t>
            </a:r>
            <a:r>
              <a:rPr lang="ko-KR" altLang="en-US" spc="-50" dirty="0" smtClean="0">
                <a:latin typeface="+mn-ea"/>
              </a:rPr>
              <a:t>무역을 추구하는 방향으로 변화하고 있음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ko-KR" altLang="en-US" spc="-50" dirty="0" smtClean="0">
                <a:latin typeface="+mn-ea"/>
              </a:rPr>
              <a:t>소비자들은 </a:t>
            </a:r>
            <a:r>
              <a:rPr lang="en-US" altLang="ko-KR" spc="-30" dirty="0" smtClean="0">
                <a:latin typeface="+mn-ea"/>
              </a:rPr>
              <a:t>(         )</a:t>
            </a:r>
            <a:r>
              <a:rPr lang="ko-KR" altLang="en-US" spc="-50" dirty="0" smtClean="0">
                <a:latin typeface="+mn-ea"/>
              </a:rPr>
              <a:t>의 폭이 확대되어 만족감이 높아졌지만</a:t>
            </a:r>
            <a:r>
              <a:rPr lang="en-US" altLang="ko-KR" spc="-50" dirty="0" smtClean="0">
                <a:latin typeface="+mn-ea"/>
              </a:rPr>
              <a:t>, </a:t>
            </a:r>
            <a:r>
              <a:rPr lang="ko-KR" altLang="en-US" spc="-50" dirty="0" smtClean="0">
                <a:latin typeface="+mn-ea"/>
              </a:rPr>
              <a:t>과소비와 같은 비합리적인 소비가 조장될 수 있음</a:t>
            </a:r>
            <a:endParaRPr lang="en-US" altLang="ko-KR" spc="-50" dirty="0" smtClean="0"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시장 경제와 금융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264" y="2492896"/>
            <a:ext cx="1080120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생산비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3140968"/>
            <a:ext cx="1440160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국제 분업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4784452"/>
            <a:ext cx="122413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세계화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4784452"/>
            <a:ext cx="86409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자유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6280" y="5445224"/>
            <a:ext cx="86409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선택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18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338015"/>
            <a:ext cx="8784976" cy="419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4.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안정적인 경제생활과 금융 설계</a:t>
            </a:r>
          </a:p>
          <a:p>
            <a:pPr fontAlgn="base"/>
            <a:endParaRPr lang="en-US" altLang="ko-KR" spc="-30" dirty="0" smtClean="0">
              <a:latin typeface="+mn-ea"/>
            </a:endParaRPr>
          </a:p>
          <a:p>
            <a:pPr marL="288000" indent="-288000" fontAlgn="base"/>
            <a:r>
              <a:rPr lang="en-US" altLang="ko-KR" spc="-50" dirty="0" smtClean="0">
                <a:latin typeface="+mn-ea"/>
              </a:rPr>
              <a:t>  01. </a:t>
            </a:r>
            <a:r>
              <a:rPr lang="ko-KR" altLang="en-US" spc="-50" dirty="0" smtClean="0">
                <a:latin typeface="+mn-ea"/>
              </a:rPr>
              <a:t>자산 관리의 원칙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/>
            <a:endParaRPr lang="ko-KR" altLang="en-US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ko-KR" altLang="en-US" spc="-50" dirty="0" smtClean="0">
                <a:latin typeface="+mn-ea"/>
              </a:rPr>
              <a:t>  </a:t>
            </a:r>
            <a:r>
              <a:rPr lang="en-US" altLang="ko-KR" spc="-50" dirty="0" smtClean="0">
                <a:latin typeface="+mn-ea"/>
              </a:rPr>
              <a:t>• </a:t>
            </a:r>
            <a:r>
              <a:rPr lang="en-US" altLang="ko-KR" spc="-30" dirty="0" smtClean="0">
                <a:latin typeface="+mn-ea"/>
              </a:rPr>
              <a:t> (             ) </a:t>
            </a:r>
            <a:r>
              <a:rPr lang="en-US" altLang="ko-KR" spc="-50" dirty="0" smtClean="0">
                <a:latin typeface="+mn-ea"/>
              </a:rPr>
              <a:t>: </a:t>
            </a:r>
            <a:r>
              <a:rPr lang="ko-KR" altLang="en-US" spc="-50" dirty="0" smtClean="0">
                <a:latin typeface="+mn-ea"/>
              </a:rPr>
              <a:t>자산의 가치가 줄어들지 않고 안전하게 보호될 수 있는 정도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en-US" altLang="ko-KR" spc="-30" dirty="0" smtClean="0">
                <a:latin typeface="+mn-ea"/>
              </a:rPr>
              <a:t> (             ) </a:t>
            </a:r>
            <a:r>
              <a:rPr lang="en-US" altLang="ko-KR" spc="-50" dirty="0" smtClean="0">
                <a:latin typeface="+mn-ea"/>
              </a:rPr>
              <a:t>: </a:t>
            </a:r>
            <a:r>
              <a:rPr lang="ko-KR" altLang="en-US" spc="-50" dirty="0" smtClean="0">
                <a:latin typeface="+mn-ea"/>
              </a:rPr>
              <a:t>투자 상품의 가격 상승이나 이자 수익을 기대할 수 있는 정도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en-US" altLang="ko-KR" spc="-30" dirty="0" smtClean="0">
                <a:latin typeface="+mn-ea"/>
              </a:rPr>
              <a:t> (             ) </a:t>
            </a:r>
            <a:r>
              <a:rPr lang="en-US" altLang="ko-KR" spc="-50" dirty="0" smtClean="0">
                <a:latin typeface="+mn-ea"/>
              </a:rPr>
              <a:t>: </a:t>
            </a:r>
            <a:r>
              <a:rPr lang="ko-KR" altLang="en-US" spc="-50" dirty="0" smtClean="0">
                <a:latin typeface="+mn-ea"/>
              </a:rPr>
              <a:t>보유 자산을 현금으로 쉽게 바꿀 수 있는 정도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02. </a:t>
            </a:r>
            <a:r>
              <a:rPr lang="ko-KR" altLang="en-US" spc="-50" dirty="0" smtClean="0">
                <a:latin typeface="+mn-ea"/>
              </a:rPr>
              <a:t>생애 </a:t>
            </a:r>
            <a:r>
              <a:rPr lang="ko-KR" altLang="en-US" spc="-50" dirty="0" err="1" smtClean="0">
                <a:latin typeface="+mn-ea"/>
              </a:rPr>
              <a:t>주기별</a:t>
            </a:r>
            <a:r>
              <a:rPr lang="ko-KR" altLang="en-US" spc="-50" dirty="0" smtClean="0">
                <a:latin typeface="+mn-ea"/>
              </a:rPr>
              <a:t> 금융 설계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ko-KR" altLang="en-US" spc="-50" dirty="0" smtClean="0">
                <a:latin typeface="+mn-ea"/>
              </a:rPr>
              <a:t>자신의 생애 </a:t>
            </a:r>
            <a:r>
              <a:rPr lang="ko-KR" altLang="en-US" spc="-50" dirty="0" err="1" smtClean="0">
                <a:latin typeface="+mn-ea"/>
              </a:rPr>
              <a:t>주기별</a:t>
            </a:r>
            <a:r>
              <a:rPr lang="ko-KR" altLang="en-US" spc="-50" dirty="0" smtClean="0">
                <a:latin typeface="+mn-ea"/>
              </a:rPr>
              <a:t> </a:t>
            </a:r>
            <a:r>
              <a:rPr lang="en-US" altLang="ko-KR" spc="-30" dirty="0" smtClean="0">
                <a:latin typeface="+mn-ea"/>
              </a:rPr>
              <a:t>(        )</a:t>
            </a:r>
            <a:r>
              <a:rPr lang="ko-KR" altLang="en-US" spc="-50" dirty="0" smtClean="0">
                <a:latin typeface="+mn-ea"/>
              </a:rPr>
              <a:t>을</a:t>
            </a:r>
            <a:r>
              <a:rPr lang="en-US" altLang="ko-KR" spc="-50" dirty="0" smtClean="0">
                <a:latin typeface="+mn-ea"/>
              </a:rPr>
              <a:t>/</a:t>
            </a:r>
            <a:r>
              <a:rPr lang="ko-KR" altLang="en-US" spc="-50" dirty="0" smtClean="0">
                <a:latin typeface="+mn-ea"/>
              </a:rPr>
              <a:t>를 바탕으로 재무 목표를 설정하고</a:t>
            </a:r>
            <a:r>
              <a:rPr lang="en-US" altLang="ko-KR" spc="-50" dirty="0" smtClean="0">
                <a:latin typeface="+mn-ea"/>
              </a:rPr>
              <a:t>, </a:t>
            </a:r>
            <a:r>
              <a:rPr lang="ko-KR" altLang="en-US" spc="-50" dirty="0" smtClean="0">
                <a:latin typeface="+mn-ea"/>
              </a:rPr>
              <a:t>미래의 </a:t>
            </a:r>
            <a:r>
              <a:rPr lang="en-US" altLang="ko-KR" spc="-30" dirty="0" smtClean="0">
                <a:latin typeface="+mn-ea"/>
              </a:rPr>
              <a:t>(        )</a:t>
            </a:r>
            <a:r>
              <a:rPr lang="ko-KR" altLang="en-US" spc="-50" dirty="0" smtClean="0">
                <a:latin typeface="+mn-ea"/>
              </a:rPr>
              <a:t>와</a:t>
            </a:r>
            <a:r>
              <a:rPr lang="en-US" altLang="ko-KR" spc="-50" dirty="0" smtClean="0">
                <a:latin typeface="+mn-ea"/>
              </a:rPr>
              <a:t>/</a:t>
            </a:r>
            <a:r>
              <a:rPr lang="ko-KR" altLang="en-US" spc="-50" dirty="0" smtClean="0">
                <a:latin typeface="+mn-ea"/>
              </a:rPr>
              <a:t>과 </a:t>
            </a:r>
            <a:r>
              <a:rPr lang="en-US" altLang="ko-KR" spc="-30" dirty="0" smtClean="0">
                <a:latin typeface="+mn-ea"/>
              </a:rPr>
              <a:t>(        )</a:t>
            </a:r>
            <a:r>
              <a:rPr lang="ko-KR" altLang="en-US" spc="-50" dirty="0" smtClean="0">
                <a:latin typeface="+mn-ea"/>
              </a:rPr>
              <a:t>을</a:t>
            </a:r>
            <a:r>
              <a:rPr lang="en-US" altLang="ko-KR" spc="-50" dirty="0" smtClean="0">
                <a:latin typeface="+mn-ea"/>
              </a:rPr>
              <a:t>/</a:t>
            </a:r>
            <a:r>
              <a:rPr lang="ko-KR" altLang="en-US" spc="-50" dirty="0" smtClean="0">
                <a:latin typeface="+mn-ea"/>
              </a:rPr>
              <a:t>를 예상하면서 목표 달성에 필요한 구체적인 </a:t>
            </a:r>
            <a:r>
              <a:rPr lang="en-US" altLang="ko-KR" spc="-30" dirty="0" smtClean="0">
                <a:latin typeface="+mn-ea"/>
              </a:rPr>
              <a:t>(        )</a:t>
            </a:r>
            <a:r>
              <a:rPr lang="ko-KR" altLang="en-US" spc="-50" dirty="0" smtClean="0">
                <a:latin typeface="+mn-ea"/>
              </a:rPr>
              <a:t>을</a:t>
            </a:r>
            <a:r>
              <a:rPr lang="en-US" altLang="ko-KR" spc="-50" dirty="0" smtClean="0">
                <a:latin typeface="+mn-ea"/>
              </a:rPr>
              <a:t>/</a:t>
            </a:r>
            <a:r>
              <a:rPr lang="ko-KR" altLang="en-US" spc="-50" dirty="0" smtClean="0">
                <a:latin typeface="+mn-ea"/>
              </a:rPr>
              <a:t>를 세우는 과정</a:t>
            </a:r>
            <a:endParaRPr lang="en-US" altLang="ko-KR" spc="-50" dirty="0" smtClean="0"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시장 경제와 금융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492896"/>
            <a:ext cx="1080120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안정성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814836"/>
            <a:ext cx="1080120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수익성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3140968"/>
            <a:ext cx="1080120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유동성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2968" y="4449812"/>
            <a:ext cx="86409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과업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0352" y="4437112"/>
            <a:ext cx="86409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수입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9700" y="4784452"/>
            <a:ext cx="86409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지출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1616" y="4784452"/>
            <a:ext cx="86409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계획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94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4"/>
          <p:cNvGrpSpPr/>
          <p:nvPr/>
        </p:nvGrpSpPr>
        <p:grpSpPr>
          <a:xfrm>
            <a:off x="251520" y="1099344"/>
            <a:ext cx="2627784" cy="396000"/>
            <a:chOff x="251520" y="1099344"/>
            <a:chExt cx="2627784" cy="420132"/>
          </a:xfrm>
        </p:grpSpPr>
        <p:sp>
          <p:nvSpPr>
            <p:cNvPr id="23" name="TextBox 22"/>
            <p:cNvSpPr txBox="1"/>
            <p:nvPr/>
          </p:nvSpPr>
          <p:spPr>
            <a:xfrm>
              <a:off x="251520" y="1150144"/>
              <a:ext cx="2627784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스스로 확인하기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51520" y="1099344"/>
              <a:ext cx="549676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25"/>
          <p:cNvGrpSpPr/>
          <p:nvPr/>
        </p:nvGrpSpPr>
        <p:grpSpPr>
          <a:xfrm>
            <a:off x="251520" y="1628800"/>
            <a:ext cx="7955464" cy="400110"/>
            <a:chOff x="341552" y="4235444"/>
            <a:chExt cx="7955464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528536" y="4235444"/>
              <a:ext cx="7768480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학습한 내용을 바탕으로 십자 낱말 풀이를 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28" name="육각형 27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251520" y="2420882"/>
          <a:ext cx="4056111" cy="3888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679"/>
                <a:gridCol w="450679"/>
                <a:gridCol w="450679"/>
                <a:gridCol w="448163"/>
                <a:gridCol w="453195"/>
                <a:gridCol w="450679"/>
                <a:gridCol w="450679"/>
                <a:gridCol w="450679"/>
                <a:gridCol w="450679"/>
              </a:tblGrid>
              <a:tr h="433368"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1</a:t>
                      </a:r>
                      <a:endParaRPr kumimoji="0" lang="ko-KR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2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3368"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3368"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3368">
                <a:tc>
                  <a:txBody>
                    <a:bodyPr/>
                    <a:lstStyle/>
                    <a:p>
                      <a:pPr latinLnBrk="1"/>
                      <a:endParaRPr lang="ko-KR" altLang="en-US" sz="100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4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5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3368"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7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33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3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 smtClean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3368"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7431"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6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431"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모서리가 둥근 직사각형 21"/>
          <p:cNvSpPr/>
          <p:nvPr/>
        </p:nvSpPr>
        <p:spPr>
          <a:xfrm>
            <a:off x="4476179" y="2131796"/>
            <a:ext cx="1080000" cy="288000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150" dirty="0" smtClean="0">
                <a:solidFill>
                  <a:schemeClr val="tx1"/>
                </a:solidFill>
              </a:rPr>
              <a:t>가로 열쇠</a:t>
            </a:r>
            <a:endParaRPr lang="ko-KR" altLang="en-US" sz="1400" b="1" spc="-150" dirty="0">
              <a:solidFill>
                <a:schemeClr val="tx1"/>
              </a:solidFill>
            </a:endParaRPr>
          </a:p>
        </p:txBody>
      </p:sp>
      <p:grpSp>
        <p:nvGrpSpPr>
          <p:cNvPr id="4" name="그룹 36"/>
          <p:cNvGrpSpPr/>
          <p:nvPr/>
        </p:nvGrpSpPr>
        <p:grpSpPr>
          <a:xfrm>
            <a:off x="4499992" y="2420888"/>
            <a:ext cx="4625976" cy="1741952"/>
            <a:chOff x="4620195" y="2624212"/>
            <a:chExt cx="4625976" cy="1741952"/>
          </a:xfrm>
        </p:grpSpPr>
        <p:sp>
          <p:nvSpPr>
            <p:cNvPr id="25" name="TextBox 24"/>
            <p:cNvSpPr txBox="1"/>
            <p:nvPr/>
          </p:nvSpPr>
          <p:spPr>
            <a:xfrm>
              <a:off x="4795389" y="2624212"/>
              <a:ext cx="4450782" cy="1741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400" spc="-100" dirty="0" smtClean="0"/>
                <a:t>어떤 재화나 서비스를 사용하면서 정당한 대가를 지불하지 않고 소비하여 발생하는 시장 실패</a:t>
              </a:r>
              <a:endParaRPr lang="en-US" altLang="ko-KR" sz="1400" spc="-100" dirty="0" smtClean="0"/>
            </a:p>
            <a:p>
              <a:pPr>
                <a:lnSpc>
                  <a:spcPct val="130000"/>
                </a:lnSpc>
              </a:pPr>
              <a:r>
                <a:rPr lang="en-US" altLang="ko-KR" sz="1400" spc="-100" dirty="0" smtClean="0"/>
                <a:t>1970</a:t>
              </a:r>
              <a:r>
                <a:rPr lang="ko-KR" altLang="en-US" sz="1400" spc="-100" dirty="0" smtClean="0"/>
                <a:t>년대에 등장한 사상으로 정부의 시장 개입을 비판하고 자유로운 경제 활동을 중시함</a:t>
              </a:r>
              <a:endParaRPr lang="en-US" altLang="ko-KR" sz="1400" spc="-100" dirty="0" smtClean="0"/>
            </a:p>
            <a:p>
              <a:pPr>
                <a:lnSpc>
                  <a:spcPct val="130000"/>
                </a:lnSpc>
              </a:pPr>
              <a:r>
                <a:rPr lang="ko-KR" altLang="en-US" sz="1400" spc="-100" dirty="0" smtClean="0"/>
                <a:t>개발 도상국의 노동자들에게 정당한 대가를 지불하는 윤리적인 무역</a:t>
              </a:r>
              <a:endParaRPr lang="ko-KR" altLang="en-US" sz="1400" spc="-100" dirty="0"/>
            </a:p>
          </p:txBody>
        </p:sp>
        <p:sp>
          <p:nvSpPr>
            <p:cNvPr id="26" name="타원 25"/>
            <p:cNvSpPr/>
            <p:nvPr/>
          </p:nvSpPr>
          <p:spPr>
            <a:xfrm>
              <a:off x="4620195" y="2703840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  <a:endParaRPr lang="ko-KR" altLang="en-US" sz="16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34" name="타원 33"/>
            <p:cNvSpPr/>
            <p:nvPr/>
          </p:nvSpPr>
          <p:spPr>
            <a:xfrm>
              <a:off x="4620195" y="3254881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ko-KR" altLang="en-US" sz="16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36" name="타원 35"/>
            <p:cNvSpPr/>
            <p:nvPr/>
          </p:nvSpPr>
          <p:spPr>
            <a:xfrm>
              <a:off x="4620195" y="381024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6</a:t>
              </a:r>
              <a:endParaRPr lang="ko-KR" altLang="en-US" sz="16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38" name="모서리가 둥근 직사각형 37"/>
          <p:cNvSpPr/>
          <p:nvPr/>
        </p:nvSpPr>
        <p:spPr>
          <a:xfrm>
            <a:off x="4476179" y="4221120"/>
            <a:ext cx="1080000" cy="288000"/>
          </a:xfrm>
          <a:prstGeom prst="roundRect">
            <a:avLst>
              <a:gd name="adj" fmla="val 50000"/>
            </a:avLst>
          </a:prstGeom>
          <a:solidFill>
            <a:srgbClr val="FDE9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150" dirty="0" smtClean="0">
                <a:solidFill>
                  <a:schemeClr val="tx1"/>
                </a:solidFill>
              </a:rPr>
              <a:t>세로 열쇠</a:t>
            </a:r>
            <a:endParaRPr lang="ko-KR" altLang="en-US" sz="1400" b="1" spc="-150" dirty="0">
              <a:solidFill>
                <a:schemeClr val="tx1"/>
              </a:solidFill>
            </a:endParaRPr>
          </a:p>
        </p:txBody>
      </p:sp>
      <p:grpSp>
        <p:nvGrpSpPr>
          <p:cNvPr id="5" name="그룹 38"/>
          <p:cNvGrpSpPr/>
          <p:nvPr/>
        </p:nvGrpSpPr>
        <p:grpSpPr>
          <a:xfrm>
            <a:off x="4499992" y="4511271"/>
            <a:ext cx="4644008" cy="2302105"/>
            <a:chOff x="4620195" y="2636912"/>
            <a:chExt cx="4644008" cy="2302105"/>
          </a:xfrm>
        </p:grpSpPr>
        <p:sp>
          <p:nvSpPr>
            <p:cNvPr id="40" name="TextBox 39"/>
            <p:cNvSpPr txBox="1"/>
            <p:nvPr/>
          </p:nvSpPr>
          <p:spPr>
            <a:xfrm>
              <a:off x="4789040" y="2636912"/>
              <a:ext cx="4475163" cy="230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400" spc="-100" dirty="0" smtClean="0"/>
                <a:t>국가 간에 상품을 </a:t>
              </a:r>
              <a:r>
                <a:rPr lang="ko-KR" altLang="en-US" sz="1400" spc="-100" dirty="0" err="1" smtClean="0"/>
                <a:t>사고팔거나</a:t>
              </a:r>
              <a:r>
                <a:rPr lang="ko-KR" altLang="en-US" sz="1400" spc="-100" dirty="0" smtClean="0"/>
                <a:t> 교환하는 일</a:t>
              </a:r>
              <a:endParaRPr lang="en-US" altLang="ko-KR" sz="1400" spc="-100" dirty="0" smtClean="0"/>
            </a:p>
            <a:p>
              <a:pPr>
                <a:lnSpc>
                  <a:spcPct val="130000"/>
                </a:lnSpc>
              </a:pPr>
              <a:r>
                <a:rPr lang="ko-KR" altLang="en-US" sz="1400" spc="-100" dirty="0" smtClean="0"/>
                <a:t>개인의 일생에 걸친 소득과 소비에 관한 계획과 실행</a:t>
              </a:r>
            </a:p>
            <a:p>
              <a:pPr>
                <a:lnSpc>
                  <a:spcPct val="130000"/>
                </a:lnSpc>
              </a:pPr>
              <a:r>
                <a:rPr lang="en-US" altLang="ko-KR" sz="1400" spc="-100" dirty="0" smtClean="0"/>
                <a:t>1929</a:t>
              </a:r>
              <a:r>
                <a:rPr lang="ko-KR" altLang="en-US" sz="1400" spc="-100" dirty="0" smtClean="0"/>
                <a:t>년 대공황 이후 시장에서 정부의 역할을 강조한 자본주의</a:t>
              </a:r>
            </a:p>
            <a:p>
              <a:pPr>
                <a:lnSpc>
                  <a:spcPct val="130000"/>
                </a:lnSpc>
              </a:pPr>
              <a:r>
                <a:rPr lang="ko-KR" altLang="en-US" sz="1400" spc="-100" dirty="0" smtClean="0"/>
                <a:t>시간의 흐름에 따라 개인의 삶의 모습이 어떻게 달라지는지 단계를 나누어 나타낸 것</a:t>
              </a:r>
            </a:p>
            <a:p>
              <a:pPr>
                <a:lnSpc>
                  <a:spcPct val="130000"/>
                </a:lnSpc>
              </a:pPr>
              <a:r>
                <a:rPr lang="ko-KR" altLang="en-US" sz="1400" spc="-100" dirty="0" smtClean="0"/>
                <a:t>미래의 불확실성 속에서 장래를 정확하게 예측하고 변화를 모색하는 기업가의 태도</a:t>
              </a:r>
              <a:endParaRPr lang="ko-KR" altLang="en-US" sz="1400" spc="-100" dirty="0"/>
            </a:p>
          </p:txBody>
        </p:sp>
        <p:sp>
          <p:nvSpPr>
            <p:cNvPr id="41" name="타원 40"/>
            <p:cNvSpPr/>
            <p:nvPr/>
          </p:nvSpPr>
          <p:spPr>
            <a:xfrm>
              <a:off x="4620195" y="2695585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  <a:endParaRPr lang="ko-KR" altLang="en-US" sz="16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42" name="타원 41"/>
            <p:cNvSpPr/>
            <p:nvPr/>
          </p:nvSpPr>
          <p:spPr>
            <a:xfrm>
              <a:off x="4620195" y="2981712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ko-KR" altLang="en-US" sz="16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43" name="타원 42"/>
            <p:cNvSpPr/>
            <p:nvPr/>
          </p:nvSpPr>
          <p:spPr>
            <a:xfrm>
              <a:off x="4620195" y="3275072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4</a:t>
              </a:r>
              <a:endParaRPr lang="ko-KR" altLang="en-US" sz="16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4620195" y="3812413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5</a:t>
              </a:r>
              <a:endParaRPr lang="ko-KR" altLang="en-US" sz="16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45" name="타원 44"/>
            <p:cNvSpPr/>
            <p:nvPr/>
          </p:nvSpPr>
          <p:spPr>
            <a:xfrm>
              <a:off x="4620195" y="4366381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100" dirty="0" smtClean="0">
                  <a:solidFill>
                    <a:prstClr val="black"/>
                  </a:solidFill>
                  <a:latin typeface="나눔고딕 ExtraBold" pitchFamily="50" charset="-127"/>
                  <a:ea typeface="나눔고딕 ExtraBold" pitchFamily="50" charset="-127"/>
                </a:rPr>
                <a:t>7</a:t>
              </a:r>
              <a:endParaRPr lang="ko-KR" altLang="en-US" sz="16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pic>
        <p:nvPicPr>
          <p:cNvPr id="52" name="그림 5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53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시장 경제와 금융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43076" y="5517232"/>
            <a:ext cx="2016224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공정무역</a:t>
            </a:r>
            <a:endParaRPr lang="ko-KR" altLang="en-US" spc="1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021732" y="4110980"/>
            <a:ext cx="576064" cy="230832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</a:pPr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기업가</a:t>
            </a:r>
            <a:endParaRPr lang="en-US" altLang="ko-KR" spc="1800" dirty="0" smtClean="0">
              <a:solidFill>
                <a:srgbClr val="FF0000"/>
              </a:solidFill>
              <a:latin typeface="+mn-ea"/>
            </a:endParaRPr>
          </a:p>
          <a:p>
            <a:pPr algn="ctr">
              <a:lnSpc>
                <a:spcPct val="160000"/>
              </a:lnSpc>
            </a:pPr>
            <a:endParaRPr lang="en-US" altLang="ko-KR" spc="1800" dirty="0" smtClean="0">
              <a:solidFill>
                <a:srgbClr val="FF0000"/>
              </a:solidFill>
              <a:latin typeface="+mn-ea"/>
            </a:endParaRPr>
          </a:p>
          <a:p>
            <a:pPr algn="ctr">
              <a:lnSpc>
                <a:spcPct val="160000"/>
              </a:lnSpc>
            </a:pPr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신</a:t>
            </a:r>
            <a:endParaRPr lang="ko-KR" altLang="en-US" spc="1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5468" y="2492896"/>
            <a:ext cx="3528392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pc="1800" dirty="0" err="1" smtClean="0">
                <a:solidFill>
                  <a:srgbClr val="FF0000"/>
                </a:solidFill>
                <a:latin typeface="+mn-ea"/>
              </a:rPr>
              <a:t>무임승차자문제</a:t>
            </a:r>
            <a:endParaRPr lang="ko-KR" altLang="en-US" spc="1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4368" y="2395488"/>
            <a:ext cx="576064" cy="9182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</a:pPr>
            <a:endParaRPr lang="en-US" altLang="ko-KR" spc="1800" dirty="0" smtClean="0">
              <a:solidFill>
                <a:srgbClr val="FF0000"/>
              </a:solidFill>
              <a:latin typeface="+mn-ea"/>
            </a:endParaRPr>
          </a:p>
          <a:p>
            <a:pPr algn="ctr">
              <a:lnSpc>
                <a:spcPct val="160000"/>
              </a:lnSpc>
            </a:pPr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역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7068" y="3666232"/>
            <a:ext cx="576064" cy="275152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</a:pPr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수</a:t>
            </a:r>
            <a:endParaRPr lang="en-US" altLang="ko-KR" spc="1800" dirty="0" smtClean="0">
              <a:solidFill>
                <a:srgbClr val="FF0000"/>
              </a:solidFill>
              <a:latin typeface="+mn-ea"/>
            </a:endParaRPr>
          </a:p>
          <a:p>
            <a:pPr algn="ctr">
              <a:lnSpc>
                <a:spcPct val="160000"/>
              </a:lnSpc>
            </a:pPr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정</a:t>
            </a:r>
            <a:endParaRPr lang="en-US" altLang="ko-KR" spc="1800" dirty="0" smtClean="0">
              <a:solidFill>
                <a:srgbClr val="FF0000"/>
              </a:solidFill>
              <a:latin typeface="+mn-ea"/>
            </a:endParaRPr>
          </a:p>
          <a:p>
            <a:pPr algn="ctr">
              <a:lnSpc>
                <a:spcPct val="160000"/>
              </a:lnSpc>
            </a:pPr>
            <a:endParaRPr lang="en-US" altLang="ko-KR" spc="1800" dirty="0" smtClean="0">
              <a:solidFill>
                <a:srgbClr val="FF0000"/>
              </a:solidFill>
              <a:latin typeface="+mn-ea"/>
            </a:endParaRPr>
          </a:p>
          <a:p>
            <a:pPr algn="ctr">
              <a:lnSpc>
                <a:spcPct val="160000"/>
              </a:lnSpc>
            </a:pPr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본</a:t>
            </a:r>
            <a:endParaRPr lang="en-US" altLang="ko-KR" spc="1800" dirty="0" smtClean="0">
              <a:solidFill>
                <a:srgbClr val="FF0000"/>
              </a:solidFill>
              <a:latin typeface="+mn-ea"/>
            </a:endParaRPr>
          </a:p>
          <a:p>
            <a:pPr algn="ctr">
              <a:lnSpc>
                <a:spcPct val="160000"/>
              </a:lnSpc>
            </a:pPr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주</a:t>
            </a:r>
            <a:endParaRPr lang="en-US" altLang="ko-KR" spc="1800" dirty="0" smtClean="0">
              <a:solidFill>
                <a:srgbClr val="FF0000"/>
              </a:solidFill>
              <a:latin typeface="+mn-ea"/>
            </a:endParaRPr>
          </a:p>
          <a:p>
            <a:pPr algn="ctr">
              <a:lnSpc>
                <a:spcPct val="160000"/>
              </a:lnSpc>
            </a:pPr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의</a:t>
            </a:r>
            <a:endParaRPr lang="ko-KR" altLang="en-US" spc="1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26120" y="4653136"/>
            <a:ext cx="2557052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pc="1800" dirty="0" err="1" smtClean="0">
                <a:solidFill>
                  <a:srgbClr val="FF0000"/>
                </a:solidFill>
                <a:latin typeface="+mn-ea"/>
              </a:rPr>
              <a:t>신자유주의</a:t>
            </a:r>
            <a:endParaRPr lang="ko-KR" altLang="en-US" spc="18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70472" y="3678932"/>
            <a:ext cx="576064" cy="186512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</a:pPr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생애</a:t>
            </a:r>
            <a:endParaRPr lang="en-US" altLang="ko-KR" spc="1800" dirty="0" smtClean="0">
              <a:solidFill>
                <a:srgbClr val="FF0000"/>
              </a:solidFill>
              <a:latin typeface="+mn-ea"/>
            </a:endParaRPr>
          </a:p>
          <a:p>
            <a:pPr algn="ctr">
              <a:lnSpc>
                <a:spcPct val="160000"/>
              </a:lnSpc>
            </a:pPr>
            <a:endParaRPr lang="en-US" altLang="ko-KR" spc="1800" dirty="0" smtClean="0">
              <a:solidFill>
                <a:srgbClr val="FF0000"/>
              </a:solidFill>
              <a:latin typeface="+mn-ea"/>
            </a:endParaRPr>
          </a:p>
          <a:p>
            <a:pPr algn="ctr">
              <a:lnSpc>
                <a:spcPct val="160000"/>
              </a:lnSpc>
            </a:pPr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기</a:t>
            </a:r>
            <a:endParaRPr lang="en-US" altLang="ko-KR" spc="180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568476" y="2774917"/>
            <a:ext cx="576064" cy="13614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</a:pPr>
            <a:r>
              <a:rPr lang="ko-KR" altLang="en-US" spc="1800" smtClean="0">
                <a:solidFill>
                  <a:srgbClr val="FF0000"/>
                </a:solidFill>
                <a:latin typeface="+mn-ea"/>
              </a:rPr>
              <a:t>산관</a:t>
            </a:r>
            <a:r>
              <a:rPr lang="ko-KR" altLang="en-US" spc="1800" dirty="0" smtClean="0">
                <a:solidFill>
                  <a:srgbClr val="FF0000"/>
                </a:solidFill>
                <a:latin typeface="+mn-ea"/>
              </a:rPr>
              <a:t>리</a:t>
            </a:r>
          </a:p>
        </p:txBody>
      </p:sp>
    </p:spTree>
    <p:extLst>
      <p:ext uri="{BB962C8B-B14F-4D97-AF65-F5344CB8AC3E}">
        <p14:creationId xmlns:p14="http://schemas.microsoft.com/office/powerpoint/2010/main" val="172152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6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시장 경제와 금융</a:t>
            </a:r>
          </a:p>
        </p:txBody>
      </p:sp>
      <p:grpSp>
        <p:nvGrpSpPr>
          <p:cNvPr id="2" name="그룹 29"/>
          <p:cNvGrpSpPr/>
          <p:nvPr/>
        </p:nvGrpSpPr>
        <p:grpSpPr>
          <a:xfrm>
            <a:off x="251520" y="1124744"/>
            <a:ext cx="2899935" cy="439299"/>
            <a:chOff x="251520" y="1124744"/>
            <a:chExt cx="2899935" cy="439299"/>
          </a:xfrm>
        </p:grpSpPr>
        <p:sp>
          <p:nvSpPr>
            <p:cNvPr id="29" name="TextBox 28"/>
            <p:cNvSpPr txBox="1"/>
            <p:nvPr/>
          </p:nvSpPr>
          <p:spPr>
            <a:xfrm>
              <a:off x="271135" y="1192385"/>
              <a:ext cx="2880320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  통합적으로 사고하기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1124744"/>
              <a:ext cx="504000" cy="43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13"/>
          <p:cNvGrpSpPr/>
          <p:nvPr/>
        </p:nvGrpSpPr>
        <p:grpSpPr>
          <a:xfrm>
            <a:off x="251520" y="1628800"/>
            <a:ext cx="8640960" cy="400110"/>
            <a:chOff x="341552" y="4235444"/>
            <a:chExt cx="8640960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528536" y="4235444"/>
              <a:ext cx="8453976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단원 도입부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(132~133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쪽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)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에 던진 질문들에 대해 자신의 생각을 정리해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16" name="육각형 15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169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179512" y="4365104"/>
            <a:ext cx="8673543" cy="1944216"/>
            <a:chOff x="251520" y="4365104"/>
            <a:chExt cx="8673543" cy="19442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4365104"/>
              <a:ext cx="4366874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58030"/>
            <a:stretch>
              <a:fillRect/>
            </a:stretch>
          </p:blipFill>
          <p:spPr bwMode="auto">
            <a:xfrm>
              <a:off x="7092280" y="4365104"/>
              <a:ext cx="1832783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58030" r="7835"/>
            <a:stretch>
              <a:fillRect/>
            </a:stretch>
          </p:blipFill>
          <p:spPr bwMode="auto">
            <a:xfrm>
              <a:off x="5652119" y="4365104"/>
              <a:ext cx="1490641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58030" r="7835"/>
            <a:stretch>
              <a:fillRect/>
            </a:stretch>
          </p:blipFill>
          <p:spPr bwMode="auto">
            <a:xfrm>
              <a:off x="4211959" y="4365104"/>
              <a:ext cx="1490641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" name="TextBox 60"/>
          <p:cNvSpPr txBox="1"/>
          <p:nvPr/>
        </p:nvSpPr>
        <p:spPr>
          <a:xfrm>
            <a:off x="992808" y="4826476"/>
            <a:ext cx="7704856" cy="13388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          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경제학에서 합리적 선택이란 비용보다 편익을 크게 하는 선택을 의미한다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이러한 선택은 최소 비용으로 최대 만족을 추구하는 경제 행위의 원칙인 효율성의 원칙과 맥락이 같다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107504" y="2132856"/>
            <a:ext cx="8734176" cy="2114277"/>
            <a:chOff x="179512" y="2132856"/>
            <a:chExt cx="8734176" cy="211427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9512" y="2132856"/>
              <a:ext cx="4752528" cy="2114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59091"/>
            <a:stretch>
              <a:fillRect/>
            </a:stretch>
          </p:blipFill>
          <p:spPr bwMode="auto">
            <a:xfrm>
              <a:off x="6969472" y="2132856"/>
              <a:ext cx="1944216" cy="2114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59091" r="9091"/>
            <a:stretch>
              <a:fillRect/>
            </a:stretch>
          </p:blipFill>
          <p:spPr bwMode="auto">
            <a:xfrm>
              <a:off x="4572000" y="2132856"/>
              <a:ext cx="1512168" cy="2114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59091" r="9091"/>
            <a:stretch>
              <a:fillRect/>
            </a:stretch>
          </p:blipFill>
          <p:spPr bwMode="auto">
            <a:xfrm>
              <a:off x="5724128" y="2132856"/>
              <a:ext cx="1512168" cy="2114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TextBox 52"/>
          <p:cNvSpPr txBox="1"/>
          <p:nvPr/>
        </p:nvSpPr>
        <p:spPr>
          <a:xfrm>
            <a:off x="971600" y="2708920"/>
            <a:ext cx="7848872" cy="13388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	</a:t>
            </a:r>
            <a:r>
              <a:rPr lang="ko-KR" altLang="en-US" spc="-150" dirty="0" smtClean="0">
                <a:solidFill>
                  <a:srgbClr val="FF0000"/>
                </a:solidFill>
                <a:latin typeface="+mn-ea"/>
              </a:rPr>
              <a:t>상업과 유통을 중심으로 한 상업 자본주의에서 생산 활동을 중심으로 한 산업 자본주의</a:t>
            </a:r>
            <a:r>
              <a:rPr lang="en-US" altLang="ko-KR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50" dirty="0" smtClean="0">
                <a:solidFill>
                  <a:srgbClr val="FF0000"/>
                </a:solidFill>
                <a:latin typeface="+mn-ea"/>
              </a:rPr>
              <a:t>대공황 이후 정부의 역할을 강조한 수정 자본주의</a:t>
            </a:r>
            <a:r>
              <a:rPr lang="en-US" altLang="ko-KR" spc="-150" dirty="0" smtClean="0">
                <a:solidFill>
                  <a:srgbClr val="FF0000"/>
                </a:solidFill>
                <a:latin typeface="+mn-ea"/>
              </a:rPr>
              <a:t>,  </a:t>
            </a:r>
            <a:r>
              <a:rPr lang="ko-KR" altLang="en-US" spc="-150" dirty="0" smtClean="0">
                <a:solidFill>
                  <a:srgbClr val="FF0000"/>
                </a:solidFill>
                <a:latin typeface="+mn-ea"/>
              </a:rPr>
              <a:t>정부의 역할을 제한하고 다시 시장의 기능을 강조하는 </a:t>
            </a:r>
            <a:r>
              <a:rPr lang="ko-KR" altLang="en-US" spc="-150" dirty="0" err="1" smtClean="0">
                <a:solidFill>
                  <a:srgbClr val="FF0000"/>
                </a:solidFill>
                <a:latin typeface="+mn-ea"/>
              </a:rPr>
              <a:t>신자유주의로</a:t>
            </a:r>
            <a:r>
              <a:rPr lang="ko-KR" altLang="en-US" spc="-150" dirty="0" smtClean="0">
                <a:solidFill>
                  <a:srgbClr val="FF0000"/>
                </a:solidFill>
                <a:latin typeface="+mn-ea"/>
              </a:rPr>
              <a:t> 변화해 왔다</a:t>
            </a:r>
            <a:r>
              <a:rPr lang="en-US" altLang="ko-KR" spc="-15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959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76011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66246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A6624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276872"/>
            <a:ext cx="7992888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안정적인 경제생활을 위해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금융 자산의 특징과 자산 관리의 원칙을 파악할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endParaRPr lang="ko-KR" altLang="en-US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544" y="4509120"/>
            <a:ext cx="7848872" cy="57496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자산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금융 자산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자산 관리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수익성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유동성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안정성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403206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66246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A66246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7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0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01. </a:t>
                </a:r>
                <a:r>
                  <a:rPr lang="ko-KR" altLang="en-US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안정적인 경제생활을 위한 자산 관리</a:t>
                </a:r>
                <a:endParaRPr lang="ko-KR" altLang="en-US" sz="24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159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5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6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시장 경제와 금융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169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29"/>
          <p:cNvGrpSpPr/>
          <p:nvPr/>
        </p:nvGrpSpPr>
        <p:grpSpPr>
          <a:xfrm>
            <a:off x="251520" y="1124744"/>
            <a:ext cx="2899935" cy="439299"/>
            <a:chOff x="251520" y="1124744"/>
            <a:chExt cx="2899935" cy="439299"/>
          </a:xfrm>
        </p:grpSpPr>
        <p:sp>
          <p:nvSpPr>
            <p:cNvPr id="65" name="TextBox 64"/>
            <p:cNvSpPr txBox="1"/>
            <p:nvPr/>
          </p:nvSpPr>
          <p:spPr>
            <a:xfrm>
              <a:off x="271135" y="1192385"/>
              <a:ext cx="2880320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  통합적으로 사고하기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1124744"/>
              <a:ext cx="504000" cy="43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13"/>
          <p:cNvGrpSpPr/>
          <p:nvPr/>
        </p:nvGrpSpPr>
        <p:grpSpPr>
          <a:xfrm>
            <a:off x="251520" y="1628800"/>
            <a:ext cx="8640960" cy="400110"/>
            <a:chOff x="341552" y="4235444"/>
            <a:chExt cx="8640960" cy="400110"/>
          </a:xfrm>
        </p:grpSpPr>
        <p:sp>
          <p:nvSpPr>
            <p:cNvPr id="68" name="TextBox 67"/>
            <p:cNvSpPr txBox="1"/>
            <p:nvPr/>
          </p:nvSpPr>
          <p:spPr>
            <a:xfrm>
              <a:off x="528536" y="4235444"/>
              <a:ext cx="8453976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단원 도입부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(132~133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쪽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)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에 던진 질문들에 대해 자신의 생각을 정리해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69" name="육각형 68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35496" y="2132856"/>
            <a:ext cx="8856984" cy="1964032"/>
            <a:chOff x="107504" y="2132856"/>
            <a:chExt cx="8856984" cy="196403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7504" y="2132856"/>
              <a:ext cx="4464496" cy="1964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8387"/>
            <a:stretch>
              <a:fillRect/>
            </a:stretch>
          </p:blipFill>
          <p:spPr bwMode="auto">
            <a:xfrm>
              <a:off x="6660232" y="2132856"/>
              <a:ext cx="2304256" cy="1964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58064" r="6452"/>
            <a:stretch>
              <a:fillRect/>
            </a:stretch>
          </p:blipFill>
          <p:spPr bwMode="auto">
            <a:xfrm>
              <a:off x="4211960" y="2132856"/>
              <a:ext cx="1584176" cy="1964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58064" r="6452"/>
            <a:stretch>
              <a:fillRect/>
            </a:stretch>
          </p:blipFill>
          <p:spPr bwMode="auto">
            <a:xfrm>
              <a:off x="5652120" y="2132856"/>
              <a:ext cx="1584176" cy="1964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0" name="TextBox 79"/>
          <p:cNvSpPr txBox="1"/>
          <p:nvPr/>
        </p:nvSpPr>
        <p:spPr>
          <a:xfrm>
            <a:off x="920834" y="2520301"/>
            <a:ext cx="7971646" cy="13388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50" dirty="0" smtClean="0">
                <a:solidFill>
                  <a:srgbClr val="FF0000"/>
                </a:solidFill>
                <a:latin typeface="+mn-ea"/>
              </a:rPr>
              <a:t>	            </a:t>
            </a:r>
            <a:r>
              <a:rPr lang="ko-KR" altLang="en-US" spc="-150" dirty="0" smtClean="0">
                <a:solidFill>
                  <a:srgbClr val="FF0000"/>
                </a:solidFill>
                <a:latin typeface="+mn-ea"/>
              </a:rPr>
              <a:t>생산 요소가 지역별로 다르게 분포하기 때문에 상품을 생산할 때 국가 간에 생산비의 차이가 발생한다</a:t>
            </a:r>
            <a:r>
              <a:rPr lang="en-US" altLang="ko-KR" spc="-15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50" dirty="0" smtClean="0">
                <a:solidFill>
                  <a:srgbClr val="FF0000"/>
                </a:solidFill>
                <a:latin typeface="+mn-ea"/>
              </a:rPr>
              <a:t>세계 각국이 다른 나라보다 저렴한 비용으로 만들 수 있는 상품을 특화 생산하여 교환한다면 거래 당사국 모두에게 이익이 된다</a:t>
            </a:r>
            <a:r>
              <a:rPr lang="en-US" altLang="ko-KR" spc="-150" dirty="0" smtClean="0">
                <a:solidFill>
                  <a:srgbClr val="FF0000"/>
                </a:solidFill>
                <a:latin typeface="+mn-ea"/>
              </a:rPr>
              <a:t>.</a:t>
            </a:r>
            <a:endParaRPr lang="ko-KR" altLang="en-US" spc="-150" dirty="0" smtClean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251520" y="4221088"/>
            <a:ext cx="8664178" cy="2016224"/>
            <a:chOff x="251520" y="4221088"/>
            <a:chExt cx="8664178" cy="201622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1520" y="4221088"/>
              <a:ext cx="4335314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56473" r="6986"/>
            <a:stretch>
              <a:fillRect/>
            </a:stretch>
          </p:blipFill>
          <p:spPr bwMode="auto">
            <a:xfrm>
              <a:off x="5436096" y="4221088"/>
              <a:ext cx="1584176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54618"/>
            <a:stretch>
              <a:fillRect/>
            </a:stretch>
          </p:blipFill>
          <p:spPr bwMode="auto">
            <a:xfrm>
              <a:off x="6948264" y="4221088"/>
              <a:ext cx="1967434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56473" r="6986"/>
            <a:stretch>
              <a:fillRect/>
            </a:stretch>
          </p:blipFill>
          <p:spPr bwMode="auto">
            <a:xfrm>
              <a:off x="3923928" y="4221088"/>
              <a:ext cx="1584176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" name="TextBox 80"/>
          <p:cNvSpPr txBox="1"/>
          <p:nvPr/>
        </p:nvSpPr>
        <p:spPr>
          <a:xfrm>
            <a:off x="1043608" y="4581128"/>
            <a:ext cx="7704856" cy="13388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          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시장 경제에서는 개인의 선택과 자유가 보장되는 동시에 자신의 경제적 선택에 대한 책임을 져야 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이는 개인의 창의성 발휘와 경쟁을 유도하고 사회 발전에 긍정적인 영향을 미치게 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719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6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Ⅴ.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시장 경제와 금융</a:t>
            </a:r>
          </a:p>
        </p:txBody>
      </p:sp>
      <p:grpSp>
        <p:nvGrpSpPr>
          <p:cNvPr id="2" name="그룹 20"/>
          <p:cNvGrpSpPr/>
          <p:nvPr/>
        </p:nvGrpSpPr>
        <p:grpSpPr>
          <a:xfrm>
            <a:off x="251520" y="1628800"/>
            <a:ext cx="7955464" cy="400110"/>
            <a:chOff x="341552" y="4235444"/>
            <a:chExt cx="7955464" cy="400110"/>
          </a:xfrm>
        </p:grpSpPr>
        <p:sp>
          <p:nvSpPr>
            <p:cNvPr id="22" name="TextBox 21"/>
            <p:cNvSpPr txBox="1"/>
            <p:nvPr/>
          </p:nvSpPr>
          <p:spPr>
            <a:xfrm>
              <a:off x="528536" y="4235444"/>
              <a:ext cx="7768480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위에서 정리한 내용을 바탕으로 단원의 핵심 질문에 답해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23" name="육각형 22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모서리가 둥근 직사각형 29"/>
          <p:cNvSpPr/>
          <p:nvPr/>
        </p:nvSpPr>
        <p:spPr>
          <a:xfrm>
            <a:off x="517780" y="2107456"/>
            <a:ext cx="8014660" cy="601464"/>
          </a:xfrm>
          <a:prstGeom prst="roundRect">
            <a:avLst>
              <a:gd name="adj" fmla="val 0"/>
            </a:avLst>
          </a:prstGeom>
          <a:solidFill>
            <a:srgbClr val="FADED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00" dirty="0" smtClean="0">
                <a:solidFill>
                  <a:prstClr val="black"/>
                </a:solidFill>
              </a:rPr>
              <a:t>“시장 경제는 인간의 삶에 어떤 영향을 미치는가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?”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9552" y="2780928"/>
            <a:ext cx="7992888" cy="175432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시장 경제 체제는 경제 활동에서 사람들은 자신의 자유로운 선택에 따라 경제 행위를 할 수 있는 경제적 자유가 보장되었으며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동시에 자신의 경제적 선택에 대해 책임을 지게 되었다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이러한 경제 활동의 자유는 개인의 창의성을 발휘할 수 있는 기회를 제공하였으며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무역 등 국제 교류를 통해 경제 생활에서 관계를 맺게 되는 공간적 범위가 확장되었다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169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100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86640" y="4373330"/>
            <a:ext cx="7776864" cy="94179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위와 같은 상황에서 나라면 어떤 선택을 할까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그렇게 생각하는 이유도 적어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5316867"/>
            <a:ext cx="7560840" cy="84843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안전성을 중시한다면 적금을 선택하고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수익성을 중시한다면 주식 투자를 선택한다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36" name="그림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37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안정적인 경제생활을 위한 자산 관리</a:t>
                </a:r>
                <a:endParaRPr lang="ko-KR" altLang="en-US" sz="24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33" name="직사각형 32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5536" y="4445338"/>
            <a:ext cx="364047" cy="36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159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498702"/>
            <a:ext cx="8532440" cy="268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701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802838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자산은 무엇이며 어떻게 관리해야 할까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6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01. </a:t>
                </a:r>
                <a:r>
                  <a:rPr lang="ko-KR" altLang="en-US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안정적인 경제생활을 위한 자산 관리</a:t>
                </a:r>
                <a:endParaRPr lang="ko-KR" altLang="en-US" sz="24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496944" cy="304698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자산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의미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개인이나 단체가 소유하고 있는 유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·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무형의 모든 경제적 가치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자산의 유형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현금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금융 자산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예금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주식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채권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실물 자산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토지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건물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자동차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금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159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802838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자산은 무엇이며 어떻게 관리해야 할까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01. </a:t>
                </a:r>
                <a:r>
                  <a:rPr lang="ko-KR" altLang="en-US" sz="24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안정적인 경제생활을 위한 자산 관리</a:t>
                </a:r>
                <a:endParaRPr lang="ko-KR" altLang="en-US" sz="24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593668" y="1202878"/>
              <a:ext cx="33025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5-4.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안정적인 경제생활과 금융 설계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496944" cy="420115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자산 관리</a:t>
            </a:r>
            <a:endParaRPr lang="en-US" altLang="ko-KR" sz="2800" b="1" spc="-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자산 관리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저축과 투자에 대한 계획을 세우고 실행하는 것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자산 관리의 필요성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안정적 경제생활 유지를 위해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저축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예금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금융 기관에 자금을 예치하고 이율에 따라 이자를 받는 금융 상품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적금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일정 기간 동안 정기적으로 일정 금액을 적립하여 만기에 원금과 이자를 함께 돌려받는 저축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투자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자산 가치의 향상을 위해 주식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채권 등을 매입하는 것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159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6" name="제목 1"/>
            <p:cNvSpPr txBox="1">
              <a:spLocks/>
            </p:cNvSpPr>
            <p:nvPr/>
          </p:nvSpPr>
          <p:spPr>
            <a:xfrm>
              <a:off x="251520" y="33896"/>
              <a:ext cx="7632848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spc="-150" dirty="0" smtClean="0">
                  <a:solidFill>
                    <a:srgbClr val="C00000"/>
                  </a:solidFill>
                  <a:latin typeface="나눔고딕 ExtraBold" pitchFamily="50" charset="-127"/>
                  <a:ea typeface="나눔고딕 ExtraBold" pitchFamily="50" charset="-127"/>
                </a:rPr>
                <a:t>더 알아보기</a:t>
              </a:r>
              <a:r>
                <a:rPr lang="en-US" altLang="ko-KR" sz="3200" b="1" dirty="0" smtClean="0">
                  <a:latin typeface="나눔고딕 ExtraBold" pitchFamily="50" charset="-127"/>
                  <a:ea typeface="나눔고딕 ExtraBold" pitchFamily="50" charset="-127"/>
                </a:rPr>
                <a:t>	</a:t>
              </a:r>
              <a:r>
                <a:rPr lang="ko-KR" altLang="en-US" sz="28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예금자 보호 제도</a:t>
              </a:r>
              <a:endParaRPr lang="ko-KR" altLang="en-US" sz="28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520" y="1412776"/>
            <a:ext cx="8640960" cy="4824536"/>
          </a:xfrm>
          <a:prstGeom prst="roundRect">
            <a:avLst>
              <a:gd name="adj" fmla="val 5479"/>
            </a:avLst>
          </a:prstGeom>
          <a:noFill/>
          <a:ln w="28575">
            <a:solidFill>
              <a:srgbClr val="F3A385"/>
            </a:solidFill>
          </a:ln>
          <a:effectLst/>
        </p:spPr>
        <p:txBody>
          <a:bodyPr wrap="square" lIns="144000" rIns="3600000" rtlCol="0" anchor="ctr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2400" spc="-150" dirty="0" smtClean="0">
                <a:latin typeface="+mn-ea"/>
              </a:rPr>
              <a:t>은행 등의 금융 회사가 영업 정지나 파산 등으로 고객의 예금을 지급하지 못할 경우에 대비하여 우리나라에서는 예금자 보호법 등의 법적 장치를 통해 </a:t>
            </a:r>
            <a:r>
              <a:rPr lang="en-US" altLang="ko-KR" sz="2400" spc="-150" dirty="0" smtClean="0">
                <a:latin typeface="+mn-ea"/>
              </a:rPr>
              <a:t>1</a:t>
            </a:r>
            <a:r>
              <a:rPr lang="ko-KR" altLang="en-US" sz="2400" spc="-150" dirty="0" smtClean="0">
                <a:latin typeface="+mn-ea"/>
              </a:rPr>
              <a:t>인당 최고 </a:t>
            </a:r>
            <a:r>
              <a:rPr lang="en-US" altLang="ko-KR" sz="2400" spc="-150" dirty="0" smtClean="0">
                <a:latin typeface="+mn-ea"/>
              </a:rPr>
              <a:t>5,000</a:t>
            </a:r>
            <a:r>
              <a:rPr lang="ko-KR" altLang="en-US" sz="2400" spc="-150" dirty="0" smtClean="0">
                <a:latin typeface="+mn-ea"/>
              </a:rPr>
              <a:t>만 원까지 예금자들의 예금을 보호하는 제도를 갖추고 있다</a:t>
            </a:r>
            <a:r>
              <a:rPr lang="en-US" altLang="ko-KR" sz="2400" spc="-150" dirty="0" smtClean="0">
                <a:latin typeface="+mn-ea"/>
              </a:rPr>
              <a:t>.</a:t>
            </a:r>
            <a:endParaRPr lang="ko-KR" alt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159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6108" y="1556792"/>
            <a:ext cx="302433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3307</TotalTime>
  <Words>3887</Words>
  <Application>Microsoft Office PowerPoint</Application>
  <PresentationFormat>화면 슬라이드 쇼(4:3)</PresentationFormat>
  <Paragraphs>726</Paragraphs>
  <Slides>51</Slides>
  <Notes>51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51</vt:i4>
      </vt:variant>
    </vt:vector>
  </HeadingPairs>
  <TitlesOfParts>
    <vt:vector size="5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통합사회</dc:title>
  <dc:creator>user</dc:creator>
  <cp:lastModifiedBy>user</cp:lastModifiedBy>
  <cp:revision>340</cp:revision>
  <dcterms:created xsi:type="dcterms:W3CDTF">2017-01-13T03:10:23Z</dcterms:created>
  <dcterms:modified xsi:type="dcterms:W3CDTF">2018-02-06T06:08:59Z</dcterms:modified>
</cp:coreProperties>
</file>