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4" r:id="rId2"/>
    <p:sldId id="258" r:id="rId3"/>
    <p:sldId id="373" r:id="rId4"/>
    <p:sldId id="259" r:id="rId5"/>
    <p:sldId id="261" r:id="rId6"/>
    <p:sldId id="262" r:id="rId7"/>
    <p:sldId id="263" r:id="rId8"/>
    <p:sldId id="367" r:id="rId9"/>
    <p:sldId id="364" r:id="rId10"/>
    <p:sldId id="282" r:id="rId11"/>
    <p:sldId id="368" r:id="rId12"/>
    <p:sldId id="365" r:id="rId13"/>
    <p:sldId id="369" r:id="rId14"/>
    <p:sldId id="359" r:id="rId15"/>
    <p:sldId id="370" r:id="rId16"/>
    <p:sldId id="371" r:id="rId17"/>
    <p:sldId id="372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E4"/>
    <a:srgbClr val="FEF5ED"/>
    <a:srgbClr val="FEE997"/>
    <a:srgbClr val="FCCB4D"/>
    <a:srgbClr val="F4EFE8"/>
    <a:srgbClr val="F0EAE0"/>
    <a:srgbClr val="5AA7D9"/>
    <a:srgbClr val="FAF1CE"/>
    <a:srgbClr val="B8CBE8"/>
    <a:srgbClr val="A66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9" autoAdjust="0"/>
  </p:normalViewPr>
  <p:slideViewPr>
    <p:cSldViewPr>
      <p:cViewPr>
        <p:scale>
          <a:sx n="66" d="100"/>
          <a:sy n="66" d="100"/>
        </p:scale>
        <p:origin x="26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282333" y="2996952"/>
            <a:ext cx="657933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Ⅴ.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시장 경제와 금융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생산 요소의 지역적 분포와 산업 활동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301859"/>
            <a:ext cx="8568952" cy="8829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철광석과 석탄 자원의 수출국과 수입국을 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1~3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위까지 지도에 표시해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1613" r="1613" b="4371"/>
          <a:stretch>
            <a:fillRect/>
          </a:stretch>
        </p:blipFill>
        <p:spPr bwMode="auto">
          <a:xfrm>
            <a:off x="323528" y="2924944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 l="4918" r="1639" b="3477"/>
          <a:stretch>
            <a:fillRect/>
          </a:stretch>
        </p:blipFill>
        <p:spPr bwMode="auto">
          <a:xfrm>
            <a:off x="4716016" y="2996952"/>
            <a:ext cx="4052700" cy="28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모서리가 둥근 직사각형 14"/>
          <p:cNvSpPr/>
          <p:nvPr/>
        </p:nvSpPr>
        <p:spPr>
          <a:xfrm>
            <a:off x="1187624" y="2348880"/>
            <a:ext cx="3024336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</a:rPr>
              <a:t>철광석의 주요 수출국과 수입국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292400" y="2348880"/>
            <a:ext cx="2880000" cy="360040"/>
          </a:xfrm>
          <a:prstGeom prst="roundRect">
            <a:avLst>
              <a:gd name="adj" fmla="val 1976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</a:rPr>
              <a:t>석탄의 주요 수출국과 수입국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796"/>
          <a:stretch>
            <a:fillRect/>
          </a:stretch>
        </p:blipFill>
        <p:spPr bwMode="auto">
          <a:xfrm>
            <a:off x="816625" y="1916832"/>
            <a:ext cx="7510750" cy="389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생산 요소의 지역적 분포와 산업 활동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301859"/>
            <a:ext cx="8568952" cy="8829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AutoNum type="arabicPeriod"/>
            </a:pP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철광석과 석탄 자원의 수출국과 수입국을 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1~3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위까지 지도에 표시해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pSp>
        <p:nvGrpSpPr>
          <p:cNvPr id="12" name="그룹 22"/>
          <p:cNvGrpSpPr/>
          <p:nvPr/>
        </p:nvGrpSpPr>
        <p:grpSpPr>
          <a:xfrm>
            <a:off x="683568" y="5445224"/>
            <a:ext cx="3528392" cy="1118622"/>
            <a:chOff x="1144907" y="6393308"/>
            <a:chExt cx="3319081" cy="1353817"/>
          </a:xfrm>
        </p:grpSpPr>
        <p:sp>
          <p:nvSpPr>
            <p:cNvPr id="14" name="양쪽 모서리가 둥근 사각형 13"/>
            <p:cNvSpPr/>
            <p:nvPr/>
          </p:nvSpPr>
          <p:spPr>
            <a:xfrm>
              <a:off x="1144908" y="6393308"/>
              <a:ext cx="1151518" cy="700812"/>
            </a:xfrm>
            <a:prstGeom prst="round2SameRect">
              <a:avLst>
                <a:gd name="adj1" fmla="val 15425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8" name="제목 1"/>
            <p:cNvSpPr txBox="1">
              <a:spLocks/>
            </p:cNvSpPr>
            <p:nvPr/>
          </p:nvSpPr>
          <p:spPr>
            <a:xfrm>
              <a:off x="1144907" y="6774337"/>
              <a:ext cx="3319081" cy="972788"/>
            </a:xfrm>
            <a:prstGeom prst="roundRect">
              <a:avLst>
                <a:gd name="adj" fmla="val 6517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철광석은 ▲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석탄은 </a:t>
              </a:r>
              <a:r>
                <a:rPr lang="ko-KR" altLang="en-US" sz="11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█</a:t>
              </a:r>
              <a:r>
                <a:rPr lang="ko-KR" altLang="en-US" sz="1200" spc="-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로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표시한다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수출은 검은색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수입은 붉은색으로 표시한다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16000" indent="-216000" algn="just">
                <a:lnSpc>
                  <a:spcPct val="120000"/>
                </a:lnSpc>
                <a:buFont typeface="+mj-lt"/>
                <a:buAutoNum type="arabicPeriod"/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각 부분의 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1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위부터 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위까지만 표시한다</a:t>
              </a:r>
              <a:endParaRPr lang="ko-KR" altLang="en-US" sz="12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2915816" y="4005064"/>
            <a:ext cx="108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이등변 삼각형 20"/>
          <p:cNvSpPr/>
          <p:nvPr/>
        </p:nvSpPr>
        <p:spPr>
          <a:xfrm>
            <a:off x="3491880" y="3717032"/>
            <a:ext cx="108000" cy="108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3347864" y="3717032"/>
            <a:ext cx="108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192910" y="3632324"/>
            <a:ext cx="108000" cy="10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이등변 삼각형 23"/>
          <p:cNvSpPr/>
          <p:nvPr/>
        </p:nvSpPr>
        <p:spPr>
          <a:xfrm>
            <a:off x="3864620" y="3645024"/>
            <a:ext cx="108000" cy="108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이등변 삼각형 24"/>
          <p:cNvSpPr/>
          <p:nvPr/>
        </p:nvSpPr>
        <p:spPr>
          <a:xfrm>
            <a:off x="4067944" y="3717032"/>
            <a:ext cx="108000" cy="108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707904" y="4509120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067944" y="4941168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275856" y="2924944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이등변 삼각형 28"/>
          <p:cNvSpPr/>
          <p:nvPr/>
        </p:nvSpPr>
        <p:spPr>
          <a:xfrm>
            <a:off x="3923928" y="4941168"/>
            <a:ext cx="108000" cy="108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/>
          <p:cNvSpPr/>
          <p:nvPr/>
        </p:nvSpPr>
        <p:spPr>
          <a:xfrm>
            <a:off x="1763688" y="5085184"/>
            <a:ext cx="108000" cy="108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/>
          <p:cNvSpPr/>
          <p:nvPr/>
        </p:nvSpPr>
        <p:spPr>
          <a:xfrm>
            <a:off x="7452320" y="4653136"/>
            <a:ext cx="108000" cy="108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공공재의 생산과 무음 승차자 문제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8424936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위와 같이 자원이 국제적으로 이동하는 이유는 무엇일까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686294"/>
            <a:ext cx="7920880" cy="757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자원의 국가 간 이동은 자원의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편재성으로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인해 발생하는데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국가마다 보유한 자원의 종류와 양이 달라 생산비의 격차가 발생하기 때문이다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473993"/>
            <a:ext cx="8424936" cy="8829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3"/>
            </a:pP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우리나라의 섬유 기업들이 해외 투자를 통해 얻을 수 있는 이익을 찾아 쓰고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 이유를 적어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24461"/>
          <a:stretch>
            <a:fillRect/>
          </a:stretch>
        </p:blipFill>
        <p:spPr bwMode="auto">
          <a:xfrm flipH="1">
            <a:off x="467544" y="3429000"/>
            <a:ext cx="8244024" cy="3182270"/>
          </a:xfrm>
          <a:prstGeom prst="round2DiagRect">
            <a:avLst>
              <a:gd name="adj1" fmla="val 8931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9552" y="3478356"/>
            <a:ext cx="813690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b="1" spc="-100" dirty="0" smtClean="0">
                <a:latin typeface="+mn-ea"/>
              </a:rPr>
              <a:t>  해외에 진출한 한국의 섬유 </a:t>
            </a:r>
            <a:r>
              <a:rPr lang="en-US" altLang="ko-KR" sz="1600" b="1" spc="-100" dirty="0" smtClean="0">
                <a:latin typeface="+mn-ea"/>
              </a:rPr>
              <a:t>· </a:t>
            </a:r>
            <a:r>
              <a:rPr lang="ko-KR" altLang="en-US" sz="1600" b="1" spc="-100" dirty="0" smtClean="0">
                <a:latin typeface="+mn-ea"/>
              </a:rPr>
              <a:t>패션 기업</a:t>
            </a:r>
            <a:r>
              <a:rPr lang="en-US" altLang="ko-KR" sz="1600" b="1" spc="-100" dirty="0" smtClean="0">
                <a:latin typeface="+mn-ea"/>
              </a:rPr>
              <a:t>, </a:t>
            </a:r>
            <a:r>
              <a:rPr lang="ko-KR" altLang="en-US" sz="1600" b="1" spc="-100" dirty="0" smtClean="0">
                <a:latin typeface="+mn-ea"/>
              </a:rPr>
              <a:t>현지 생산 늘린다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+mn-ea"/>
              </a:rPr>
              <a:t>  한국 섬유 산업 연합회가 최근 해외에 진출한 섬유 </a:t>
            </a:r>
            <a:r>
              <a:rPr lang="en-US" altLang="ko-KR" sz="1600" spc="-100" dirty="0" smtClean="0">
                <a:latin typeface="+mn-ea"/>
              </a:rPr>
              <a:t>· </a:t>
            </a:r>
            <a:r>
              <a:rPr lang="ko-KR" altLang="en-US" sz="1600" spc="-100" dirty="0" smtClean="0">
                <a:latin typeface="+mn-ea"/>
              </a:rPr>
              <a:t>패션 기업 </a:t>
            </a:r>
            <a:r>
              <a:rPr lang="en-US" altLang="ko-KR" sz="1600" spc="-100" dirty="0" smtClean="0">
                <a:latin typeface="+mn-ea"/>
              </a:rPr>
              <a:t>54</a:t>
            </a:r>
            <a:r>
              <a:rPr lang="ko-KR" altLang="en-US" sz="1600" spc="-100" dirty="0" smtClean="0">
                <a:latin typeface="+mn-ea"/>
              </a:rPr>
              <a:t>개 업체를 대상으로 우리 기업들의 국제 경영 활동 현황을 조사발표했다</a:t>
            </a:r>
            <a:r>
              <a:rPr lang="en-US" altLang="ko-KR" sz="1600" spc="-100" dirty="0" smtClean="0">
                <a:latin typeface="+mn-ea"/>
              </a:rPr>
              <a:t>. </a:t>
            </a:r>
            <a:r>
              <a:rPr lang="ko-KR" altLang="en-US" sz="1600" spc="-100" dirty="0" smtClean="0">
                <a:latin typeface="+mn-ea"/>
              </a:rPr>
              <a:t>전체 응답 업체 중 향후 </a:t>
            </a:r>
            <a:r>
              <a:rPr lang="en-US" altLang="ko-KR" sz="1600" spc="-100" dirty="0" smtClean="0">
                <a:latin typeface="+mn-ea"/>
              </a:rPr>
              <a:t>5</a:t>
            </a:r>
            <a:r>
              <a:rPr lang="ko-KR" altLang="en-US" sz="1600" spc="-100" dirty="0" smtClean="0">
                <a:latin typeface="+mn-ea"/>
              </a:rPr>
              <a:t>년 내 해외 투자를 확대하겠다는 비율은 약 </a:t>
            </a:r>
            <a:r>
              <a:rPr lang="en-US" altLang="ko-KR" sz="1600" spc="-100" dirty="0" smtClean="0">
                <a:latin typeface="+mn-ea"/>
              </a:rPr>
              <a:t>30 %</a:t>
            </a:r>
            <a:r>
              <a:rPr lang="ko-KR" altLang="en-US" sz="1600" spc="-100" dirty="0" smtClean="0">
                <a:latin typeface="+mn-ea"/>
              </a:rPr>
              <a:t>에 달했다</a:t>
            </a:r>
            <a:r>
              <a:rPr lang="en-US" altLang="ko-KR" sz="1600" spc="-100" dirty="0" smtClean="0">
                <a:latin typeface="+mn-ea"/>
              </a:rPr>
              <a:t>. </a:t>
            </a:r>
            <a:r>
              <a:rPr lang="ko-KR" altLang="en-US" sz="1600" spc="-100" dirty="0" smtClean="0">
                <a:latin typeface="+mn-ea"/>
              </a:rPr>
              <a:t>투자 대상 국가는 베트남</a:t>
            </a:r>
            <a:r>
              <a:rPr lang="en-US" altLang="ko-KR" sz="1600" spc="-100" dirty="0" smtClean="0">
                <a:latin typeface="+mn-ea"/>
              </a:rPr>
              <a:t>(46.7 %), </a:t>
            </a:r>
            <a:r>
              <a:rPr lang="ko-KR" altLang="en-US" sz="1600" spc="-100" dirty="0" smtClean="0">
                <a:latin typeface="+mn-ea"/>
              </a:rPr>
              <a:t>미얀마</a:t>
            </a:r>
            <a:r>
              <a:rPr lang="en-US" altLang="ko-KR" sz="1600" spc="-100" dirty="0" smtClean="0">
                <a:latin typeface="+mn-ea"/>
              </a:rPr>
              <a:t>(20.2 %), </a:t>
            </a:r>
            <a:r>
              <a:rPr lang="ko-KR" altLang="en-US" sz="1600" spc="-100" dirty="0" smtClean="0">
                <a:latin typeface="+mn-ea"/>
              </a:rPr>
              <a:t>인도</a:t>
            </a:r>
            <a:r>
              <a:rPr lang="en-US" altLang="ko-KR" sz="1600" spc="-100" dirty="0" smtClean="0">
                <a:latin typeface="+mn-ea"/>
              </a:rPr>
              <a:t>(13.3 %), </a:t>
            </a:r>
            <a:r>
              <a:rPr lang="ko-KR" altLang="en-US" sz="1600" spc="-100" dirty="0" smtClean="0">
                <a:latin typeface="+mn-ea"/>
              </a:rPr>
              <a:t>중남미</a:t>
            </a:r>
            <a:r>
              <a:rPr lang="en-US" altLang="ko-KR" sz="1600" spc="-100" dirty="0" smtClean="0">
                <a:latin typeface="+mn-ea"/>
              </a:rPr>
              <a:t>(13.3 %), </a:t>
            </a:r>
            <a:r>
              <a:rPr lang="ko-KR" altLang="en-US" sz="1600" spc="-100" dirty="0" smtClean="0">
                <a:latin typeface="+mn-ea"/>
              </a:rPr>
              <a:t>인도네시아</a:t>
            </a:r>
            <a:r>
              <a:rPr lang="en-US" altLang="ko-KR" sz="1600" spc="-100" dirty="0" smtClean="0">
                <a:latin typeface="+mn-ea"/>
              </a:rPr>
              <a:t>(6.7 %) </a:t>
            </a:r>
            <a:r>
              <a:rPr lang="ko-KR" altLang="en-US" sz="1600" spc="-100" dirty="0" smtClean="0">
                <a:latin typeface="+mn-ea"/>
              </a:rPr>
              <a:t>순으로 나타났다</a:t>
            </a:r>
            <a:r>
              <a:rPr lang="en-US" altLang="ko-KR" sz="1600" spc="-100" dirty="0" smtClean="0">
                <a:latin typeface="+mn-ea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+mn-ea"/>
              </a:rPr>
              <a:t>  해외 진출 기업의 만족 비율은 </a:t>
            </a:r>
            <a:r>
              <a:rPr lang="en-US" altLang="ko-KR" sz="1600" spc="-100" dirty="0" smtClean="0">
                <a:latin typeface="+mn-ea"/>
              </a:rPr>
              <a:t>56.0 % </a:t>
            </a:r>
            <a:r>
              <a:rPr lang="ko-KR" altLang="en-US" sz="1600" spc="-100" dirty="0" smtClean="0">
                <a:latin typeface="+mn-ea"/>
              </a:rPr>
              <a:t>에 달했다</a:t>
            </a:r>
            <a:r>
              <a:rPr lang="en-US" altLang="ko-KR" sz="1600" spc="-100" dirty="0" smtClean="0">
                <a:latin typeface="+mn-ea"/>
              </a:rPr>
              <a:t>. </a:t>
            </a:r>
            <a:r>
              <a:rPr lang="ko-KR" altLang="en-US" sz="1600" spc="-100" dirty="0" smtClean="0">
                <a:latin typeface="+mn-ea"/>
              </a:rPr>
              <a:t>낮은 인건비</a:t>
            </a:r>
            <a:r>
              <a:rPr lang="en-US" altLang="ko-KR" sz="1600" spc="-100" dirty="0" smtClean="0">
                <a:latin typeface="+mn-ea"/>
              </a:rPr>
              <a:t>(33.0 %)</a:t>
            </a:r>
            <a:r>
              <a:rPr lang="ko-KR" altLang="en-US" sz="1600" spc="-100" dirty="0" smtClean="0">
                <a:latin typeface="+mn-ea"/>
              </a:rPr>
              <a:t>와 인력 확보의 용이성</a:t>
            </a:r>
            <a:r>
              <a:rPr lang="en-US" altLang="ko-KR" sz="1600" spc="-100" dirty="0" smtClean="0">
                <a:latin typeface="+mn-ea"/>
              </a:rPr>
              <a:t>(27.8 %), </a:t>
            </a:r>
            <a:r>
              <a:rPr lang="ko-KR" altLang="en-US" sz="1600" spc="-100" dirty="0" smtClean="0">
                <a:latin typeface="+mn-ea"/>
              </a:rPr>
              <a:t>대량 생산에 의한 생산비 절감</a:t>
            </a:r>
            <a:r>
              <a:rPr lang="en-US" altLang="ko-KR" sz="1600" spc="-100" dirty="0" smtClean="0">
                <a:latin typeface="+mn-ea"/>
              </a:rPr>
              <a:t>(18.3 %), </a:t>
            </a:r>
            <a:r>
              <a:rPr lang="ko-KR" altLang="en-US" sz="1600" spc="-100" dirty="0" smtClean="0">
                <a:latin typeface="+mn-ea"/>
              </a:rPr>
              <a:t>원자재 공급의 용이성</a:t>
            </a:r>
            <a:r>
              <a:rPr lang="en-US" altLang="ko-KR" sz="1600" spc="-100" dirty="0" smtClean="0">
                <a:latin typeface="+mn-ea"/>
              </a:rPr>
              <a:t>(10.4 %)</a:t>
            </a:r>
            <a:r>
              <a:rPr lang="ko-KR" altLang="en-US" sz="1600" spc="-100" dirty="0" smtClean="0">
                <a:latin typeface="+mn-ea"/>
              </a:rPr>
              <a:t>이 주요 요인이었다</a:t>
            </a:r>
            <a:r>
              <a:rPr lang="en-US" altLang="ko-KR" sz="1600" spc="-100" dirty="0" smtClean="0">
                <a:latin typeface="+mn-ea"/>
              </a:rPr>
              <a:t>. </a:t>
            </a:r>
            <a:r>
              <a:rPr lang="ko-KR" altLang="en-US" sz="1600" spc="-100" dirty="0" smtClean="0">
                <a:latin typeface="+mn-ea"/>
              </a:rPr>
              <a:t>특히 해외 법인 생산 제품의 품질은 한국의 </a:t>
            </a:r>
            <a:r>
              <a:rPr lang="en-US" altLang="ko-KR" sz="1600" spc="-100" dirty="0" smtClean="0">
                <a:latin typeface="+mn-ea"/>
              </a:rPr>
              <a:t>93 % </a:t>
            </a:r>
            <a:r>
              <a:rPr lang="ko-KR" altLang="en-US" sz="1600" spc="-100" dirty="0" smtClean="0">
                <a:latin typeface="+mn-ea"/>
              </a:rPr>
              <a:t>수준까지 올라왔고</a:t>
            </a:r>
            <a:r>
              <a:rPr lang="en-US" altLang="ko-KR" sz="1600" spc="-100" dirty="0" smtClean="0">
                <a:latin typeface="+mn-ea"/>
              </a:rPr>
              <a:t>, </a:t>
            </a:r>
            <a:r>
              <a:rPr lang="ko-KR" altLang="en-US" sz="1600" spc="-100" dirty="0" smtClean="0">
                <a:latin typeface="+mn-ea"/>
              </a:rPr>
              <a:t>우리 업체가 직접 기술을 이전한 경우에는 한국 본사의 </a:t>
            </a:r>
            <a:r>
              <a:rPr lang="en-US" altLang="ko-KR" sz="1600" spc="-100" dirty="0" smtClean="0">
                <a:latin typeface="+mn-ea"/>
              </a:rPr>
              <a:t>95 %</a:t>
            </a:r>
            <a:r>
              <a:rPr lang="ko-KR" altLang="en-US" sz="1600" spc="-100" dirty="0" smtClean="0">
                <a:latin typeface="+mn-ea"/>
              </a:rPr>
              <a:t>에 달해 거의 대등한 것으로 조사됐다</a:t>
            </a:r>
            <a:r>
              <a:rPr lang="en-US" altLang="ko-KR" sz="1600" spc="-100" dirty="0" smtClean="0">
                <a:latin typeface="+mn-ea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altLang="ko-KR" sz="1600" spc="-100" dirty="0" smtClean="0">
                <a:latin typeface="+mn-ea"/>
              </a:rPr>
              <a:t>- 『</a:t>
            </a:r>
            <a:r>
              <a:rPr lang="ko-KR" altLang="en-US" sz="1600" spc="-100" dirty="0" smtClean="0">
                <a:latin typeface="+mn-ea"/>
              </a:rPr>
              <a:t>한국섬유신문</a:t>
            </a:r>
            <a:r>
              <a:rPr lang="en-US" altLang="ko-KR" sz="1600" spc="-100" dirty="0" smtClean="0">
                <a:latin typeface="+mn-ea"/>
              </a:rPr>
              <a:t>』, 2015. 12. 18</a:t>
            </a: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공공재의 생산과 무음 승차자 문제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686294"/>
            <a:ext cx="7920880" cy="757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자원의 국가 간 이동은 자원의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편재성으로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인해 발생하는데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국가마다 보유한 자원의 종류와 양이 달라 생산비의 격차가 발생하기 때문이다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2473993"/>
            <a:ext cx="8424936" cy="8829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3"/>
            </a:pP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우리나라의 섬유 기업들이 해외 투자를 통해 얻을 수 있는 이익을 찾아 쓰고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그 이유를 적어 보자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38918" y="3645024"/>
            <a:ext cx="3780000" cy="1944216"/>
          </a:xfrm>
          <a:prstGeom prst="roundRect">
            <a:avLst>
              <a:gd name="adj" fmla="val 7309"/>
            </a:avLst>
          </a:prstGeom>
          <a:solidFill>
            <a:schemeClr val="bg1"/>
          </a:solidFill>
          <a:ln>
            <a:solidFill>
              <a:srgbClr val="FCC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</a:rPr>
              <a:t>3.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11560" y="3501008"/>
            <a:ext cx="3816000" cy="576064"/>
          </a:xfrm>
          <a:prstGeom prst="rect">
            <a:avLst/>
          </a:prstGeom>
          <a:solidFill>
            <a:srgbClr val="FEE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해외 투자로 얻는 이익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706862" y="3645024"/>
            <a:ext cx="3780000" cy="1944216"/>
          </a:xfrm>
          <a:prstGeom prst="roundRect">
            <a:avLst>
              <a:gd name="adj" fmla="val 7309"/>
            </a:avLst>
          </a:prstGeom>
          <a:solidFill>
            <a:schemeClr val="bg1"/>
          </a:solidFill>
          <a:ln>
            <a:solidFill>
              <a:srgbClr val="FCCB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</a:rPr>
              <a:t>2.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</a:rPr>
              <a:t>3.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94018" y="3501008"/>
            <a:ext cx="3816000" cy="576064"/>
          </a:xfrm>
          <a:prstGeom prst="rect">
            <a:avLst/>
          </a:prstGeom>
          <a:solidFill>
            <a:srgbClr val="FEE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이익을 얻을 수 있는 이유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196752"/>
            <a:ext cx="8424936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위와 같이 자원이 국제적으로 이동하는 이유는 무엇일까</a:t>
            </a:r>
            <a:r>
              <a:rPr lang="en-US" altLang="ko-KR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4688" y="4221088"/>
            <a:ext cx="3168352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낮은 인건비와 인력 확보의 용이성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4688" y="4625378"/>
            <a:ext cx="3168352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대량 생산에 의한 생산비 절감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4688" y="5056718"/>
            <a:ext cx="3168352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원자재 공급의 용이성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1650" y="4221088"/>
            <a:ext cx="3168352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한국 대비 낮은 수준의 인건비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81650" y="4625378"/>
            <a:ext cx="3168352" cy="3586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규모의 경제 실현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7136" y="5056718"/>
            <a:ext cx="3542906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현지 생산으로 인한 저렴한 원자재 확보</a:t>
            </a:r>
            <a:endParaRPr lang="en-US" altLang="ko-KR" sz="1600" spc="-100" dirty="0" smtClean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33" name="그룹 22"/>
          <p:cNvGrpSpPr/>
          <p:nvPr/>
        </p:nvGrpSpPr>
        <p:grpSpPr>
          <a:xfrm>
            <a:off x="683568" y="5837396"/>
            <a:ext cx="5472608" cy="615940"/>
            <a:chOff x="1144907" y="6741906"/>
            <a:chExt cx="5147962" cy="745445"/>
          </a:xfrm>
        </p:grpSpPr>
        <p:sp>
          <p:nvSpPr>
            <p:cNvPr id="34" name="양쪽 모서리가 둥근 사각형 33"/>
            <p:cNvSpPr/>
            <p:nvPr/>
          </p:nvSpPr>
          <p:spPr>
            <a:xfrm>
              <a:off x="1144908" y="6741906"/>
              <a:ext cx="1151518" cy="526517"/>
            </a:xfrm>
            <a:prstGeom prst="round2SameRect">
              <a:avLst>
                <a:gd name="adj1" fmla="val 15425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2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5" name="제목 1"/>
            <p:cNvSpPr txBox="1">
              <a:spLocks/>
            </p:cNvSpPr>
            <p:nvPr/>
          </p:nvSpPr>
          <p:spPr>
            <a:xfrm>
              <a:off x="1144907" y="7071695"/>
              <a:ext cx="5147962" cy="415656"/>
            </a:xfrm>
            <a:prstGeom prst="roundRect">
              <a:avLst>
                <a:gd name="adj" fmla="val 20384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16000" indent="-216000" algn="just">
                <a:lnSpc>
                  <a:spcPct val="120000"/>
                </a:lnSpc>
              </a:pPr>
              <a:r>
                <a:rPr lang="ko-KR" altLang="en-US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섬유 공업의 생산비에서 차지하는 비중이 높은 생산 요소는 무엇인지 조사한다</a:t>
              </a:r>
              <a:r>
                <a:rPr lang="en-US" altLang="ko-KR" sz="12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국제 분업과 무역의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무역이 필요한 이유는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무역의 필요성과 의의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세계 각국이 다른 나라보다 더 잘 만들 수 있는 재화와 서비스를 특화 생산하여 무역을 통해 교환하면 거래 당사국은 모두 이익을 얻을 수 있음 → 무역을 통해 세계는 자원을 효율적으로 배분하고 활용할 수 있음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국제 분업과 무역의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무역이 필요한 이유는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무역의 효용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무역을 통해 생산 요소를 효율적으로 활용하여 경제 성장을 이룰 수 있음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기업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상품의 판매 시장을 확장함으로써 이윤을 증가시킬 수 있음</a:t>
            </a: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소비자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상품 선택의 폭이 확대되어 윤택한 소비 생활이 가능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절대 우위와 비교 우위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44000" rIns="144000" rtlCol="0" anchor="ctr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2000" spc="-150" dirty="0" smtClean="0">
                <a:latin typeface="+mn-ea"/>
              </a:rPr>
              <a:t>국제 무역의 발생 원리는 절대 우위와 비교 우위로 설명할 수 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국제 무역에서 한 나라가 교역 상대국보다 낮은 생산비로 재화를 생산할 수 있는 능력을 절대 우위라고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각국은 절대 우위를 가진 재화와 서비스를 생산하여 교환함으로써 모두 이익을 얻을 수 있다</a:t>
            </a:r>
            <a:r>
              <a:rPr lang="en-US" altLang="ko-KR" sz="2000" spc="-150" dirty="0" smtClean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2000" spc="-150" dirty="0" smtClean="0">
                <a:latin typeface="+mn-ea"/>
              </a:rPr>
              <a:t>그런데 무역이 반드시 절대 우위에 의해서만 발생하는 것은 아니다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모든 재화의 생산에 한 국가가 절대 우위에 있고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다른 국가가 절대 열위에 있어도 두 국가 간에는 무역이 나타날 수 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이는 비교 우위로 설명할 수 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비교 우위란 상대국보다 적은 기회비용으로 재화를 생산할 수 있는 능력으로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절대 열위에 있는 국가도 기회비용을 고려해 보면 비교 우위 상품을 가질 수 있다</a:t>
            </a:r>
            <a:r>
              <a:rPr lang="en-US" altLang="ko-KR" sz="2000" spc="-150" dirty="0" smtClean="0">
                <a:latin typeface="+mn-ea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ko-KR" altLang="en-US" sz="2000" spc="-150" dirty="0" smtClean="0">
                <a:latin typeface="+mn-ea"/>
              </a:rPr>
              <a:t>다음 사례를 보자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err="1" smtClean="0">
                <a:latin typeface="+mn-ea"/>
              </a:rPr>
              <a:t>갑국과</a:t>
            </a:r>
            <a:r>
              <a:rPr lang="ko-KR" altLang="en-US" sz="2000" spc="-150" dirty="0" smtClean="0">
                <a:latin typeface="+mn-ea"/>
              </a:rPr>
              <a:t> </a:t>
            </a:r>
            <a:r>
              <a:rPr lang="ko-KR" altLang="en-US" sz="2000" spc="-150" dirty="0" err="1" smtClean="0">
                <a:latin typeface="+mn-ea"/>
              </a:rPr>
              <a:t>을국은</a:t>
            </a:r>
            <a:r>
              <a:rPr lang="ko-KR" altLang="en-US" sz="2000" spc="-150" dirty="0" smtClean="0">
                <a:latin typeface="+mn-ea"/>
              </a:rPr>
              <a:t> 보유하고 있는 자원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노동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자본 등의 생산 요소를 쌀과 자동차 중 한 재화의 생산에만 모두 투입한다면 </a:t>
            </a:r>
            <a:r>
              <a:rPr lang="en-US" altLang="ko-KR" sz="2000" spc="-150" dirty="0" smtClean="0">
                <a:latin typeface="+mn-ea"/>
              </a:rPr>
              <a:t>1</a:t>
            </a:r>
            <a:r>
              <a:rPr lang="ko-KR" altLang="en-US" sz="2000" spc="-150" dirty="0" smtClean="0">
                <a:latin typeface="+mn-ea"/>
              </a:rPr>
              <a:t>년 동안 다음과 같이 생산할 수 있다</a:t>
            </a:r>
            <a:r>
              <a:rPr lang="en-US" altLang="ko-KR" sz="2000" spc="-150" dirty="0" smtClean="0">
                <a:latin typeface="+mn-ea"/>
              </a:rPr>
              <a:t>.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1520" y="33896"/>
              <a:ext cx="7632848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spc="-150" dirty="0" smtClean="0">
                  <a:solidFill>
                    <a:srgbClr val="C00000"/>
                  </a:solidFill>
                  <a:latin typeface="나눔고딕 ExtraBold" pitchFamily="50" charset="-127"/>
                  <a:ea typeface="나눔고딕 ExtraBold" pitchFamily="50" charset="-127"/>
                </a:rPr>
                <a:t>더 알아보기</a:t>
              </a:r>
              <a:r>
                <a:rPr lang="en-US" altLang="ko-KR" sz="3200" b="1" dirty="0" smtClean="0">
                  <a:latin typeface="나눔고딕 ExtraBold" pitchFamily="50" charset="-127"/>
                  <a:ea typeface="나눔고딕 ExtraBold" pitchFamily="50" charset="-127"/>
                </a:rPr>
                <a:t>	</a:t>
              </a:r>
              <a:r>
                <a:rPr lang="ko-KR" altLang="en-US" sz="2800" b="1" spc="-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절대 우위와 비교 우위</a:t>
              </a:r>
              <a:endParaRPr lang="ko-KR" altLang="en-US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1520" y="1268760"/>
            <a:ext cx="8640960" cy="5328592"/>
          </a:xfrm>
          <a:prstGeom prst="roundRect">
            <a:avLst>
              <a:gd name="adj" fmla="val 5479"/>
            </a:avLst>
          </a:prstGeom>
          <a:noFill/>
          <a:ln w="28575">
            <a:solidFill>
              <a:srgbClr val="F3A385"/>
            </a:solidFill>
          </a:ln>
          <a:effectLst/>
        </p:spPr>
        <p:txBody>
          <a:bodyPr wrap="square" lIns="144000" rIns="144000" rtlCol="0" anchor="ctr">
            <a:noAutofit/>
          </a:bodyPr>
          <a:lstStyle/>
          <a:p>
            <a:pPr algn="just">
              <a:lnSpc>
                <a:spcPct val="130000"/>
              </a:lnSpc>
            </a:pPr>
            <a:endParaRPr lang="en-US" altLang="ko-KR" sz="2000" spc="-150" dirty="0" smtClean="0">
              <a:latin typeface="+mn-ea"/>
            </a:endParaRPr>
          </a:p>
          <a:p>
            <a:pPr algn="just">
              <a:lnSpc>
                <a:spcPct val="130000"/>
              </a:lnSpc>
            </a:pPr>
            <a:endParaRPr lang="en-US" altLang="ko-KR" sz="2000" spc="-150" dirty="0" smtClean="0">
              <a:latin typeface="+mn-ea"/>
            </a:endParaRPr>
          </a:p>
          <a:p>
            <a:pPr algn="just">
              <a:lnSpc>
                <a:spcPct val="130000"/>
              </a:lnSpc>
            </a:pPr>
            <a:endParaRPr lang="en-US" altLang="ko-KR" sz="2000" spc="-150" dirty="0" smtClean="0">
              <a:latin typeface="+mn-ea"/>
            </a:endParaRPr>
          </a:p>
          <a:p>
            <a:pPr algn="just">
              <a:lnSpc>
                <a:spcPct val="130000"/>
              </a:lnSpc>
            </a:pPr>
            <a:endParaRPr lang="en-US" altLang="ko-KR" sz="2000" spc="-150" dirty="0" smtClean="0"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ko-KR" altLang="en-US" sz="2000" spc="-150" dirty="0" smtClean="0">
                <a:latin typeface="+mn-ea"/>
              </a:rPr>
              <a:t>쌀 </a:t>
            </a:r>
            <a:r>
              <a:rPr lang="en-US" altLang="ko-KR" sz="2000" spc="-150" dirty="0" smtClean="0">
                <a:latin typeface="+mn-ea"/>
              </a:rPr>
              <a:t>1</a:t>
            </a:r>
            <a:r>
              <a:rPr lang="ko-KR" altLang="en-US" sz="2000" spc="-150" dirty="0" smtClean="0">
                <a:latin typeface="+mn-ea"/>
              </a:rPr>
              <a:t>톤을 생산하기 위해 </a:t>
            </a:r>
            <a:r>
              <a:rPr lang="ko-KR" altLang="en-US" sz="2000" spc="-150" dirty="0" err="1" smtClean="0">
                <a:latin typeface="+mn-ea"/>
              </a:rPr>
              <a:t>갑국은</a:t>
            </a:r>
            <a:r>
              <a:rPr lang="ko-KR" altLang="en-US" sz="2000" spc="-150" dirty="0" smtClean="0">
                <a:latin typeface="+mn-ea"/>
              </a:rPr>
              <a:t> 자동차 </a:t>
            </a:r>
            <a:r>
              <a:rPr lang="en-US" altLang="ko-KR" sz="2000" spc="-150" dirty="0" smtClean="0">
                <a:latin typeface="+mn-ea"/>
              </a:rPr>
              <a:t>2</a:t>
            </a:r>
            <a:r>
              <a:rPr lang="ko-KR" altLang="en-US" sz="2000" spc="-150" dirty="0" smtClean="0">
                <a:latin typeface="+mn-ea"/>
              </a:rPr>
              <a:t>대를 포기해야 하고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err="1" smtClean="0">
                <a:latin typeface="+mn-ea"/>
              </a:rPr>
              <a:t>을국은</a:t>
            </a:r>
            <a:r>
              <a:rPr lang="ko-KR" altLang="en-US" sz="2000" spc="-150" dirty="0" smtClean="0">
                <a:latin typeface="+mn-ea"/>
              </a:rPr>
              <a:t> 자동차 </a:t>
            </a:r>
            <a:r>
              <a:rPr lang="en-US" altLang="ko-KR" sz="2000" spc="-150" dirty="0" smtClean="0">
                <a:latin typeface="+mn-ea"/>
              </a:rPr>
              <a:t>1/2</a:t>
            </a:r>
            <a:r>
              <a:rPr lang="ko-KR" altLang="en-US" sz="2000" spc="-150" dirty="0" smtClean="0">
                <a:latin typeface="+mn-ea"/>
              </a:rPr>
              <a:t>대를 포기해야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자동차 </a:t>
            </a:r>
            <a:r>
              <a:rPr lang="en-US" altLang="ko-KR" sz="2000" spc="-150" dirty="0" smtClean="0">
                <a:latin typeface="+mn-ea"/>
              </a:rPr>
              <a:t>1</a:t>
            </a:r>
            <a:r>
              <a:rPr lang="ko-KR" altLang="en-US" sz="2000" spc="-150" dirty="0" smtClean="0">
                <a:latin typeface="+mn-ea"/>
              </a:rPr>
              <a:t>대를 생산하기 위해 </a:t>
            </a:r>
            <a:r>
              <a:rPr lang="ko-KR" altLang="en-US" sz="2000" spc="-150" dirty="0" err="1" smtClean="0">
                <a:latin typeface="+mn-ea"/>
              </a:rPr>
              <a:t>갑국은</a:t>
            </a:r>
            <a:r>
              <a:rPr lang="ko-KR" altLang="en-US" sz="2000" spc="-150" dirty="0" smtClean="0">
                <a:latin typeface="+mn-ea"/>
              </a:rPr>
              <a:t> 쌀 </a:t>
            </a:r>
            <a:r>
              <a:rPr lang="en-US" altLang="ko-KR" sz="2000" spc="-150" dirty="0" smtClean="0">
                <a:latin typeface="+mn-ea"/>
              </a:rPr>
              <a:t>1/2</a:t>
            </a:r>
            <a:r>
              <a:rPr lang="ko-KR" altLang="en-US" sz="2000" spc="-150" dirty="0" smtClean="0">
                <a:latin typeface="+mn-ea"/>
              </a:rPr>
              <a:t>톤을 포기해야 하고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err="1" smtClean="0">
                <a:latin typeface="+mn-ea"/>
              </a:rPr>
              <a:t>을국은</a:t>
            </a:r>
            <a:r>
              <a:rPr lang="ko-KR" altLang="en-US" sz="2000" spc="-150" dirty="0" smtClean="0">
                <a:latin typeface="+mn-ea"/>
              </a:rPr>
              <a:t> 쌀 </a:t>
            </a:r>
            <a:r>
              <a:rPr lang="en-US" altLang="ko-KR" sz="2000" spc="-150" dirty="0" smtClean="0">
                <a:latin typeface="+mn-ea"/>
              </a:rPr>
              <a:t>2</a:t>
            </a:r>
            <a:r>
              <a:rPr lang="ko-KR" altLang="en-US" sz="2000" spc="-150" dirty="0" smtClean="0">
                <a:latin typeface="+mn-ea"/>
              </a:rPr>
              <a:t>톤을 포기해야 한다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따라서 한 재화를 생산하기 위해 포기해야 하는 다른 재화의 양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즉 기회비용을 고려하면 </a:t>
            </a:r>
            <a:r>
              <a:rPr lang="ko-KR" altLang="en-US" sz="2000" spc="-150" dirty="0" err="1" smtClean="0">
                <a:latin typeface="+mn-ea"/>
              </a:rPr>
              <a:t>갑국은</a:t>
            </a:r>
            <a:r>
              <a:rPr lang="ko-KR" altLang="en-US" sz="2000" spc="-150" dirty="0" smtClean="0">
                <a:latin typeface="+mn-ea"/>
              </a:rPr>
              <a:t> 자동차 생산에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err="1" smtClean="0">
                <a:latin typeface="+mn-ea"/>
              </a:rPr>
              <a:t>을국은</a:t>
            </a:r>
            <a:r>
              <a:rPr lang="ko-KR" altLang="en-US" sz="2000" spc="-150" dirty="0" smtClean="0">
                <a:latin typeface="+mn-ea"/>
              </a:rPr>
              <a:t> 쌀 생산에 비교 우위를 갖는다</a:t>
            </a:r>
            <a:r>
              <a:rPr lang="en-US" altLang="ko-KR" sz="2000" spc="-150" dirty="0" smtClean="0">
                <a:latin typeface="+mn-ea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ko-KR" altLang="en-US" sz="2000" spc="-150" dirty="0" err="1" smtClean="0">
                <a:latin typeface="+mn-ea"/>
              </a:rPr>
              <a:t>갑국과</a:t>
            </a:r>
            <a:r>
              <a:rPr lang="ko-KR" altLang="en-US" sz="2000" spc="-150" dirty="0" smtClean="0">
                <a:latin typeface="+mn-ea"/>
              </a:rPr>
              <a:t> </a:t>
            </a:r>
            <a:r>
              <a:rPr lang="ko-KR" altLang="en-US" sz="2000" spc="-150" dirty="0" err="1" smtClean="0">
                <a:latin typeface="+mn-ea"/>
              </a:rPr>
              <a:t>을국이</a:t>
            </a:r>
            <a:r>
              <a:rPr lang="ko-KR" altLang="en-US" sz="2000" spc="-150" dirty="0" smtClean="0">
                <a:latin typeface="+mn-ea"/>
              </a:rPr>
              <a:t> 각자 비교 우위를 갖는 재화만 </a:t>
            </a:r>
            <a:r>
              <a:rPr lang="ko-KR" altLang="en-US" sz="2000" spc="-150" dirty="0" err="1" smtClean="0">
                <a:latin typeface="+mn-ea"/>
              </a:rPr>
              <a:t>특화하여</a:t>
            </a:r>
            <a:r>
              <a:rPr lang="ko-KR" altLang="en-US" sz="2000" spc="-150" dirty="0" smtClean="0">
                <a:latin typeface="+mn-ea"/>
              </a:rPr>
              <a:t> 생산할 경우 </a:t>
            </a:r>
            <a:r>
              <a:rPr lang="ko-KR" altLang="en-US" sz="2000" spc="-150" dirty="0" err="1" smtClean="0">
                <a:latin typeface="+mn-ea"/>
              </a:rPr>
              <a:t>갑국은</a:t>
            </a:r>
            <a:r>
              <a:rPr lang="ko-KR" altLang="en-US" sz="2000" spc="-150" dirty="0" smtClean="0">
                <a:latin typeface="+mn-ea"/>
              </a:rPr>
              <a:t> 자동차 </a:t>
            </a:r>
            <a:r>
              <a:rPr lang="en-US" altLang="ko-KR" sz="2000" spc="-150" dirty="0" smtClean="0">
                <a:latin typeface="+mn-ea"/>
              </a:rPr>
              <a:t>200</a:t>
            </a:r>
            <a:r>
              <a:rPr lang="ko-KR" altLang="en-US" sz="2000" spc="-150" dirty="0" smtClean="0">
                <a:latin typeface="+mn-ea"/>
              </a:rPr>
              <a:t>대를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err="1" smtClean="0">
                <a:latin typeface="+mn-ea"/>
              </a:rPr>
              <a:t>을국은</a:t>
            </a:r>
            <a:r>
              <a:rPr lang="ko-KR" altLang="en-US" sz="2000" spc="-150" dirty="0" smtClean="0">
                <a:latin typeface="+mn-ea"/>
              </a:rPr>
              <a:t> 쌀 </a:t>
            </a:r>
            <a:r>
              <a:rPr lang="en-US" altLang="ko-KR" sz="2000" spc="-150" dirty="0" smtClean="0">
                <a:latin typeface="+mn-ea"/>
              </a:rPr>
              <a:t>600</a:t>
            </a:r>
            <a:r>
              <a:rPr lang="ko-KR" altLang="en-US" sz="2000" spc="-150" dirty="0" smtClean="0">
                <a:latin typeface="+mn-ea"/>
              </a:rPr>
              <a:t>톤을 생산할 수 있다</a:t>
            </a:r>
            <a:r>
              <a:rPr lang="en-US" altLang="ko-KR" sz="2000" spc="-150" dirty="0" smtClean="0">
                <a:latin typeface="+mn-ea"/>
              </a:rPr>
              <a:t>. </a:t>
            </a:r>
            <a:r>
              <a:rPr lang="ko-KR" altLang="en-US" sz="2000" spc="-150" dirty="0" smtClean="0">
                <a:latin typeface="+mn-ea"/>
              </a:rPr>
              <a:t>이렇게 </a:t>
            </a:r>
            <a:r>
              <a:rPr lang="ko-KR" altLang="en-US" sz="2000" spc="-150" dirty="0" err="1" smtClean="0">
                <a:latin typeface="+mn-ea"/>
              </a:rPr>
              <a:t>특화한</a:t>
            </a:r>
            <a:r>
              <a:rPr lang="ko-KR" altLang="en-US" sz="2000" spc="-150" dirty="0" smtClean="0">
                <a:latin typeface="+mn-ea"/>
              </a:rPr>
              <a:t> 후 </a:t>
            </a:r>
            <a:r>
              <a:rPr lang="ko-KR" altLang="en-US" sz="2000" spc="-150" dirty="0" err="1" smtClean="0">
                <a:latin typeface="+mn-ea"/>
              </a:rPr>
              <a:t>갑국과</a:t>
            </a:r>
            <a:r>
              <a:rPr lang="ko-KR" altLang="en-US" sz="2000" spc="-150" dirty="0" smtClean="0">
                <a:latin typeface="+mn-ea"/>
              </a:rPr>
              <a:t> </a:t>
            </a:r>
            <a:r>
              <a:rPr lang="ko-KR" altLang="en-US" sz="2000" spc="-150" dirty="0" err="1" smtClean="0">
                <a:latin typeface="+mn-ea"/>
              </a:rPr>
              <a:t>을국이</a:t>
            </a:r>
            <a:r>
              <a:rPr lang="ko-KR" altLang="en-US" sz="2000" spc="-150" dirty="0" smtClean="0">
                <a:latin typeface="+mn-ea"/>
              </a:rPr>
              <a:t> 자동차와 쌀을 교환하면 양국 모두 생산의 효율성을 높일 수 있고</a:t>
            </a:r>
            <a:r>
              <a:rPr lang="en-US" altLang="ko-KR" sz="2000" spc="-150" dirty="0" smtClean="0">
                <a:latin typeface="+mn-ea"/>
              </a:rPr>
              <a:t>, </a:t>
            </a:r>
            <a:r>
              <a:rPr lang="ko-KR" altLang="en-US" sz="2000" spc="-150" dirty="0" smtClean="0">
                <a:latin typeface="+mn-ea"/>
              </a:rPr>
              <a:t>무역 이전에 비해 더 많은 재화를 소비할 수 있다</a:t>
            </a:r>
            <a:r>
              <a:rPr lang="en-US" altLang="ko-KR" sz="2000" spc="-150" dirty="0" smtClean="0">
                <a:latin typeface="+mn-ea"/>
              </a:rPr>
              <a:t>.</a:t>
            </a:r>
            <a:endParaRPr lang="ko-KR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267744" y="1740416"/>
          <a:ext cx="457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709936"/>
                <a:gridCol w="170993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err="1" smtClean="0">
                          <a:solidFill>
                            <a:schemeClr val="tx1"/>
                          </a:solidFill>
                        </a:rPr>
                        <a:t>갑국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pc="-100" baseline="0" dirty="0" err="1" smtClean="0">
                          <a:solidFill>
                            <a:schemeClr val="tx1"/>
                          </a:solidFill>
                        </a:rPr>
                        <a:t>을국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</a:rPr>
                        <a:t>쌀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pc="-100" baseline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톤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pc="-100" baseline="0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톤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baseline="0" dirty="0" smtClean="0">
                          <a:solidFill>
                            <a:schemeClr val="tx1"/>
                          </a:solidFill>
                        </a:rPr>
                        <a:t>자동차</a:t>
                      </a:r>
                      <a:endParaRPr lang="ko-KR" altLang="en-US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pc="-100" baseline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대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pc="-100" baseline="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r>
                        <a:rPr lang="ko-KR" altLang="en-US" spc="-100" baseline="0" dirty="0" smtClean="0">
                          <a:solidFill>
                            <a:schemeClr val="tx1"/>
                          </a:solidFill>
                        </a:rPr>
                        <a:t>대</a:t>
                      </a:r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E4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2659457" y="1331476"/>
            <a:ext cx="353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한 재화만 생산할 경우 최대 생산량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958717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75473"/>
            <a:ext cx="8136904" cy="11695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무역이 확대되는 이유 또는 배경을 이해할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무역의 확대로 인한 영향을 사례를 들어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699240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무역의 확대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경제 환경의 변화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무역의 영향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2108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무역의 확대와 그 영향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03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86640" y="4998192"/>
            <a:ext cx="7776864" cy="4985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국가들은 우리나라와의 관계에서 어떤 공통점이 있을까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579948"/>
            <a:ext cx="7560840" cy="36933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2016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년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12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월을 기준으로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FTA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를 체결하여 발효 중인 국가들이다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무역의 확대와 그 영향</a:t>
                </a:r>
                <a:endParaRPr lang="ko-KR" altLang="en-US" sz="28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5536" y="5070200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268760"/>
            <a:ext cx="6956648" cy="359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708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004" y="1412776"/>
            <a:ext cx="88070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4334657"/>
            <a:ext cx="8796855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두 사람 사이에 교환이 이루어진 이유는 무엇일까</a:t>
            </a:r>
            <a:r>
              <a:rPr lang="en-US" altLang="ko-KR" sz="24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812811"/>
            <a:ext cx="7776865" cy="84843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spc="-150" dirty="0" smtClean="0">
                <a:solidFill>
                  <a:srgbClr val="FF0000"/>
                </a:solidFill>
                <a:latin typeface="+mn-ea"/>
              </a:rPr>
              <a:t>자기가 필요 이상으로 소유하고 있는 재화를 다른 재화와 교환하여 소비함으로써 만족감을 높일 수 있기 때문이다</a:t>
            </a:r>
            <a:r>
              <a:rPr lang="en-US" altLang="ko-KR" sz="20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80283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세계의 무역 환경은 어떻게 변화하고 있을까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무역의 확대와 그 영향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세계 무역 환경의 변화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세계화의 가속화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교통수단의 발달로 운송비가 감소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정보 통신의 발달로 세계 각국의 교류 촉진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자유 무역 확대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세계 무역 기구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(WTO)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를 중심으로 세계 각국의 관세 인하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각종 수입 제한 조치 완화 등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 협력체 결성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지역 경제 협력체를 결성 또는 자유 무역 협정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(FTA)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을 통해 국제 거래에서 자국의 이익 증진을 위해 노력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11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80283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무역의 확대가 미친 긍정적인 영향은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무역의 확대와 그 영향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기업간의 경쟁 촉진</a:t>
            </a:r>
            <a:endParaRPr lang="en-US" altLang="ko-KR" sz="28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기업의 생산성과 효율성 향상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외국 기업과의 경쟁 과정에서 기술 개발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품질 관리 등의 노력이 증가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기업의 기술 수준과 상품의 질이 향상됨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33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80283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무역의 확대가 미친 긍정적인 영향은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무역의 확대와 그 영향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24699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규모의 경제와 고용 창출</a:t>
            </a:r>
            <a:endParaRPr lang="en-US" altLang="ko-KR" sz="28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규모의 경제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생산 규모가 커지거나 생산량이 늘어날수록 평균 생산 단가가 하락하는 경제 현상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생산량의 증가로 인한 고용 창출 → 경제 활성화에 기여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0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80283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무역의 확대가 미친 긍정적인 영향은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무역의 확대와 그 영향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13157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국가 간 교류의 확대</a:t>
            </a:r>
            <a:endParaRPr lang="en-US" altLang="ko-KR" sz="28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새로운 아이디어와 기술 전파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625423"/>
            <a:ext cx="8496944" cy="13157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④ 재화와 서비스 선택폭의 확대</a:t>
            </a:r>
            <a:endParaRPr lang="en-US" altLang="ko-KR" sz="28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소비자의 풍요로운 소비 생활 가능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368000" algn="l"/>
              <a:r>
                <a:rPr lang="ko-KR" altLang="en-US" sz="24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우리 민족은 언제부터 고추를 먹게 되었을까</a:t>
              </a:r>
              <a:r>
                <a:rPr lang="en-US" altLang="ko-KR" sz="24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?</a:t>
              </a:r>
              <a:endParaRPr lang="ko-KR" altLang="en-US" sz="24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신문을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1196752"/>
            <a:ext cx="8352928" cy="4320480"/>
          </a:xfrm>
          <a:prstGeom prst="roundRect">
            <a:avLst>
              <a:gd name="adj" fmla="val 2489"/>
            </a:avLst>
          </a:prstGeom>
          <a:solidFill>
            <a:srgbClr val="FEF5ED"/>
          </a:solidFill>
          <a:effectLst/>
        </p:spPr>
        <p:txBody>
          <a:bodyPr wrap="square" lIns="108000" rIns="108000" rtlCol="0" anchor="ctr">
            <a:noAutofit/>
          </a:bodyPr>
          <a:lstStyle/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고추가 우리나라에 전래된 것은 새로운 무역로를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개척하고자 했던 이름 모를 상인 덕분이다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중남미 지역이 원산지인 고추는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1492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년 탐험가 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콜럼버스에 의해 유럽에 전해졌다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콜럼버스가 가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져온 고추는 유럽 각지로 퍼졌으며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곧이어 아시아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지역과 무역을 하던 에스파냐와 포르투갈 상인에 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의해 인도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중국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일본 등에 소개되었다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현재 남아 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있는 문헌 중에서 고추가 처음 언급된 문헌은 이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수광의 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지봉유설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』(1614)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“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고추에는 독이 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있</a:t>
            </a:r>
            <a:endParaRPr lang="en-US" altLang="ko-KR" sz="1600" spc="-100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0" lvl="6" algn="just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일본에서 건너온 것이기에 ‘왜 겨자’라고 한다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.”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라고 기록되어 있다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이를 통해 볼 때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조선 중기에 일본에서 고추가 전래된 것으로 추정된다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이전에는 소금에 절인 </a:t>
            </a:r>
            <a:r>
              <a:rPr lang="ko-KR" altLang="en-US" sz="1600" spc="-10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백김치를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주로 먹었는데 고추가 전래되면서 현재 우리가 즐겨 먹는 붉은색을 띠고 매운맛을 내는 김치가 등장하였다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 algn="r">
              <a:lnSpc>
                <a:spcPct val="130000"/>
              </a:lnSpc>
            </a:pP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박정호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『</a:t>
            </a:r>
            <a:r>
              <a:rPr lang="ko-KR" altLang="en-US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경제학을 입다 먹다 짓다</a:t>
            </a:r>
            <a:r>
              <a:rPr lang="en-US" altLang="ko-KR" sz="16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』</a:t>
            </a:r>
            <a:endParaRPr lang="ko-KR" altLang="en-US" sz="4000" b="1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0449" y="5529754"/>
            <a:ext cx="7543999" cy="854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우리나라가 무역을 통해 외국으로부터 들여온 문물에는 이 밖에 어떤 것이 있을까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6021288"/>
            <a:ext cx="5472608" cy="3877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통배추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천리경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망원경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),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나침반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안경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커피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담배 등이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518648"/>
            <a:ext cx="736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2017 (고등) 통합사회\00. 교과서 사진삽화\지학사고등통합사회_교과서OK\통합사회(132-169)ok\Links\155쪽 하단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101">
            <a:off x="4921813" y="1579687"/>
            <a:ext cx="3463000" cy="2309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27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0" h="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185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무역의 확대와 그 영향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무역의 확대가 미친 부정적인 영향은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24936" cy="24699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경쟁력을 갖추지 못한 국가의 산업 생존 위협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경쟁력이 낮으면 외국 기업으로부터 자국의 시장을 지키기 어려움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국가의 산업 자체가 위협 받을 가능성이 높음</a:t>
            </a:r>
          </a:p>
        </p:txBody>
      </p:sp>
    </p:spTree>
    <p:extLst>
      <p:ext uri="{BB962C8B-B14F-4D97-AF65-F5344CB8AC3E}">
        <p14:creationId xmlns:p14="http://schemas.microsoft.com/office/powerpoint/2010/main" val="37948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무역의 확대와 그 영향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무역의 확대가 미친 부정적인 영향은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24699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해외 의존도 증가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국제 원자재 가격 변동이 국내 경제에 큰 영향을 끼침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국내 경제의 영향 및 무역 상대국의 경제 상황에 대한 국내 경제 반응의 민감도 증가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무역의 확대와 그 영향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5829648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무역의 확대가 미친 부정적인 영향은 무엇일까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822509"/>
            <a:ext cx="8496944" cy="24699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③ 비합리적인 소비 문화 조장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무분별한 외국 제품에 대한 선호 등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개인의 건전한 경제생활 위협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국내 경제에 부정적인 영향을 끼침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경제 통합의 의미와 평가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595642"/>
            <a:ext cx="8424936" cy="4739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현재 우리나라가 속해 있는 경제 통합의 사례를 조사해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5085184"/>
            <a:ext cx="7920880" cy="7945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경제 협력 개발 기구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(OECD),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아시아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태평양 경제 협력체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(APEC)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등이 우리나라가 속해 있는 대표적인 경제 통합의 사례이다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1556792"/>
            <a:ext cx="8352928" cy="2808312"/>
          </a:xfrm>
          <a:prstGeom prst="roundRect">
            <a:avLst>
              <a:gd name="adj" fmla="val 11023"/>
            </a:avLst>
          </a:prstGeom>
          <a:solidFill>
            <a:srgbClr val="F4EFE8"/>
          </a:solidFill>
          <a:effectLst/>
        </p:spPr>
        <p:txBody>
          <a:bodyPr wrap="square" lIns="108000" rIns="108000" rtlCol="0" anchor="ctr">
            <a:noAutofit/>
          </a:bodyPr>
          <a:lstStyle/>
          <a:p>
            <a:pPr marL="0" lvl="6" algn="just">
              <a:lnSpc>
                <a:spcPct val="130000"/>
              </a:lnSpc>
            </a:pPr>
            <a:r>
              <a:rPr lang="ko-KR" altLang="en-US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경제 통합은 소속 국가의 존속과 발전을 위하여 경제 활동의 장해 요인을 제거하고 필요한 요소나 제도를 도입함으로써 그들에게 가장 바람직한 경제권을 만드는 것이다</a:t>
            </a:r>
            <a:r>
              <a:rPr lang="en-US" altLang="ko-KR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경제 통합의 유형은 정도에 따라 여러 가지로 분류할 수 있다</a:t>
            </a:r>
            <a:r>
              <a:rPr lang="en-US" altLang="ko-KR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 </a:t>
            </a:r>
            <a:r>
              <a:rPr lang="en-US" altLang="ko-KR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무형적 무역 장벽을 철폐하거나</a:t>
            </a:r>
            <a:r>
              <a:rPr lang="en-US" altLang="ko-KR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상품이나 노동 </a:t>
            </a:r>
            <a:r>
              <a:rPr lang="en-US" altLang="ko-KR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자본과 같은 생산 요소의 이동을 자유롭게 하기도 한다</a:t>
            </a:r>
            <a:r>
              <a:rPr lang="en-US" altLang="ko-KR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나아가 단일 화폐를 사용하거나 정치적인 통합까지 이루는 경우도 있다</a:t>
            </a:r>
            <a:r>
              <a:rPr lang="en-US" altLang="ko-KR" sz="2000" spc="-1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8800" b="1" spc="-5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76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공공재의 생산과 무음 승차자 문제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298840"/>
            <a:ext cx="8424936" cy="8829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두 학생의 주장 중에서 자신이 옹호하는 입장을 선택하고 그렇게 생각하는 이유를 말해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6" y="2348880"/>
            <a:ext cx="91034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3568" y="5085184"/>
            <a:ext cx="7920880" cy="116390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경제 통합은 자유 무역을 촉진하고 국내 경제 성장에 기여할 수 있다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또한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세계 경제 질서를 확립하고 유지하는 과정에서 자국의 이익을 위한 목소리를 낼 수 있다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6" name="타원 35"/>
          <p:cNvSpPr/>
          <p:nvPr/>
        </p:nvSpPr>
        <p:spPr>
          <a:xfrm>
            <a:off x="3635896" y="2564904"/>
            <a:ext cx="1224136" cy="2304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2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365104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교환 전과 교환 후를 비교했을 때 만족도가 높아진 사람은 누구일까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1560" y="5157192"/>
            <a:ext cx="3456384" cy="1152128"/>
          </a:xfrm>
          <a:prstGeom prst="roundRect">
            <a:avLst>
              <a:gd name="adj" fmla="val 1418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ctr"/>
          <a:lstStyle/>
          <a:p>
            <a:pPr algn="ctr"/>
            <a:r>
              <a:rPr lang="ko-KR" altLang="en-US" sz="1700" spc="-100" dirty="0" smtClean="0">
                <a:solidFill>
                  <a:schemeClr val="tx1"/>
                </a:solidFill>
              </a:rPr>
              <a:t>남자 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/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여자 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/ </a:t>
            </a:r>
            <a:r>
              <a:rPr lang="ko-KR" altLang="en-US" sz="1700" spc="-100" dirty="0" smtClean="0">
                <a:solidFill>
                  <a:schemeClr val="tx1"/>
                </a:solidFill>
              </a:rPr>
              <a:t>두 사람 모두 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/ </a:t>
            </a:r>
          </a:p>
          <a:p>
            <a:pPr algn="ctr"/>
            <a:r>
              <a:rPr lang="ko-KR" altLang="en-US" sz="1700" spc="-100" dirty="0" smtClean="0">
                <a:solidFill>
                  <a:schemeClr val="tx1"/>
                </a:solidFill>
              </a:rPr>
              <a:t>아무도 없다</a:t>
            </a:r>
            <a:r>
              <a:rPr lang="en-US" altLang="ko-KR" sz="1700" spc="-100" dirty="0" smtClean="0">
                <a:solidFill>
                  <a:schemeClr val="tx1"/>
                </a:solidFill>
              </a:rPr>
              <a:t>.</a:t>
            </a:r>
            <a:endParaRPr lang="ko-KR" altLang="en-US" sz="1700" spc="-1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427984" y="5157192"/>
            <a:ext cx="3960440" cy="1152128"/>
          </a:xfrm>
          <a:prstGeom prst="roundRect">
            <a:avLst>
              <a:gd name="adj" fmla="val 1418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427984" y="5301208"/>
            <a:ext cx="3960441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남녀 모두 자신이 가진 재화보다 교환을 통해 얻은 재화에서 더 높은 효용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만족감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을 얻을 수 있기 때문이다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395536" y="4935119"/>
            <a:ext cx="2304256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만족한 사람</a:t>
            </a:r>
            <a:endParaRPr lang="ko-KR" altLang="en-US" sz="1700" b="1" spc="-120" dirty="0"/>
          </a:p>
        </p:txBody>
      </p:sp>
      <p:sp>
        <p:nvSpPr>
          <p:cNvPr id="22" name="직사각형 21"/>
          <p:cNvSpPr/>
          <p:nvPr/>
        </p:nvSpPr>
        <p:spPr>
          <a:xfrm>
            <a:off x="4139952" y="4935119"/>
            <a:ext cx="2448272" cy="360040"/>
          </a:xfrm>
          <a:prstGeom prst="rect">
            <a:avLst/>
          </a:prstGeom>
          <a:solidFill>
            <a:srgbClr val="FAF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1700" b="1" spc="-120" dirty="0" smtClean="0">
                <a:solidFill>
                  <a:schemeClr val="tx1"/>
                </a:solidFill>
              </a:rPr>
              <a:t>그렇게 생각하는 이유</a:t>
            </a:r>
            <a:endParaRPr lang="ko-KR" altLang="en-US" sz="1700" b="1" spc="-120" dirty="0">
              <a:solidFill>
                <a:schemeClr val="tx1"/>
              </a:solidFill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267744" y="5478677"/>
            <a:ext cx="1224136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004" y="1412776"/>
            <a:ext cx="88070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8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공공재의 생산과 무음 승차자 문제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2079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스스로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298840"/>
            <a:ext cx="8424936" cy="88299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ts val="3200"/>
              </a:lnSpc>
              <a:buSzPct val="100000"/>
              <a:buFont typeface="+mj-lt"/>
              <a:buAutoNum type="arabicPeriod" startAt="2"/>
            </a:pP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두 학생의 주장 중에서 자신이 옹호하는 입장을 선택하고 그렇게 생각하는 이유를 말해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6" y="2348880"/>
            <a:ext cx="91034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3568" y="5085184"/>
            <a:ext cx="7920880" cy="116390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경제 통합에 속한 국가들은 무관세 등의 혜택을 누리지만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비회원국은 혜택을 받지 못해 무역 규모가 축소할 수 있다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또한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2000" spc="-100" dirty="0" smtClean="0">
                <a:solidFill>
                  <a:srgbClr val="FF0000"/>
                </a:solidFill>
                <a:latin typeface="+mn-ea"/>
              </a:rPr>
              <a:t>정치적인 목적으로 경제 통합이 이루어지기도 한다</a:t>
            </a:r>
            <a:r>
              <a:rPr lang="en-US" altLang="ko-KR" sz="20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2" name="타원 11"/>
          <p:cNvSpPr/>
          <p:nvPr/>
        </p:nvSpPr>
        <p:spPr>
          <a:xfrm>
            <a:off x="5076056" y="2564904"/>
            <a:ext cx="1224136" cy="23042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90948" y="105570"/>
              <a:ext cx="5832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20" dirty="0" smtClean="0">
                  <a:latin typeface="나눔고딕 ExtraBold" pitchFamily="50" charset="-127"/>
                  <a:ea typeface="나눔고딕 ExtraBold" pitchFamily="50" charset="-127"/>
                </a:rPr>
                <a:t>변화하는 무역 환경에 대응하기</a:t>
              </a:r>
              <a:endParaRPr lang="en-US" altLang="ko-KR" sz="28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75680" y="63144"/>
            <a:ext cx="2725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5-3.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403887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3521" y="1844823"/>
            <a:ext cx="4640967" cy="37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78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4" name="직사각형 13"/>
            <p:cNvSpPr/>
            <p:nvPr/>
          </p:nvSpPr>
          <p:spPr>
            <a:xfrm>
              <a:off x="1390948" y="105570"/>
              <a:ext cx="5832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20" dirty="0" smtClean="0">
                  <a:latin typeface="나눔고딕 ExtraBold" pitchFamily="50" charset="-127"/>
                  <a:ea typeface="나눔고딕 ExtraBold" pitchFamily="50" charset="-127"/>
                </a:rPr>
                <a:t>변화하는 무역 환경에 대응하기</a:t>
              </a:r>
              <a:endParaRPr lang="en-US" altLang="ko-KR" sz="28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75680" y="63144"/>
            <a:ext cx="2725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5-3.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81534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581572" y="1315442"/>
            <a:ext cx="7272808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위의 내용을 바탕으로 무역의 확대에 따른 영향을 정리해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/>
        </p:nvGraphicFramePr>
        <p:xfrm>
          <a:off x="539552" y="2610196"/>
          <a:ext cx="8136903" cy="2330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521"/>
                <a:gridCol w="3439691"/>
                <a:gridCol w="3439691"/>
              </a:tblGrid>
              <a:tr h="419274">
                <a:tc>
                  <a:txBody>
                    <a:bodyPr/>
                    <a:lstStyle/>
                    <a:p>
                      <a:pPr algn="ctr" latinLnBrk="1"/>
                      <a:endParaRPr lang="ko-KR" altLang="en-US" sz="18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</a:rPr>
                        <a:t>긍정적인 측면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spc="-100" baseline="0" dirty="0" smtClean="0">
                          <a:solidFill>
                            <a:schemeClr val="tx1"/>
                          </a:solidFill>
                        </a:rPr>
                        <a:t>부정적인 측면</a:t>
                      </a:r>
                      <a:endParaRPr lang="ko-KR" altLang="en-US" sz="18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55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</a:rPr>
                        <a:t>국가 경제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58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100" baseline="0" dirty="0" smtClean="0">
                          <a:solidFill>
                            <a:schemeClr val="tx1"/>
                          </a:solidFill>
                        </a:rPr>
                        <a:t>개인의 삶</a:t>
                      </a:r>
                      <a:endParaRPr lang="ko-KR" altLang="en-US" sz="1800" b="1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모서리가 둥근 직사각형 22"/>
          <p:cNvSpPr/>
          <p:nvPr/>
        </p:nvSpPr>
        <p:spPr>
          <a:xfrm>
            <a:off x="3137556" y="1959367"/>
            <a:ext cx="2868888" cy="389513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tIns="0" bIns="0">
            <a:spAutoFit/>
          </a:bodyPr>
          <a:lstStyle/>
          <a:p>
            <a:pPr algn="ctr"/>
            <a:r>
              <a:rPr lang="ko-KR" altLang="en-US" b="1" dirty="0" smtClean="0">
                <a:latin typeface="나눔고딕" pitchFamily="50" charset="-127"/>
                <a:ea typeface="나눔고딕" pitchFamily="50" charset="-127"/>
              </a:rPr>
              <a:t>무역의 확대에 따른 영향</a:t>
            </a:r>
            <a:endParaRPr lang="ko-KR" altLang="en-US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5696" y="3068960"/>
            <a:ext cx="3384376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국내 경제 활성화를 통한 고용 창출 효과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기업 간 경쟁을 통한 생산성 향상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경제 규모 확대 등</a:t>
            </a:r>
            <a:endParaRPr lang="en-US" altLang="ko-KR" sz="15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5696" y="4150821"/>
            <a:ext cx="3384376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소비자 선택의 기회 증대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해외 시장 진출의 가능성 확대 등</a:t>
            </a:r>
            <a:endParaRPr lang="en-US" altLang="ko-KR" sz="15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2080" y="3068960"/>
            <a:ext cx="3384376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대외 의존도 심화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환율 변동으로 인한 국내 경제 영향 심화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경쟁력이 낮은 기업 도태 등</a:t>
            </a:r>
            <a:endParaRPr lang="en-US" altLang="ko-KR" sz="1500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92080" y="4150821"/>
            <a:ext cx="3384376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과도한 투자에 따른 부채 증가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과소비 풍조 우려</a:t>
            </a:r>
            <a:r>
              <a:rPr lang="en-US" altLang="ko-KR" sz="15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500" spc="-100" dirty="0" smtClean="0">
                <a:solidFill>
                  <a:srgbClr val="FF0000"/>
                </a:solidFill>
                <a:latin typeface="+mn-ea"/>
              </a:rPr>
              <a:t>우리 농민의 생존권 위협 등</a:t>
            </a:r>
            <a:endParaRPr lang="en-US" altLang="ko-KR" sz="1500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535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2" grpId="0"/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1844824"/>
            <a:ext cx="835292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해당 주제를 탐구하여 발표하고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학급 토의 주제에 대해 토의해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1152128" cy="52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그룹 34"/>
          <p:cNvGrpSpPr/>
          <p:nvPr/>
        </p:nvGrpSpPr>
        <p:grpSpPr>
          <a:xfrm>
            <a:off x="3059832" y="3501008"/>
            <a:ext cx="3024336" cy="1285336"/>
            <a:chOff x="2915816" y="3295792"/>
            <a:chExt cx="3240360" cy="1285336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2987824" y="3356992"/>
              <a:ext cx="3067356" cy="11634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1600" b="1" spc="-10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학급 토의 주제</a:t>
              </a:r>
              <a:endParaRPr lang="en-US" altLang="ko-KR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solidFill>
                    <a:schemeClr val="tx1"/>
                  </a:solidFill>
                </a:rPr>
                <a:t>변화하는 무역 환경에 우리는 어떻게 대응해야 할까</a:t>
              </a:r>
              <a:r>
                <a:rPr lang="en-US" altLang="ko-KR" sz="1600" spc="-100" dirty="0" smtClean="0">
                  <a:solidFill>
                    <a:schemeClr val="tx1"/>
                  </a:solidFill>
                </a:rPr>
                <a:t>?</a:t>
              </a:r>
              <a:endParaRPr lang="ko-KR" altLang="en-US" sz="1600" spc="-1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915816" y="3295792"/>
              <a:ext cx="3240360" cy="61200"/>
            </a:xfrm>
            <a:prstGeom prst="rect">
              <a:avLst/>
            </a:prstGeom>
            <a:solidFill>
              <a:srgbClr val="4C4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2915816" y="4519928"/>
              <a:ext cx="3240360" cy="61200"/>
            </a:xfrm>
            <a:prstGeom prst="rect">
              <a:avLst/>
            </a:prstGeom>
            <a:solidFill>
              <a:srgbClr val="4C4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모서리가 둥근 사각형 설명선 35"/>
          <p:cNvSpPr/>
          <p:nvPr/>
        </p:nvSpPr>
        <p:spPr>
          <a:xfrm>
            <a:off x="179512" y="2564904"/>
            <a:ext cx="2808312" cy="1152128"/>
          </a:xfrm>
          <a:prstGeom prst="wedgeRoundRectCallout">
            <a:avLst>
              <a:gd name="adj1" fmla="val 36982"/>
              <a:gd name="adj2" fmla="val 782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시간적 관점</a:t>
            </a:r>
            <a:endParaRPr lang="en-US" altLang="ko-KR" sz="1600" b="1" spc="-100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lvl="0" algn="ctr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</a:rPr>
              <a:t>무역 정책은 어떻게 변화해 왔을까</a:t>
            </a:r>
            <a:r>
              <a:rPr lang="en-US" altLang="ko-KR" sz="1600" spc="-100" dirty="0" smtClean="0">
                <a:solidFill>
                  <a:prstClr val="black"/>
                </a:solidFill>
              </a:rPr>
              <a:t>?</a:t>
            </a:r>
            <a:endParaRPr lang="ko-KR" altLang="en-US" dirty="0"/>
          </a:p>
        </p:txBody>
      </p:sp>
      <p:sp>
        <p:nvSpPr>
          <p:cNvPr id="37" name="모서리가 둥근 사각형 설명선 36"/>
          <p:cNvSpPr/>
          <p:nvPr/>
        </p:nvSpPr>
        <p:spPr>
          <a:xfrm>
            <a:off x="179512" y="5013176"/>
            <a:ext cx="2808312" cy="1152128"/>
          </a:xfrm>
          <a:prstGeom prst="wedgeRoundRectCallout">
            <a:avLst>
              <a:gd name="adj1" fmla="val 38365"/>
              <a:gd name="adj2" fmla="val -8139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공간적 관점</a:t>
            </a:r>
            <a:endParaRPr lang="en-US" altLang="ko-KR" sz="1600" b="1" spc="-100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lvl="0" algn="ctr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</a:rPr>
              <a:t>무역의 대상과 공간적 범위는 어떻게 확대되고 있을까</a:t>
            </a:r>
            <a:r>
              <a:rPr lang="en-US" altLang="ko-KR" sz="1600" spc="-100" dirty="0" smtClean="0">
                <a:solidFill>
                  <a:prstClr val="black"/>
                </a:solidFill>
              </a:rPr>
              <a:t>?</a:t>
            </a:r>
            <a:endParaRPr lang="ko-KR" altLang="en-US" dirty="0"/>
          </a:p>
        </p:txBody>
      </p:sp>
      <p:sp>
        <p:nvSpPr>
          <p:cNvPr id="38" name="모서리가 둥근 사각형 설명선 37"/>
          <p:cNvSpPr/>
          <p:nvPr/>
        </p:nvSpPr>
        <p:spPr>
          <a:xfrm>
            <a:off x="6156176" y="2564904"/>
            <a:ext cx="2808312" cy="1152128"/>
          </a:xfrm>
          <a:prstGeom prst="wedgeRoundRectCallout">
            <a:avLst>
              <a:gd name="adj1" fmla="val -38128"/>
              <a:gd name="adj2" fmla="val 7832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사회적 관점</a:t>
            </a:r>
            <a:endParaRPr lang="en-US" altLang="ko-KR" sz="1600" b="1" spc="-100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lvl="0" algn="ctr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</a:rPr>
              <a:t>무역의 확대로 우리의 생활은 어떻게 변화하고 있을까</a:t>
            </a:r>
            <a:r>
              <a:rPr lang="en-US" altLang="ko-KR" sz="1600" spc="-100" dirty="0" smtClean="0">
                <a:solidFill>
                  <a:prstClr val="black"/>
                </a:solidFill>
              </a:rPr>
              <a:t>?</a:t>
            </a:r>
            <a:endParaRPr lang="ko-KR" altLang="en-US" dirty="0"/>
          </a:p>
        </p:txBody>
      </p:sp>
      <p:sp>
        <p:nvSpPr>
          <p:cNvPr id="42" name="모서리가 둥근 사각형 설명선 41"/>
          <p:cNvSpPr/>
          <p:nvPr/>
        </p:nvSpPr>
        <p:spPr>
          <a:xfrm>
            <a:off x="6156176" y="5013176"/>
            <a:ext cx="2808312" cy="1152128"/>
          </a:xfrm>
          <a:prstGeom prst="wedgeRoundRectCallout">
            <a:avLst>
              <a:gd name="adj1" fmla="val -36333"/>
              <a:gd name="adj2" fmla="val -791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윤리적 관점</a:t>
            </a:r>
            <a:endParaRPr lang="en-US" altLang="ko-KR" sz="1600" b="1" spc="-100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lvl="0" algn="ctr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</a:rPr>
              <a:t>무역을 확대하는 세계 경제의 흐름은 바람직한 것일까</a:t>
            </a:r>
            <a:r>
              <a:rPr lang="en-US" altLang="ko-KR" sz="1600" spc="-100" dirty="0" smtClean="0">
                <a:solidFill>
                  <a:prstClr val="black"/>
                </a:solidFill>
              </a:rPr>
              <a:t>?</a:t>
            </a:r>
            <a:endParaRPr lang="ko-KR" altLang="en-US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255774" y="2679328"/>
            <a:ext cx="684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600" b="1" spc="-100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r>
              <a:rPr lang="ko-KR" altLang="en-US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255774" y="5138142"/>
            <a:ext cx="684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600" b="1" spc="-100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dirty="0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6228184" y="2679328"/>
            <a:ext cx="684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600" b="1" spc="-100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r>
              <a:rPr lang="ko-KR" altLang="en-US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6228184" y="5138142"/>
            <a:ext cx="684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600" b="1" spc="-100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r>
              <a:rPr lang="ko-KR" altLang="en-US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grpSp>
        <p:nvGrpSpPr>
          <p:cNvPr id="24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25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8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6" name="직사각형 25"/>
            <p:cNvSpPr/>
            <p:nvPr/>
          </p:nvSpPr>
          <p:spPr>
            <a:xfrm>
              <a:off x="1390948" y="105570"/>
              <a:ext cx="5832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20" dirty="0" smtClean="0">
                  <a:latin typeface="나눔고딕 ExtraBold" pitchFamily="50" charset="-127"/>
                  <a:ea typeface="나눔고딕 ExtraBold" pitchFamily="50" charset="-127"/>
                </a:rPr>
                <a:t>변화하는 무역 환경에 대응하기</a:t>
              </a:r>
              <a:endParaRPr lang="en-US" altLang="ko-KR" sz="28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275680" y="63144"/>
            <a:ext cx="2725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5-3.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5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1844824"/>
            <a:ext cx="835292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해당 주제를 탐구하여 발표하고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학급 토의 주제에 대해 토의해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1152128" cy="52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모서리가 둥근 사각형 설명선 35"/>
          <p:cNvSpPr/>
          <p:nvPr/>
        </p:nvSpPr>
        <p:spPr>
          <a:xfrm>
            <a:off x="179512" y="2564904"/>
            <a:ext cx="2808312" cy="1152128"/>
          </a:xfrm>
          <a:prstGeom prst="wedgeRoundRectCallout">
            <a:avLst>
              <a:gd name="adj1" fmla="val 36982"/>
              <a:gd name="adj2" fmla="val 782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시간적 관점</a:t>
            </a:r>
            <a:endParaRPr lang="en-US" altLang="ko-KR" sz="1600" b="1" spc="-100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lvl="0" algn="ctr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</a:rPr>
              <a:t>무역 정책은 어떻게 변화해 왔을까</a:t>
            </a:r>
            <a:r>
              <a:rPr lang="en-US" altLang="ko-KR" sz="1600" spc="-100" dirty="0" smtClean="0">
                <a:solidFill>
                  <a:prstClr val="black"/>
                </a:solidFill>
              </a:rPr>
              <a:t>?</a:t>
            </a:r>
            <a:endParaRPr lang="ko-KR" altLang="en-US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255774" y="2679328"/>
            <a:ext cx="684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1600" b="1" spc="-100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r>
              <a:rPr lang="ko-KR" altLang="en-US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31840" y="2564904"/>
            <a:ext cx="5472608" cy="2718969"/>
          </a:xfrm>
          <a:prstGeom prst="roundRect">
            <a:avLst>
              <a:gd name="adj" fmla="val 732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중상주의적 보호무역주의에 대한 비판으로 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18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세기에는 자유무역주의가 대두하였다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19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세기 중엽에는 산업화가 더디었던 독일과 미국에서 외국 상품에 대해 보호 관세를 부과하여 자국의 산업을 보호하는 보호무역주의를 전개하였다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1970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년대 이후에는 비관세 장벽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수량 제한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가격 통제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을 수단으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로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하는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신보호무역주의가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대두하였다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이후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세계 무역 기구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(WTO)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의 출범과 함께 관세 등의 무역장벽을 완화하는 자유무역이 확대되고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5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26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8" name="그림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9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7" name="직사각형 26"/>
            <p:cNvSpPr/>
            <p:nvPr/>
          </p:nvSpPr>
          <p:spPr>
            <a:xfrm>
              <a:off x="1390948" y="105570"/>
              <a:ext cx="5832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20" dirty="0" smtClean="0">
                  <a:latin typeface="나눔고딕 ExtraBold" pitchFamily="50" charset="-127"/>
                  <a:ea typeface="나눔고딕 ExtraBold" pitchFamily="50" charset="-127"/>
                </a:rPr>
                <a:t>변화하는 무역 환경에 대응하기</a:t>
              </a:r>
              <a:endParaRPr lang="en-US" altLang="ko-KR" sz="28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275680" y="63144"/>
            <a:ext cx="2725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5-3.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60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1844824"/>
            <a:ext cx="835292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해당 주제를 탐구하여 발표하고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학급 토의 주제에 대해 토의해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1152128" cy="52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모서리가 둥근 사각형 설명선 35"/>
          <p:cNvSpPr/>
          <p:nvPr/>
        </p:nvSpPr>
        <p:spPr>
          <a:xfrm>
            <a:off x="179512" y="2564904"/>
            <a:ext cx="2808312" cy="1152128"/>
          </a:xfrm>
          <a:prstGeom prst="wedgeRoundRectCallout">
            <a:avLst>
              <a:gd name="adj1" fmla="val 36982"/>
              <a:gd name="adj2" fmla="val 782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사회적 관점</a:t>
            </a:r>
            <a:endParaRPr lang="en-US" altLang="ko-KR" sz="1600" b="1" spc="-100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lvl="0" algn="ctr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</a:rPr>
              <a:t>무역의 확대로 우리의 생활은 어떻게 변화하고 있을까</a:t>
            </a:r>
            <a:r>
              <a:rPr lang="en-US" altLang="ko-KR" sz="1600" spc="-100" dirty="0" smtClean="0">
                <a:solidFill>
                  <a:prstClr val="black"/>
                </a:solidFill>
              </a:rPr>
              <a:t>?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255774" y="2679328"/>
            <a:ext cx="684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600" b="1" spc="-100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r>
              <a:rPr lang="ko-KR" altLang="en-US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31840" y="2564904"/>
            <a:ext cx="5472608" cy="1389089"/>
          </a:xfrm>
          <a:prstGeom prst="roundRect">
            <a:avLst>
              <a:gd name="adj" fmla="val 732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무역이 확대되면 소비자 선택의 폭이 넓어지며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기존보다 저렴한 가격에 외국의 문물을 구입하게 되면서 외국의 문화도 자연스럽게 접하게 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때로는 음악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영화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게임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스포츠와 같은 분야에서 세계적인 유행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트랜드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이 형성되기도 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5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18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5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90948" y="105570"/>
              <a:ext cx="5832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20" dirty="0" smtClean="0">
                  <a:latin typeface="나눔고딕 ExtraBold" pitchFamily="50" charset="-127"/>
                  <a:ea typeface="나눔고딕 ExtraBold" pitchFamily="50" charset="-127"/>
                </a:rPr>
                <a:t>변화하는 무역 환경에 대응하기</a:t>
              </a:r>
              <a:endParaRPr lang="en-US" altLang="ko-KR" sz="28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275680" y="63144"/>
            <a:ext cx="2725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5-3.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27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1844824"/>
            <a:ext cx="835292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해당 주제를 탐구하여 발표하고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학급 토의 주제에 대해 토의해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1152128" cy="52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모서리가 둥근 사각형 설명선 35"/>
          <p:cNvSpPr/>
          <p:nvPr/>
        </p:nvSpPr>
        <p:spPr>
          <a:xfrm>
            <a:off x="179512" y="2564904"/>
            <a:ext cx="2808312" cy="1152128"/>
          </a:xfrm>
          <a:prstGeom prst="wedgeRoundRectCallout">
            <a:avLst>
              <a:gd name="adj1" fmla="val 36982"/>
              <a:gd name="adj2" fmla="val 782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공간적 관점</a:t>
            </a:r>
            <a:endParaRPr lang="en-US" altLang="ko-KR" sz="1600" b="1" spc="-100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lvl="0" algn="ctr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</a:rPr>
              <a:t>무역의 대상과 공간적 범위는 어떻게 확대되고 있을까</a:t>
            </a:r>
            <a:r>
              <a:rPr lang="en-US" altLang="ko-KR" sz="1600" spc="-100" dirty="0" smtClean="0">
                <a:solidFill>
                  <a:prstClr val="black"/>
                </a:solidFill>
              </a:rPr>
              <a:t>?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255774" y="2679328"/>
            <a:ext cx="684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1600" b="1" spc="-100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r>
              <a:rPr lang="ko-KR" altLang="en-US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31840" y="2564904"/>
            <a:ext cx="5472608" cy="1389089"/>
          </a:xfrm>
          <a:prstGeom prst="roundRect">
            <a:avLst>
              <a:gd name="adj" fmla="val 732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무역 거래의 대상은 협의의 무역 거래에서는 물품으로 한정할 수 있지만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광의의 무역 거래에서는 물품 이외에 서비스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자본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기술 등이 포함된다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오늘날에는 노동력과 같은 인적 자원도 무역 대상에 포함시키고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5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18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5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90948" y="105570"/>
              <a:ext cx="5832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20" dirty="0" smtClean="0">
                  <a:latin typeface="나눔고딕 ExtraBold" pitchFamily="50" charset="-127"/>
                  <a:ea typeface="나눔고딕 ExtraBold" pitchFamily="50" charset="-127"/>
                </a:rPr>
                <a:t>변화하는 무역 환경에 대응하기</a:t>
              </a:r>
              <a:endParaRPr lang="en-US" altLang="ko-KR" sz="28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275680" y="63144"/>
            <a:ext cx="2725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5-3.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41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1844824"/>
            <a:ext cx="835292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해당 주제를 탐구하여 발표하고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학급 토의 주제에 대해 토의해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1152128" cy="52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모서리가 둥근 사각형 설명선 35"/>
          <p:cNvSpPr/>
          <p:nvPr/>
        </p:nvSpPr>
        <p:spPr>
          <a:xfrm>
            <a:off x="179512" y="2564904"/>
            <a:ext cx="2808312" cy="1152128"/>
          </a:xfrm>
          <a:prstGeom prst="wedgeRoundRectCallout">
            <a:avLst>
              <a:gd name="adj1" fmla="val 36982"/>
              <a:gd name="adj2" fmla="val 7826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              윤리적 관점</a:t>
            </a:r>
            <a:endParaRPr lang="en-US" altLang="ko-KR" sz="1600" b="1" spc="-100" dirty="0" smtClean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lvl="0" algn="ctr">
              <a:lnSpc>
                <a:spcPct val="130000"/>
              </a:lnSpc>
            </a:pPr>
            <a:r>
              <a:rPr lang="ko-KR" altLang="en-US" sz="1600" spc="-100" dirty="0" smtClean="0">
                <a:solidFill>
                  <a:prstClr val="black"/>
                </a:solidFill>
              </a:rPr>
              <a:t>무역을 확대하는 세계 경제의 흐름은 바람직한 것일까</a:t>
            </a:r>
            <a:r>
              <a:rPr lang="en-US" altLang="ko-KR" sz="1600" spc="-100" dirty="0" smtClean="0">
                <a:solidFill>
                  <a:prstClr val="black"/>
                </a:solidFill>
              </a:rPr>
              <a:t>?</a:t>
            </a: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255774" y="2679328"/>
            <a:ext cx="684000" cy="28800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1600" b="1" spc="-100" dirty="0" err="1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r>
              <a:rPr lang="ko-KR" altLang="en-US" b="1" spc="-100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31840" y="2564904"/>
            <a:ext cx="5472608" cy="1721559"/>
          </a:xfrm>
          <a:prstGeom prst="roundRect">
            <a:avLst>
              <a:gd name="adj" fmla="val 732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자유 무역을 지향하는 국제 경제 환경은 무역에 참여하는 모든 국가에게 이익을 가져다 준다는 논리에 기반한다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그러나 무역의 과정에서 선진국과 개발도상국 간의 격차가 심해지고 있다는 비판도 있기 때문에 공정한 무역 질서를 확립하는 것이 전제되어야 할 것이다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5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18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5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1390948" y="105570"/>
              <a:ext cx="5832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20" dirty="0" smtClean="0">
                  <a:latin typeface="나눔고딕 ExtraBold" pitchFamily="50" charset="-127"/>
                  <a:ea typeface="나눔고딕 ExtraBold" pitchFamily="50" charset="-127"/>
                </a:rPr>
                <a:t>변화하는 무역 환경에 대응하기</a:t>
              </a:r>
              <a:endParaRPr lang="en-US" altLang="ko-KR" sz="28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275680" y="63144"/>
            <a:ext cx="2725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5-3.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29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5536" y="1844824"/>
            <a:ext cx="8352928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해당 주제를 탐구하여 발표하고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학급 토의 주제에 대해 토의해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en-US" altLang="ko-KR" sz="20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1152128" cy="52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그룹 14"/>
          <p:cNvGrpSpPr/>
          <p:nvPr/>
        </p:nvGrpSpPr>
        <p:grpSpPr>
          <a:xfrm>
            <a:off x="2987824" y="2647720"/>
            <a:ext cx="3024336" cy="1285336"/>
            <a:chOff x="2915816" y="3295792"/>
            <a:chExt cx="3240360" cy="1285336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2987824" y="3356992"/>
              <a:ext cx="3067356" cy="116341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ctr"/>
            <a:lstStyle/>
            <a:p>
              <a:pPr algn="ctr">
                <a:lnSpc>
                  <a:spcPct val="130000"/>
                </a:lnSpc>
              </a:pPr>
              <a:r>
                <a:rPr lang="ko-KR" altLang="en-US" sz="1600" b="1" spc="-10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</a:rPr>
                <a:t>학급 토의 주제</a:t>
              </a:r>
              <a:endParaRPr lang="en-US" altLang="ko-KR" sz="1600" b="1" spc="-1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 smtClean="0">
                  <a:solidFill>
                    <a:schemeClr val="tx1"/>
                  </a:solidFill>
                </a:rPr>
                <a:t>변화하는 무역 환경에 우리는 어떻게 대응해야 할까</a:t>
              </a:r>
              <a:r>
                <a:rPr lang="en-US" altLang="ko-KR" sz="1600" spc="-100" dirty="0" smtClean="0">
                  <a:solidFill>
                    <a:schemeClr val="tx1"/>
                  </a:solidFill>
                </a:rPr>
                <a:t>?</a:t>
              </a:r>
              <a:endParaRPr lang="ko-KR" altLang="en-US" sz="1600" spc="-1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2915816" y="3295792"/>
              <a:ext cx="3240360" cy="61200"/>
            </a:xfrm>
            <a:prstGeom prst="rect">
              <a:avLst/>
            </a:prstGeom>
            <a:solidFill>
              <a:srgbClr val="4C4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915816" y="4519928"/>
              <a:ext cx="3240360" cy="61200"/>
            </a:xfrm>
            <a:prstGeom prst="rect">
              <a:avLst/>
            </a:prstGeom>
            <a:solidFill>
              <a:srgbClr val="4C4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1560" y="4221088"/>
            <a:ext cx="7920880" cy="2090726"/>
          </a:xfrm>
          <a:prstGeom prst="roundRect">
            <a:avLst>
              <a:gd name="adj" fmla="val 7320"/>
            </a:avLst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전 세계적으로 무역이 확대되고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대부분의 국가는 비교 우위가 있는 재화와 서비스를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특화하여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수출하고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비교 우위가 없는 재화와 서비스를 수입한다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그러나 상황에 따라서 무역의 이익이 무역 당사국 간에 공정하게 분배되지 못하는 경우가 있으며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무역의 과정에서 선진국과 개발 도상국 간의 격차가 심화하고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따라서 자유 무역의 확대라는 무역 환경의 변화로 당사국 간의 이익을 확대하되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양극화와 불공정 분배 등의 문제를 최소화하기 위한 전 국가적인 노력을 지속해야 한다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26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27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29" name="그림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0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EA5400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EA5400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1390948" y="105570"/>
              <a:ext cx="58326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800" b="1" spc="-120" dirty="0" smtClean="0">
                  <a:latin typeface="나눔고딕 ExtraBold" pitchFamily="50" charset="-127"/>
                  <a:ea typeface="나눔고딕 ExtraBold" pitchFamily="50" charset="-127"/>
                </a:rPr>
                <a:t>변화하는 무역 환경에 대응하기</a:t>
              </a:r>
              <a:endParaRPr lang="en-US" altLang="ko-KR" sz="2800" b="1" spc="-12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FFFF9F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6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6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275680" y="63144"/>
            <a:ext cx="2725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5-3.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국제 분업과 무역의 확대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99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64220" y="2844070"/>
            <a:ext cx="239068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생산 요소의 지역별 분포 차이가 생산에 미치는 영향을 살펴본다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2280444" y="2844070"/>
            <a:ext cx="2664296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국제 분업과 무역이 필요한 이유를 파악한다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sp>
        <p:nvSpPr>
          <p:cNvPr id="22" name="갈매기형 수장 21"/>
          <p:cNvSpPr/>
          <p:nvPr/>
        </p:nvSpPr>
        <p:spPr>
          <a:xfrm>
            <a:off x="4560059" y="2844070"/>
            <a:ext cx="2626868" cy="885661"/>
          </a:xfrm>
          <a:prstGeom prst="chevron">
            <a:avLst/>
          </a:prstGeom>
          <a:solidFill>
            <a:srgbClr val="C5E3E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ko-KR" altLang="en-US" sz="1400" spc="-150" dirty="0" smtClean="0">
                <a:solidFill>
                  <a:schemeClr val="tx1"/>
                </a:solidFill>
              </a:rPr>
              <a:t>무역의 확대가 국가 경제와 개인의 삶에 끼치는 영향에 대해 알아본다</a:t>
            </a:r>
            <a:r>
              <a:rPr lang="en-US" altLang="ko-KR" sz="1400" spc="-150" dirty="0" smtClean="0">
                <a:solidFill>
                  <a:schemeClr val="tx1"/>
                </a:solidFill>
              </a:rPr>
              <a:t>.</a:t>
            </a:r>
            <a:endParaRPr lang="ko-KR" altLang="en-US" sz="1400" spc="-150" dirty="0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6814513" y="2844070"/>
            <a:ext cx="2016224" cy="885662"/>
            <a:chOff x="6660232" y="2831370"/>
            <a:chExt cx="2016224" cy="885662"/>
          </a:xfrm>
        </p:grpSpPr>
        <p:sp>
          <p:nvSpPr>
            <p:cNvPr id="24" name="갈매기형 수장 23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236296" y="2831370"/>
              <a:ext cx="1440160" cy="8855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altLang="ko-KR" sz="1500" spc="-100" dirty="0" smtClean="0">
                  <a:solidFill>
                    <a:prstClr val="black"/>
                  </a:solidFill>
                </a:rPr>
                <a:t>156</a:t>
              </a:r>
              <a:r>
                <a:rPr lang="ko-KR" altLang="en-US" sz="1500" spc="-100" dirty="0" smtClean="0">
                  <a:solidFill>
                    <a:prstClr val="black"/>
                  </a:solidFill>
                </a:rPr>
                <a:t>쪽에서 </a:t>
              </a:r>
              <a:endParaRPr lang="en-US" altLang="ko-KR" sz="1500" spc="-1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spc="-100" dirty="0" smtClean="0">
                  <a:solidFill>
                    <a:prstClr val="black"/>
                  </a:solidFill>
                </a:rPr>
                <a:t>학습 결과를 </a:t>
              </a:r>
              <a:endParaRPr lang="en-US" altLang="ko-KR" sz="1500" spc="-100" dirty="0" smtClean="0">
                <a:solidFill>
                  <a:prstClr val="black"/>
                </a:solidFill>
              </a:endParaRPr>
            </a:p>
            <a:p>
              <a:pPr lvl="0"/>
              <a:r>
                <a:rPr lang="ko-KR" altLang="en-US" sz="1500" spc="-100" dirty="0" smtClean="0">
                  <a:solidFill>
                    <a:prstClr val="black"/>
                  </a:solidFill>
                </a:rPr>
                <a:t> 평가한다</a:t>
              </a:r>
              <a:r>
                <a:rPr lang="en-US" altLang="ko-KR" sz="1500" spc="-100" dirty="0" smtClean="0">
                  <a:solidFill>
                    <a:prstClr val="black"/>
                  </a:solidFill>
                </a:rPr>
                <a:t>.</a:t>
              </a:r>
              <a:endParaRPr lang="ko-KR" altLang="en-US" sz="1500" spc="-100" dirty="0">
                <a:solidFill>
                  <a:prstClr val="black"/>
                </a:solidFill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1850831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083079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387335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47556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760116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8136904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1. 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자원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노동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자본의 지역별 분포 차이가 생산비에 미치는 영향을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ts val="4200"/>
              </a:lnSpc>
            </a:pP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2. 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분업과 무역의 필요성을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98250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생산비의 차이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국제 분업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무역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32009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66246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66246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국제 분업과 무역의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4288" y="302200"/>
            <a:ext cx="17145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86640" y="4431420"/>
            <a:ext cx="7776864" cy="9417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베네수엘라 </a:t>
            </a:r>
            <a:r>
              <a:rPr lang="ko-KR" altLang="en-US" sz="2400" b="1" spc="-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볼리바르와</a:t>
            </a: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우리나라의 휘발유 가격이 차이가 나는 이유는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518973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자원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석유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이 풍부한 나라와 그렇지 않은 나라 간의 생산비 등의 차이가 발생하기 때문이다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국제 분업과 무역의 필요성</a:t>
                </a:r>
                <a:endParaRPr lang="ko-KR" altLang="en-US" sz="2800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95536" y="4503428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2793" y="1407084"/>
            <a:ext cx="65584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80283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자원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노동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자본의 지역별 분포 차이는 생산비에 어떤 영향을 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국제 분업과 무역의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246990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① 생산 요소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노동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자본재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토지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자연자원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등과 같이 재화나 서비스를 생산하는 데 필요한 요소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lvl="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생산 요소의 종류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토지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노동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자본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372706"/>
            <a:ext cx="80283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자원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노동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자본의 지역별 분포 차이는 생산비에 어떤 영향을 줄까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국제 분업과 무역의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1822509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② </a:t>
            </a:r>
            <a:r>
              <a:rPr lang="ko-KR" altLang="en-US" sz="28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생산 요소의 지역별 분포 차이가 생산비에 미치는 영향</a:t>
            </a:r>
            <a:endParaRPr lang="en-US" altLang="ko-KR" sz="2800" b="1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자원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지역별로 보유한 자원의 양이나 질에 따라 가격이 다르고 재화의 원료로 쓰여 생산비에 영향을 미침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노동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노동 집약적인 재화의 경우 임금 수준이 낮고 노동력이 풍부한 국가에서 생산하는 것이 생산비를 줄일 수 있음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자본 투입 비율이 높은 재화와 서비스는 자본과 기술이 풍부한 국가에서 생산하는 것이 유리함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2200"/>
            <a:ext cx="17145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151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59532" y="1772816"/>
            <a:ext cx="8424936" cy="4752528"/>
          </a:xfrm>
          <a:prstGeom prst="roundRect">
            <a:avLst>
              <a:gd name="adj" fmla="val 3475"/>
            </a:avLst>
          </a:prstGeom>
          <a:blipFill dpi="0" rotWithShape="1">
            <a:blip r:embed="rId3" cstate="print">
              <a:alphaModFix amt="5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c5-3-04-11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5282" y="1901756"/>
            <a:ext cx="5719046" cy="25365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32457" y="4394694"/>
            <a:ext cx="7471991" cy="89255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수출품과 수입품의 특징을 통해 우리나라의 자원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노동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자본의 분포 현황과 기술 수준을 유추해 보자</a:t>
            </a:r>
            <a:r>
              <a:rPr lang="en-US" altLang="ko-KR" sz="2000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000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5215238"/>
            <a:ext cx="7560840" cy="1323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우리나라의 주요 수출품은 반도체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자동차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선박 해양 구조물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디스플레이 등 자본과 기술이 집약된 제품이 많다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반면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주요 수입품은 원유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천연가스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석탄 등 주로 에너지 자원을 수입하고 있다는 것을 알 수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이를 통해 우리나라는 자본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기술이 풍부하고 이러한 산업을 주도할 고급 인력이 풍부하다고 할 수 있으며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상대적으로 자원이 부족하다고 할 수 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852" y="4357846"/>
            <a:ext cx="648072" cy="52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3528" y="1124744"/>
            <a:ext cx="4752528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mtClean="0">
                <a:solidFill>
                  <a:srgbClr val="0070C0"/>
                </a:solidFill>
                <a:latin typeface="+mn-ea"/>
              </a:rPr>
              <a:t>✚</a:t>
            </a:r>
            <a:r>
              <a:rPr lang="ko-KR" altLang="en-US" sz="24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우리나라의 주요 무역 상품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9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21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국제 분업과 무역의 필요성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6170750" y="1202878"/>
              <a:ext cx="27254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5-3.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국제 분업과 무역의 확대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2850</Words>
  <Application>Microsoft Office PowerPoint</Application>
  <PresentationFormat>화면 슬라이드 쇼(4:3)</PresentationFormat>
  <Paragraphs>385</Paragraphs>
  <Slides>38</Slides>
  <Notes>38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311</cp:revision>
  <dcterms:created xsi:type="dcterms:W3CDTF">2017-01-13T03:10:23Z</dcterms:created>
  <dcterms:modified xsi:type="dcterms:W3CDTF">2018-02-06T06:08:17Z</dcterms:modified>
</cp:coreProperties>
</file>