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4" r:id="rId2"/>
    <p:sldId id="258" r:id="rId3"/>
    <p:sldId id="356" r:id="rId4"/>
    <p:sldId id="363" r:id="rId5"/>
    <p:sldId id="259" r:id="rId6"/>
    <p:sldId id="261" r:id="rId7"/>
    <p:sldId id="262" r:id="rId8"/>
    <p:sldId id="263" r:id="rId9"/>
    <p:sldId id="357" r:id="rId10"/>
    <p:sldId id="364" r:id="rId11"/>
    <p:sldId id="347" r:id="rId12"/>
    <p:sldId id="282" r:id="rId13"/>
    <p:sldId id="365" r:id="rId14"/>
    <p:sldId id="359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BE8"/>
    <a:srgbClr val="FEF5ED"/>
    <a:srgbClr val="A66246"/>
    <a:srgbClr val="EEEEF8"/>
    <a:srgbClr val="F24C4C"/>
    <a:srgbClr val="E02E2E"/>
    <a:srgbClr val="FEF3F5"/>
    <a:srgbClr val="444E82"/>
    <a:srgbClr val="C5E3ED"/>
    <a:srgbClr val="CDE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2" autoAdjust="0"/>
    <p:restoredTop sz="86449" autoAdjust="0"/>
  </p:normalViewPr>
  <p:slideViewPr>
    <p:cSldViewPr>
      <p:cViewPr varScale="1">
        <p:scale>
          <a:sx n="59" d="100"/>
          <a:sy n="59" d="100"/>
        </p:scale>
        <p:origin x="-84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F52C-D1DE-47AC-AC4E-1C216F4F0DB1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560D-4CF4-4B05-91B1-0014A47F24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282333" y="2996952"/>
            <a:ext cx="657933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시장 경제의 발전을 위한 참여자의 역할</a:t>
            </a:r>
            <a:endPara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Ⅴ.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시장 경제와 금융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41344" y="35414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고등 통합사회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47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6" name="제목 1"/>
            <p:cNvSpPr txBox="1">
              <a:spLocks/>
            </p:cNvSpPr>
            <p:nvPr/>
          </p:nvSpPr>
          <p:spPr>
            <a:xfrm>
              <a:off x="251520" y="33896"/>
              <a:ext cx="7632848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spc="-150" dirty="0" smtClean="0"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더 알아보기</a:t>
              </a:r>
              <a:r>
                <a:rPr lang="en-US" altLang="ko-KR" sz="3200" b="1" dirty="0" smtClean="0">
                  <a:latin typeface="나눔고딕 ExtraBold" pitchFamily="50" charset="-127"/>
                  <a:ea typeface="나눔고딕 ExtraBold" pitchFamily="50" charset="-127"/>
                </a:rPr>
                <a:t>	</a:t>
              </a:r>
              <a:r>
                <a:rPr lang="ko-KR" altLang="en-US" sz="28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시장의 일반적인 기능</a:t>
              </a:r>
              <a:endParaRPr lang="ko-KR" altLang="en-US" sz="28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1520" y="1268760"/>
            <a:ext cx="8640960" cy="5328592"/>
          </a:xfrm>
          <a:prstGeom prst="roundRect">
            <a:avLst>
              <a:gd name="adj" fmla="val 5479"/>
            </a:avLst>
          </a:prstGeom>
          <a:noFill/>
          <a:ln w="28575">
            <a:solidFill>
              <a:srgbClr val="F3A385"/>
            </a:solidFill>
          </a:ln>
          <a:effectLst/>
        </p:spPr>
        <p:txBody>
          <a:bodyPr wrap="square" lIns="144000" rIns="144000" rtlCol="0" anchor="ctr">
            <a:noAutofit/>
          </a:bodyPr>
          <a:lstStyle/>
          <a:p>
            <a:pPr marL="720000" indent="-720000" algn="just">
              <a:lnSpc>
                <a:spcPct val="150000"/>
              </a:lnSpc>
            </a:pPr>
            <a:r>
              <a:rPr lang="ko-KR" altLang="en-US" sz="2400" spc="-150" dirty="0" smtClean="0">
                <a:latin typeface="+mn-ea"/>
              </a:rPr>
              <a:t>첫째</a:t>
            </a:r>
            <a:r>
              <a:rPr lang="en-US" altLang="ko-KR" sz="2400" spc="-150" dirty="0" smtClean="0">
                <a:latin typeface="+mn-ea"/>
              </a:rPr>
              <a:t>, </a:t>
            </a:r>
            <a:r>
              <a:rPr lang="ko-KR" altLang="en-US" sz="2400" spc="-150" dirty="0" smtClean="0">
                <a:latin typeface="+mn-ea"/>
              </a:rPr>
              <a:t>시장에는 공급자와 수요자가 모이기 때문에 재화와 서비스의 거래에 드는 시간과 비용을 줄여 준다</a:t>
            </a:r>
            <a:r>
              <a:rPr lang="en-US" altLang="ko-KR" sz="2400" spc="-150" dirty="0" smtClean="0">
                <a:latin typeface="+mn-ea"/>
              </a:rPr>
              <a:t>.</a:t>
            </a:r>
          </a:p>
          <a:p>
            <a:pPr marL="720000" indent="-720000" algn="just">
              <a:lnSpc>
                <a:spcPct val="150000"/>
              </a:lnSpc>
            </a:pPr>
            <a:r>
              <a:rPr lang="ko-KR" altLang="en-US" sz="2400" spc="-150" dirty="0" smtClean="0">
                <a:latin typeface="+mn-ea"/>
              </a:rPr>
              <a:t>둘째</a:t>
            </a:r>
            <a:r>
              <a:rPr lang="en-US" altLang="ko-KR" sz="2400" spc="-150" dirty="0" smtClean="0">
                <a:latin typeface="+mn-ea"/>
              </a:rPr>
              <a:t>, </a:t>
            </a:r>
            <a:r>
              <a:rPr lang="ko-KR" altLang="en-US" sz="2400" spc="-150" dirty="0" smtClean="0">
                <a:latin typeface="+mn-ea"/>
              </a:rPr>
              <a:t>시장을 통해 자유로운 교환이 가능하기 때문에 분업과 특화가 촉진되고 생산성이 향상될 수 있다</a:t>
            </a:r>
            <a:r>
              <a:rPr lang="en-US" altLang="ko-KR" sz="2400" spc="-150" dirty="0" smtClean="0">
                <a:latin typeface="+mn-ea"/>
              </a:rPr>
              <a:t>.</a:t>
            </a:r>
          </a:p>
          <a:p>
            <a:pPr marL="720000" indent="-720000" algn="just">
              <a:lnSpc>
                <a:spcPct val="150000"/>
              </a:lnSpc>
            </a:pPr>
            <a:r>
              <a:rPr lang="ko-KR" altLang="en-US" sz="2400" spc="-150" dirty="0" smtClean="0">
                <a:latin typeface="+mn-ea"/>
              </a:rPr>
              <a:t>셋째</a:t>
            </a:r>
            <a:r>
              <a:rPr lang="en-US" altLang="ko-KR" sz="2400" spc="-150" dirty="0" smtClean="0">
                <a:latin typeface="+mn-ea"/>
              </a:rPr>
              <a:t>, </a:t>
            </a:r>
            <a:r>
              <a:rPr lang="ko-KR" altLang="en-US" sz="2400" spc="-150" dirty="0" smtClean="0">
                <a:latin typeface="+mn-ea"/>
              </a:rPr>
              <a:t>시장은 참여자에게 다양한 정보를 제공하여 자원을 필요한 사람에게 효율적으로 배분한다</a:t>
            </a:r>
            <a:r>
              <a:rPr lang="en-US" altLang="ko-KR" sz="2400" spc="-150" dirty="0" smtClean="0">
                <a:latin typeface="+mn-ea"/>
              </a:rPr>
              <a:t>.</a:t>
            </a:r>
            <a:endParaRPr lang="ko-KR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33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시장의 기능과 한계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4901171" y="1202878"/>
              <a:ext cx="39950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시장 경제의 발전을 위한 참여자의 역할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시장의 한계는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822509"/>
            <a:ext cx="8496944" cy="47782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시장 실패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개념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시장이 불완전하거나 재화나 서비스의 특성 등으로 인해 자원의 배분이 효율적으로 이루어지지 못하는 경우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불완전 경쟁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소수의 기업들이 담합하여 생산량과 가격 조절</a:t>
            </a: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공공재 부족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공공재가 사회적으로 필요한 양만큼 생산되지 않음</a:t>
            </a: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외부 효과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한 경제 주체의 행동이 다른 경제 주체에게 의도하지 않는 이익이나 손실을 줌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갈매기형 수장 18"/>
          <p:cNvSpPr/>
          <p:nvPr/>
        </p:nvSpPr>
        <p:spPr>
          <a:xfrm rot="5400000">
            <a:off x="7560332" y="1376772"/>
            <a:ext cx="792088" cy="432048"/>
          </a:xfrm>
          <a:prstGeom prst="chevron">
            <a:avLst>
              <a:gd name="adj" fmla="val 28319"/>
            </a:avLst>
          </a:prstGeom>
          <a:solidFill>
            <a:srgbClr val="B8C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갈매기형 수장 17"/>
          <p:cNvSpPr/>
          <p:nvPr/>
        </p:nvSpPr>
        <p:spPr>
          <a:xfrm rot="5400000">
            <a:off x="7056276" y="1592796"/>
            <a:ext cx="792088" cy="432048"/>
          </a:xfrm>
          <a:prstGeom prst="chevron">
            <a:avLst>
              <a:gd name="adj" fmla="val 2831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8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공공재의 생산과 무음 승차자 문제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11560" y="1772816"/>
            <a:ext cx="7992888" cy="4032448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 cap="sq">
            <a:solidFill>
              <a:schemeClr val="bg1"/>
            </a:solidFill>
            <a:miter lim="800000"/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ct val="130000"/>
              </a:lnSpc>
            </a:pPr>
            <a:r>
              <a:rPr lang="ko-KR" altLang="en-US" spc="-100" dirty="0" smtClean="0">
                <a:solidFill>
                  <a:schemeClr val="tx1"/>
                </a:solidFill>
                <a:latin typeface="YDVYMjO13"/>
              </a:rPr>
              <a:t> 일반적으로 사적 재화는 돈을 지불해야만 사용할 수 있다</a:t>
            </a:r>
            <a:r>
              <a:rPr lang="en-US" altLang="ko-KR" spc="-100" dirty="0" smtClean="0">
                <a:solidFill>
                  <a:schemeClr val="tx1"/>
                </a:solidFill>
                <a:latin typeface="YDVYMjO13"/>
              </a:rPr>
              <a:t>. </a:t>
            </a:r>
            <a:r>
              <a:rPr lang="ko-KR" altLang="en-US" spc="-100" dirty="0" smtClean="0">
                <a:solidFill>
                  <a:schemeClr val="tx1"/>
                </a:solidFill>
                <a:latin typeface="YDVYMjO13"/>
              </a:rPr>
              <a:t>그에 비해</a:t>
            </a:r>
            <a:r>
              <a:rPr lang="en-US" altLang="ko-KR" spc="-100" dirty="0" smtClean="0">
                <a:solidFill>
                  <a:schemeClr val="tx1"/>
                </a:solidFill>
                <a:latin typeface="YDVYMjO13"/>
              </a:rPr>
              <a:t>, </a:t>
            </a:r>
            <a:r>
              <a:rPr lang="ko-KR" altLang="en-US" spc="-100" dirty="0" smtClean="0">
                <a:solidFill>
                  <a:schemeClr val="tx1"/>
                </a:solidFill>
                <a:latin typeface="YDVYMjO13"/>
              </a:rPr>
              <a:t>밤거리의 가로등은 비용 지불 여부와 관계없이 누구나 이용할 수 있다</a:t>
            </a:r>
            <a:r>
              <a:rPr lang="en-US" altLang="ko-KR" spc="-100" dirty="0" smtClean="0">
                <a:solidFill>
                  <a:schemeClr val="tx1"/>
                </a:solidFill>
                <a:latin typeface="YDVYMjO13"/>
              </a:rPr>
              <a:t>. </a:t>
            </a:r>
            <a:r>
              <a:rPr lang="ko-KR" altLang="en-US" spc="-100" dirty="0" smtClean="0">
                <a:solidFill>
                  <a:schemeClr val="tx1"/>
                </a:solidFill>
                <a:latin typeface="YDVYMjO13"/>
              </a:rPr>
              <a:t>가로등을 설치하는 데 돈을 낸 사람만 이용하게 할 수도 없고</a:t>
            </a:r>
            <a:r>
              <a:rPr lang="en-US" altLang="ko-KR" spc="-100" dirty="0" smtClean="0">
                <a:solidFill>
                  <a:schemeClr val="tx1"/>
                </a:solidFill>
                <a:latin typeface="YDVYMjO13"/>
              </a:rPr>
              <a:t>, </a:t>
            </a:r>
            <a:r>
              <a:rPr lang="ko-KR" altLang="en-US" spc="-100" dirty="0" smtClean="0">
                <a:solidFill>
                  <a:schemeClr val="tx1"/>
                </a:solidFill>
                <a:latin typeface="YDVYMjO13"/>
              </a:rPr>
              <a:t>이용하는 사람이 늘어난다고 해서 그 혜택이나 효용이 줄어들지 않는다</a:t>
            </a:r>
            <a:r>
              <a:rPr lang="en-US" altLang="ko-KR" spc="-100" dirty="0" smtClean="0">
                <a:solidFill>
                  <a:schemeClr val="tx1"/>
                </a:solidFill>
                <a:latin typeface="YDVYMjO13"/>
              </a:rPr>
              <a:t>. </a:t>
            </a:r>
            <a:r>
              <a:rPr lang="ko-KR" altLang="en-US" spc="-100" dirty="0" smtClean="0">
                <a:solidFill>
                  <a:schemeClr val="tx1"/>
                </a:solidFill>
                <a:latin typeface="YDVYMjO13"/>
              </a:rPr>
              <a:t>치안의 경우도 마찬가지이다</a:t>
            </a:r>
            <a:r>
              <a:rPr lang="en-US" altLang="ko-KR" spc="-100" dirty="0" smtClean="0">
                <a:solidFill>
                  <a:schemeClr val="tx1"/>
                </a:solidFill>
                <a:latin typeface="YDVYMjO13"/>
              </a:rPr>
              <a:t>. </a:t>
            </a:r>
            <a:r>
              <a:rPr lang="ko-KR" altLang="en-US" spc="-100" dirty="0" smtClean="0">
                <a:solidFill>
                  <a:schemeClr val="tx1"/>
                </a:solidFill>
                <a:latin typeface="YDVYMjO13"/>
              </a:rPr>
              <a:t>일단 경찰을 조직하여 치안 업무를 맡기면 누구나 방범 혜택을 받는다</a:t>
            </a:r>
            <a:r>
              <a:rPr lang="en-US" altLang="ko-KR" spc="-100" dirty="0" smtClean="0">
                <a:solidFill>
                  <a:schemeClr val="tx1"/>
                </a:solidFill>
                <a:latin typeface="YDVYMjO13"/>
              </a:rPr>
              <a:t>. </a:t>
            </a:r>
            <a:r>
              <a:rPr lang="ko-KR" altLang="en-US" spc="-100" dirty="0" smtClean="0">
                <a:solidFill>
                  <a:schemeClr val="tx1"/>
                </a:solidFill>
                <a:latin typeface="YDVYMjO13"/>
              </a:rPr>
              <a:t>이때 누가 더 경찰의 보호를 받는지 가리는 것은 더욱 어렵다</a:t>
            </a:r>
            <a:r>
              <a:rPr lang="en-US" altLang="ko-KR" spc="-100" dirty="0" smtClean="0">
                <a:solidFill>
                  <a:schemeClr val="tx1"/>
                </a:solidFill>
                <a:latin typeface="YDVYMjO13"/>
              </a:rPr>
              <a:t>. </a:t>
            </a:r>
            <a:r>
              <a:rPr lang="ko-KR" altLang="en-US" spc="-100" dirty="0" smtClean="0">
                <a:solidFill>
                  <a:schemeClr val="tx1"/>
                </a:solidFill>
                <a:latin typeface="YDVYMjO13"/>
              </a:rPr>
              <a:t>이처럼 사용한 만큼 비용을 부담하기 어렵고 사용을 제한하기도 어려운 재화의 경우 사람들은 돈을 지불하지 않고 이용하려고 한다</a:t>
            </a:r>
            <a:r>
              <a:rPr lang="en-US" altLang="ko-KR" spc="-100" dirty="0" smtClean="0">
                <a:solidFill>
                  <a:schemeClr val="tx1"/>
                </a:solidFill>
                <a:latin typeface="YDVYMjO13"/>
              </a:rPr>
              <a:t>. </a:t>
            </a:r>
            <a:r>
              <a:rPr lang="ko-KR" altLang="en-US" spc="-100" dirty="0" smtClean="0">
                <a:solidFill>
                  <a:schemeClr val="tx1"/>
                </a:solidFill>
                <a:latin typeface="YDVYMjO13"/>
              </a:rPr>
              <a:t>이러한 재화를 공공재라고 하는데 시장에 맡길 경우 충분히 공급되기 어려워 정부가 생산하는 경우가 많다</a:t>
            </a:r>
            <a:r>
              <a:rPr lang="en-US" altLang="ko-KR" spc="-100" dirty="0" smtClean="0">
                <a:solidFill>
                  <a:schemeClr val="tx1"/>
                </a:solidFill>
                <a:latin typeface="YDVYMjO13"/>
              </a:rPr>
              <a:t>.</a:t>
            </a:r>
          </a:p>
          <a:p>
            <a:pPr algn="r">
              <a:lnSpc>
                <a:spcPct val="130000"/>
              </a:lnSpc>
            </a:pPr>
            <a:r>
              <a:rPr lang="en-US" altLang="ko-KR" sz="1600" spc="-100" dirty="0" smtClean="0">
                <a:solidFill>
                  <a:schemeClr val="tx1"/>
                </a:solidFill>
              </a:rPr>
              <a:t>- 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한국은행</a:t>
            </a:r>
            <a:r>
              <a:rPr lang="en-US" altLang="ko-KR" sz="1600" spc="-100" dirty="0" smtClean="0">
                <a:solidFill>
                  <a:schemeClr val="tx1"/>
                </a:solidFill>
              </a:rPr>
              <a:t>, 『</a:t>
            </a:r>
            <a:r>
              <a:rPr lang="ko-KR" altLang="en-US" sz="1600" spc="-100" dirty="0" smtClean="0">
                <a:solidFill>
                  <a:schemeClr val="tx1"/>
                </a:solidFill>
              </a:rPr>
              <a:t>고등학생을 위한 알기 쉬운 경제 이야기</a:t>
            </a:r>
            <a:r>
              <a:rPr lang="en-US" altLang="ko-KR" sz="1600" spc="-100" dirty="0" smtClean="0">
                <a:solidFill>
                  <a:schemeClr val="tx1"/>
                </a:solidFill>
              </a:rPr>
              <a:t>』</a:t>
            </a:r>
            <a:endParaRPr lang="ko-KR" altLang="en-US" sz="1600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8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공공재의 생산과 무음 승차자 문제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301859"/>
            <a:ext cx="8568952" cy="4739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공공재의 소비에 무임승차가 나타나는 이유가 무엇일까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3068960"/>
            <a:ext cx="8424936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 생활에서 무임승차의 사례를 제시하고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그것이 공공의 이익에 미치는 영향을 설명해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772816"/>
            <a:ext cx="7920880" cy="105676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공공재는 내가 사용한다고 해도 양이 줄어들지 않으며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비경합성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),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돈을 내지 않는다고 하여 나의 사용을 배제시킬 수 없는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비배제성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)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특성을 갖기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때문에사람들은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무임승차를 하려고 할 것이다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568" y="4005064"/>
            <a:ext cx="7920880" cy="24191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spc="-100" dirty="0" smtClean="0">
                <a:solidFill>
                  <a:srgbClr val="FF0000"/>
                </a:solidFill>
                <a:latin typeface="+mn-ea"/>
              </a:rPr>
              <a:t>실생활에서의 무임승차 사례 </a:t>
            </a:r>
            <a:r>
              <a:rPr lang="en-US" altLang="ko-KR" b="1" spc="-100" dirty="0" smtClean="0">
                <a:solidFill>
                  <a:srgbClr val="FF0000"/>
                </a:solidFill>
                <a:latin typeface="+mn-ea"/>
              </a:rPr>
              <a:t>: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팀별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발표에서 참여하지 않고 이름만 올리는 경우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지하철을 무임 승차하는 경우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세금을 내지 않고 도서관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공원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박물관 등의 공공 시설을 사용하는 경우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b="1" spc="-100" dirty="0" smtClean="0">
                <a:solidFill>
                  <a:srgbClr val="FF0000"/>
                </a:solidFill>
                <a:latin typeface="+mn-ea"/>
              </a:rPr>
              <a:t>공익에 미치는 영향</a:t>
            </a:r>
            <a:r>
              <a:rPr lang="en-US" altLang="ko-KR" b="1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사회적으로 정당한 대가를 지불하지 않는 행위이므로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누군가의 비용 부담과 희생을 초래한다는 점에서 공익을 저해한다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이로 인해 공공재가 충분히 공급되지 못하거나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서비스의 질이 떨어질 수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시장의 기능과 한계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4901171" y="1202878"/>
              <a:ext cx="39950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시장 경제의 발전을 위한 참여자의 역할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시장의 한계는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822509"/>
            <a:ext cx="8496944" cy="36240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기타 시장의 한계를 보여주는 사례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소득 불균형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시장 경제 참여자들 사이에서 빈부 격차 발생</a:t>
            </a: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노사 갈등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노동자와 사용자 간의 이익 충돌</a:t>
            </a: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실업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일할 능력과 의사가 있음에도 일자리를 갖지 못함</a:t>
            </a: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인플레이션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오랜 기간에 걸쳐 물가가 지속적으로 상승하면서 화폐의 가치 하락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368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사익 추구가 지나치면 어떤 문제가 발생할까</a:t>
              </a:r>
              <a:r>
                <a:rPr lang="en-US" altLang="ko-KR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ko-KR" altLang="en-US" sz="27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사례를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533" y="1219054"/>
            <a:ext cx="8316923" cy="4052545"/>
          </a:xfrm>
          <a:prstGeom prst="roundRect">
            <a:avLst>
              <a:gd name="adj" fmla="val 2489"/>
            </a:avLst>
          </a:prstGeom>
          <a:solidFill>
            <a:srgbClr val="FEF5ED"/>
          </a:solidFill>
          <a:effectLst/>
        </p:spPr>
        <p:txBody>
          <a:bodyPr wrap="square" lIns="108000" rIns="108000" rtlCol="0">
            <a:spAutoFit/>
          </a:bodyPr>
          <a:lstStyle/>
          <a:p>
            <a:pPr marL="0" lvl="6" algn="just">
              <a:lnSpc>
                <a:spcPct val="130000"/>
              </a:lnSpc>
            </a:pP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시장 경제에서 개인이 사적인 이익을 추구하는 것은 시장 경제를 발전시키는 원동력이 된다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그러나 남에게 피해를 주는 지나친 사익 추구는 사회 갈등과 경제적 비효율을 초래한다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예를 들어 부동산 투기로 땅값이 상승하면 땅을 구입한 사람들은 부가 증가하지만 서민들은 집을 마련하기가 점점 더 어려워질 것이다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이로 인해 발생하는 왜곡된 자원 배분은 사회 갈등의 원인이 된다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또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기업이 오 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폐수 처리 비용을 줄이기 위해 무분별하게 공해 물질을 배출하는 경우 환경 오염으로 사회적 비용이 발생하고 사람들의 건강이 악화되는 등 여러 가지 피해가 발생한다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생활필수품을 사재기하는 경우도 마찬가지이다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특정 물품에 대한 사재기로 수요가 증가하면 상품 가격이 오르게 되고 소비자들은 비싼 가격에 물건을 살 수밖에 없다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이처럼 지나친 사익추구는 경제적 비효율을 초래한다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6" algn="r">
              <a:lnSpc>
                <a:spcPct val="130000"/>
              </a:lnSpc>
            </a:pP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KDI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경제정보센터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『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개념 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사례 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통계를 활용한 경제 학습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』</a:t>
            </a:r>
            <a:endParaRPr lang="ko-KR" altLang="en-US" b="1" spc="-5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0449" y="5351294"/>
            <a:ext cx="7543999" cy="4539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일상생활에서 지나친 사익 추구로 발생하는 문제를 찾아서 이야기해 보자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301208"/>
            <a:ext cx="73692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43608" y="5805264"/>
            <a:ext cx="756084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부동산 투기를 통해 이익을 챙기려는 사람들로 인해 불법적인 부동산 거래가 이루어지고 부동산 가격에 거품이 형성되면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주택 실수요자들의 </a:t>
            </a:r>
            <a:r>
              <a:rPr lang="ko-KR" altLang="en-US" sz="1600" spc="-100" dirty="0" err="1" smtClean="0">
                <a:solidFill>
                  <a:srgbClr val="FF0000"/>
                </a:solidFill>
                <a:latin typeface="+mn-ea"/>
              </a:rPr>
              <a:t>내집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 마련이 어려워지고 가계 대출 규모가 증가하는 사회 문제가 발생한다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484784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001540"/>
            <a:ext cx="8280920" cy="208307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24000" indent="-324000">
              <a:lnSpc>
                <a:spcPts val="4000"/>
              </a:lnSpc>
            </a:pP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시장의 원활한 작동과 발전을 위해 필요한 조건들을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324000" indent="-324000">
              <a:lnSpc>
                <a:spcPts val="4000"/>
              </a:lnSpc>
            </a:pP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2.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시장 경제의 발전을 위한 시장 참여자들의 바람직한 역할을 제안할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798250"/>
            <a:ext cx="7848872" cy="112896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정부의 역할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기업가 정신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기업의 사회적 책임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합리적 소비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윤리적 소비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320098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5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5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시장 경제 참여자의 바람직한 역할</a:t>
                </a:r>
                <a:endParaRPr lang="ko-KR" altLang="en-US" sz="25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234595" y="1202878"/>
              <a:ext cx="36615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5-2. </a:t>
              </a:r>
              <a:r>
                <a:rPr lang="ko-KR" altLang="en-US" sz="1600" b="1" spc="-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시장 경제의 발전을 위한 참여자의 역할</a:t>
              </a:r>
              <a:endParaRPr lang="ko-KR" altLang="en-US" sz="1600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47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786640" y="4599360"/>
            <a:ext cx="7961824" cy="142192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위쪽 사진의 축구 선수들을 시장 경제의 참여자라고 했을 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공정한 경쟁이 이루어지도록 심판의 역할을 하는 시장 경제의 참</a:t>
            </a:r>
          </a:p>
          <a:p>
            <a:pPr>
              <a:lnSpc>
                <a:spcPct val="12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여자는 누구일까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5589240"/>
            <a:ext cx="1296144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정부</a:t>
            </a:r>
            <a:endParaRPr lang="en-US" altLang="ko-KR" sz="2000" spc="-100" dirty="0" smtClean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>
                  <a:spcBef>
                    <a:spcPts val="0"/>
                  </a:spcBef>
                </a:pPr>
                <a:r>
                  <a:rPr lang="en-US" altLang="ko-KR" sz="25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rPr>
                  <a:t>02. </a:t>
                </a:r>
                <a:r>
                  <a:rPr lang="ko-KR" altLang="en-US" sz="25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rPr>
                  <a:t>시장 경제 참여자의 바람직한 역할</a:t>
                </a:r>
                <a:endParaRPr lang="ko-KR" altLang="en-US" sz="25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5234596" y="1202878"/>
              <a:ext cx="3661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5-2. </a:t>
              </a:r>
              <a:r>
                <a:rPr lang="ko-KR" altLang="en-US" sz="1600" b="1" spc="-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시장 경제의 발전을 위한 참여자의 역할</a:t>
              </a:r>
              <a:endParaRPr lang="ko-KR" altLang="en-US" sz="1600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95536" y="4686815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79" y="1300698"/>
            <a:ext cx="5098139" cy="3096344"/>
          </a:xfrm>
          <a:prstGeom prst="roundRect">
            <a:avLst>
              <a:gd name="adj" fmla="val 2061"/>
            </a:avLst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269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정부는 어떠한 역할을 하고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>
                  <a:spcBef>
                    <a:spcPts val="0"/>
                  </a:spcBef>
                </a:pPr>
                <a:r>
                  <a:rPr lang="en-US" altLang="ko-KR" sz="25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rPr>
                  <a:t>02. </a:t>
                </a:r>
                <a:r>
                  <a:rPr lang="ko-KR" altLang="en-US" sz="25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rPr>
                  <a:t>시장 경제 참여자의 바람직한 역할</a:t>
                </a:r>
                <a:endParaRPr lang="ko-KR" altLang="en-US" sz="25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234596" y="1202878"/>
              <a:ext cx="3661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5-2. </a:t>
              </a:r>
              <a:r>
                <a:rPr lang="ko-KR" altLang="en-US" sz="1600" b="1" spc="-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시장 경제의 발전을 위한 참여자의 역할</a:t>
              </a:r>
              <a:endParaRPr lang="ko-KR" altLang="en-US" sz="1600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정부의 바람직한 역할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시장의 공정한 질서 유지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불공정 거래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독점 기업 횡포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담합 행위 등을 단속하여 시장의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공정한 경쟁 촉진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공공재 생산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시장에서 적절한 양만큼 생산되지 못하는 재화와 서비스를 생산하여 시장 실패를 개선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경제 정책 추진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실업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소득 불균형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인플레이션 등의 문제를 해결하기 위한 다양한 정책 추진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15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6" name="제목 1"/>
            <p:cNvSpPr txBox="1">
              <a:spLocks/>
            </p:cNvSpPr>
            <p:nvPr/>
          </p:nvSpPr>
          <p:spPr>
            <a:xfrm>
              <a:off x="251520" y="33896"/>
              <a:ext cx="7632848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spc="-150" dirty="0" smtClean="0"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더 알아보기</a:t>
              </a:r>
              <a:r>
                <a:rPr lang="en-US" altLang="ko-KR" sz="3200" b="1" dirty="0" smtClean="0">
                  <a:latin typeface="나눔고딕 ExtraBold" pitchFamily="50" charset="-127"/>
                  <a:ea typeface="나눔고딕 ExtraBold" pitchFamily="50" charset="-127"/>
                </a:rPr>
                <a:t>	</a:t>
              </a:r>
              <a:r>
                <a:rPr lang="ko-KR" altLang="en-US" sz="28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시장 경제의 발전을 위한 정부의 노력</a:t>
              </a:r>
              <a:endParaRPr lang="ko-KR" altLang="en-US" sz="28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1520" y="1268760"/>
            <a:ext cx="8640960" cy="5328592"/>
          </a:xfrm>
          <a:prstGeom prst="roundRect">
            <a:avLst>
              <a:gd name="adj" fmla="val 5479"/>
            </a:avLst>
          </a:prstGeom>
          <a:noFill/>
          <a:ln w="28575">
            <a:solidFill>
              <a:srgbClr val="F3A385"/>
            </a:solidFill>
          </a:ln>
          <a:effectLst/>
        </p:spPr>
        <p:txBody>
          <a:bodyPr wrap="square" lIns="144000" rIns="2880000" rtlCol="0" anchor="ctr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2200" spc="-150" dirty="0" smtClean="0">
                <a:latin typeface="+mn-ea"/>
              </a:rPr>
              <a:t>정부는 시장 경제의 원활한 작동과 발전을 위해 시장에 대한 규제를 하고 있다</a:t>
            </a:r>
            <a:r>
              <a:rPr lang="en-US" altLang="ko-KR" sz="2200" spc="-150" dirty="0" smtClean="0">
                <a:latin typeface="+mn-ea"/>
              </a:rPr>
              <a:t>. </a:t>
            </a:r>
            <a:r>
              <a:rPr lang="ko-KR" altLang="en-US" sz="2200" spc="-150" dirty="0" smtClean="0">
                <a:latin typeface="+mn-ea"/>
              </a:rPr>
              <a:t>우리나라의 경우 공정한 경쟁을 보장하기 위해 ‘독점 규제 및 공정 거래에 관한 법률’을 두고 있다</a:t>
            </a:r>
            <a:r>
              <a:rPr lang="en-US" altLang="ko-KR" sz="2200" spc="-150" dirty="0" smtClean="0">
                <a:latin typeface="+mn-ea"/>
              </a:rPr>
              <a:t>. </a:t>
            </a:r>
            <a:r>
              <a:rPr lang="ko-KR" altLang="en-US" sz="2200" spc="-150" dirty="0" smtClean="0">
                <a:latin typeface="+mn-ea"/>
              </a:rPr>
              <a:t>또한 </a:t>
            </a:r>
            <a:r>
              <a:rPr lang="ko-KR" altLang="en-US" sz="2200" spc="-150" dirty="0" err="1" smtClean="0">
                <a:latin typeface="+mn-ea"/>
              </a:rPr>
              <a:t>균형있는</a:t>
            </a:r>
            <a:r>
              <a:rPr lang="ko-KR" altLang="en-US" sz="2200" spc="-150" dirty="0" smtClean="0">
                <a:latin typeface="+mn-ea"/>
              </a:rPr>
              <a:t> 국민 경제의 성장을 위해 소비자 기본법이나 최저 임금법 등을 통해 경제적 약자를 보호한다</a:t>
            </a:r>
            <a:r>
              <a:rPr lang="en-US" altLang="ko-KR" sz="2200" spc="-150" dirty="0" smtClean="0">
                <a:latin typeface="+mn-ea"/>
              </a:rPr>
              <a:t>. </a:t>
            </a:r>
            <a:r>
              <a:rPr lang="ko-KR" altLang="en-US" sz="2200" spc="-150" dirty="0" smtClean="0">
                <a:latin typeface="+mn-ea"/>
              </a:rPr>
              <a:t>한편 정부는 시장의 자율성과 기업 활동의 자유를 보장함으로써 시장 경제의 발전을 도모하기도 한다</a:t>
            </a:r>
            <a:r>
              <a:rPr lang="en-US" altLang="ko-KR" sz="2200" spc="-150" dirty="0" smtClean="0">
                <a:latin typeface="+mn-ea"/>
              </a:rPr>
              <a:t>. </a:t>
            </a:r>
            <a:r>
              <a:rPr lang="ko-KR" altLang="en-US" sz="2200" spc="-150" dirty="0" smtClean="0">
                <a:latin typeface="+mn-ea"/>
              </a:rPr>
              <a:t>불필요한 규제를 폐지하거나 완화함으로써 자유롭고 창의적인 경제 활동이 가능한 시장 환경을 조성해 주는 것이다</a:t>
            </a:r>
            <a:r>
              <a:rPr lang="en-US" altLang="ko-KR" sz="2200" spc="-150" dirty="0" smtClean="0">
                <a:latin typeface="+mn-ea"/>
              </a:rPr>
              <a:t>.</a:t>
            </a:r>
            <a:endParaRPr lang="ko-KR" alt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0142" y="1628800"/>
            <a:ext cx="2648322" cy="21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84168" y="3590696"/>
            <a:ext cx="2592288" cy="1278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180000" indent="-180000">
              <a:lnSpc>
                <a:spcPct val="110000"/>
              </a:lnSpc>
            </a:pP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공정 거래 위원회는 독점 및 불공정 거래에 관한 사안을 심의 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 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의결하기 위해 설립된 정부 기관이다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6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36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644008" y="1124744"/>
            <a:ext cx="4032448" cy="5328592"/>
          </a:xfrm>
          <a:prstGeom prst="roundRect">
            <a:avLst>
              <a:gd name="adj" fmla="val 4242"/>
            </a:avLst>
          </a:prstGeom>
          <a:solidFill>
            <a:srgbClr val="FEF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우리가 저녁 식사를 할 수 있는 것은 정육점 주인이나 양조장 주인 또는 농부의 자비심 때문이 아니라 그들이 자신들의 이익을 추구하기 때문이다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…(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중략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)…</a:t>
            </a:r>
          </a:p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이렇게 하는 가운데 ‘보이지 않는 손’의 인도를 받아 자신이 의도하지 않았던 다른 목적도 달성하게 된다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즉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사리</a:t>
            </a:r>
            <a:r>
              <a:rPr lang="en-US" altLang="ko-KR" sz="160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私利</a:t>
            </a:r>
            <a:r>
              <a:rPr lang="en-US" altLang="ko-KR" sz="160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를 추구하는 가운데 공익</a:t>
            </a:r>
            <a:r>
              <a:rPr lang="en-US" altLang="ko-KR" sz="160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公益</a:t>
            </a:r>
            <a:r>
              <a:rPr lang="en-US" altLang="ko-KR" sz="160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도 저절로 증진된다</a:t>
            </a:r>
            <a:r>
              <a:rPr lang="en-US" altLang="ko-KR" sz="1600" u="sng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이것이 의도적으로 공익을 증진시키려고 하는 경우보다 오히려 공익을 더 효과적으로 증진시킨다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전체 사회의 복리가 아닌 자기 자신의 이익에 대한 추구는 자연적으로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아니 연적으로 사람들이 사회에 가장 이익이 되는 방식을 취하도록 이끈다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r">
              <a:lnSpc>
                <a:spcPct val="120000"/>
              </a:lnSpc>
            </a:pP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애덤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스미스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『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국부론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』</a:t>
            </a:r>
            <a:endParaRPr lang="ko-KR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88840"/>
            <a:ext cx="4320480" cy="283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기업의 바람직한 역할은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>
                  <a:spcBef>
                    <a:spcPts val="0"/>
                  </a:spcBef>
                </a:pPr>
                <a:r>
                  <a:rPr lang="en-US" altLang="ko-KR" sz="25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rPr>
                  <a:t>02. </a:t>
                </a:r>
                <a:r>
                  <a:rPr lang="ko-KR" altLang="en-US" sz="25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rPr>
                  <a:t>시장 경제 참여자의 바람직한 역할</a:t>
                </a:r>
                <a:endParaRPr lang="ko-KR" altLang="en-US" sz="25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234596" y="1202878"/>
              <a:ext cx="3661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5-2. </a:t>
              </a:r>
              <a:r>
                <a:rPr lang="ko-KR" altLang="en-US" sz="1600" b="1" spc="-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시장 경제의 발전을 위한 참여자의 역할</a:t>
              </a:r>
              <a:endParaRPr lang="ko-KR" altLang="en-US" sz="1600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36240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기업의 바람직한 역할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기업가 정신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새로운 상품과 서비스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새로운 시장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새로운 생산 방법 개척 등과 같은 혁신을 통해 기업 경쟁력을 향상해야 함</a:t>
            </a: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기업의 사회적 책임과 윤리 경영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법령과 윤리를 준수하고 사회 구성원으로서 사회에 긍정적인 영향을 주는 책임 있는 활동을 해야 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67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6" name="제목 1"/>
            <p:cNvSpPr txBox="1">
              <a:spLocks/>
            </p:cNvSpPr>
            <p:nvPr/>
          </p:nvSpPr>
          <p:spPr>
            <a:xfrm>
              <a:off x="251520" y="33896"/>
              <a:ext cx="7632848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spc="-150" dirty="0" smtClean="0"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더 알아보기</a:t>
              </a:r>
              <a:r>
                <a:rPr lang="en-US" altLang="ko-KR" sz="3200" b="1" dirty="0" smtClean="0">
                  <a:latin typeface="나눔고딕 ExtraBold" pitchFamily="50" charset="-127"/>
                  <a:ea typeface="나눔고딕 ExtraBold" pitchFamily="50" charset="-127"/>
                </a:rPr>
                <a:t>	</a:t>
              </a:r>
              <a:r>
                <a:rPr lang="ko-KR" altLang="en-US" sz="28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국민 경제의 흐름</a:t>
              </a:r>
              <a:endParaRPr lang="ko-KR" altLang="en-US" sz="28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1520" y="1268760"/>
            <a:ext cx="8640960" cy="5328592"/>
          </a:xfrm>
          <a:prstGeom prst="roundRect">
            <a:avLst>
              <a:gd name="adj" fmla="val 5479"/>
            </a:avLst>
          </a:prstGeom>
          <a:noFill/>
          <a:ln w="28575">
            <a:solidFill>
              <a:srgbClr val="F3A385"/>
            </a:solidFill>
          </a:ln>
          <a:effectLst/>
        </p:spPr>
        <p:txBody>
          <a:bodyPr wrap="square" lIns="144000" rIns="144000" rtlCol="0" anchor="ctr">
            <a:noAutofit/>
          </a:bodyPr>
          <a:lstStyle/>
          <a:p>
            <a:pPr marL="720000" indent="-720000" algn="just">
              <a:lnSpc>
                <a:spcPct val="150000"/>
              </a:lnSpc>
            </a:pPr>
            <a:endParaRPr lang="ko-KR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smtClean="0">
                <a:latin typeface="나눔고딕 ExtraBold" pitchFamily="50" charset="-127"/>
                <a:ea typeface="나눔고딕 ExtraBold" pitchFamily="50" charset="-127"/>
              </a:rPr>
              <a:t>147</a:t>
            </a:r>
            <a:r>
              <a:rPr lang="ko-KR" altLang="en-US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484784"/>
            <a:ext cx="7956376" cy="498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51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368000" algn="l"/>
              <a:r>
                <a:rPr lang="ko-KR" altLang="en-US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기업의 사회적 책임</a:t>
              </a:r>
              <a:r>
                <a:rPr lang="en-US" altLang="ko-KR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23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기업 실적에도 도움이 될 수 있다</a:t>
              </a:r>
              <a:endParaRPr lang="ko-KR" altLang="en-US" sz="23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사례를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1196752"/>
            <a:ext cx="8352928" cy="3960440"/>
          </a:xfrm>
          <a:prstGeom prst="roundRect">
            <a:avLst>
              <a:gd name="adj" fmla="val 2489"/>
            </a:avLst>
          </a:prstGeom>
          <a:solidFill>
            <a:srgbClr val="FEF5ED"/>
          </a:solidFill>
          <a:effectLst/>
        </p:spPr>
        <p:txBody>
          <a:bodyPr wrap="square" lIns="3564000" rIns="108000" rtlCol="0" anchor="ctr">
            <a:noAutofit/>
          </a:bodyPr>
          <a:lstStyle/>
          <a:p>
            <a:pPr marL="0" lvl="6" algn="just">
              <a:lnSpc>
                <a:spcPct val="13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사회적 책임을 다하는 기업이 경영 성과 또한 좋다는 연구 결과가 나왔다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한국 표준 협회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(KSA)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는 ‘지속 가능성 지수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(KSI)’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 높은 기업일수록 기업의 총 자산 수익률도 높다는 연구 결과를 발표하였다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지속 가능성 지수는 국제 표준화 기구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(ISO)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 제정한 기업의 사회적 책임에 대한 국제 표준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(ISO 26000)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을 기반으로 개발된 지수이다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한국 표준 협회 관계자는 “기업의 사회적 책임 이행은 단순히 기업의 이미지 제고나 홍보 수단이 아닌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실질적인 경영 성과에도 영향을 미친다는 것이 증명되었다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.”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라고 설명하였다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6" algn="r">
              <a:lnSpc>
                <a:spcPct val="130000"/>
              </a:lnSpc>
            </a:pP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『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경기일보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』, 2015. 4. 10.</a:t>
            </a:r>
            <a:endParaRPr lang="ko-KR" altLang="en-US" sz="1600" b="1" spc="-5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0449" y="5240306"/>
            <a:ext cx="7543999" cy="85299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‘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ISO 26000’</a:t>
            </a: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의 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가지 기본 원칙을 기업들이 어떻게 지켜야 할지 구체적인 지침을 만들어 보자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4" b="87629" l="761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68156"/>
            <a:ext cx="803352" cy="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모서리가 둥근 직사각형 12"/>
          <p:cNvSpPr/>
          <p:nvPr/>
        </p:nvSpPr>
        <p:spPr>
          <a:xfrm>
            <a:off x="539552" y="1412776"/>
            <a:ext cx="3168352" cy="7920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2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기업의 사회적 책임에 대한</a:t>
            </a:r>
            <a:endParaRPr lang="en-US" altLang="ko-KR" sz="1600" b="1" spc="-120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600" b="1" spc="-12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국제 표준</a:t>
            </a:r>
            <a:r>
              <a:rPr lang="en-US" altLang="ko-KR" sz="1600" b="1" spc="-12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(ISO 26000)</a:t>
            </a:r>
            <a:r>
              <a:rPr lang="ko-KR" altLang="en-US" sz="1600" b="1" spc="-12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의 기본 원칙</a:t>
            </a:r>
            <a:endParaRPr lang="ko-KR" altLang="en-US" sz="1600" b="1" spc="-12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39552" y="2276872"/>
            <a:ext cx="3168352" cy="2592288"/>
          </a:xfrm>
          <a:prstGeom prst="roundRect">
            <a:avLst>
              <a:gd name="adj" fmla="val 6917"/>
            </a:avLst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ko-KR" sz="1600" spc="-12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•</a:t>
            </a:r>
            <a:r>
              <a:rPr lang="ko-KR" altLang="en-US" sz="1600" spc="-12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책임성</a:t>
            </a:r>
          </a:p>
          <a:p>
            <a:pPr>
              <a:lnSpc>
                <a:spcPct val="130000"/>
              </a:lnSpc>
            </a:pPr>
            <a:r>
              <a:rPr lang="en-US" altLang="ko-KR" sz="1600" spc="-12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•</a:t>
            </a:r>
            <a:r>
              <a:rPr lang="ko-KR" altLang="en-US" sz="1600" spc="-12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투명성</a:t>
            </a:r>
          </a:p>
          <a:p>
            <a:pPr>
              <a:lnSpc>
                <a:spcPct val="130000"/>
              </a:lnSpc>
            </a:pPr>
            <a:r>
              <a:rPr lang="en-US" altLang="ko-KR" sz="1600" spc="-12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•</a:t>
            </a:r>
            <a:r>
              <a:rPr lang="ko-KR" altLang="en-US" sz="1600" spc="-12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윤리적 행동</a:t>
            </a:r>
          </a:p>
          <a:p>
            <a:pPr>
              <a:lnSpc>
                <a:spcPct val="130000"/>
              </a:lnSpc>
            </a:pPr>
            <a:r>
              <a:rPr lang="en-US" altLang="ko-KR" sz="1600" spc="-12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•</a:t>
            </a:r>
            <a:r>
              <a:rPr lang="ko-KR" altLang="en-US" sz="1600" spc="-12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이해관계자의 이익 존중</a:t>
            </a:r>
          </a:p>
          <a:p>
            <a:pPr>
              <a:lnSpc>
                <a:spcPct val="130000"/>
              </a:lnSpc>
            </a:pPr>
            <a:r>
              <a:rPr lang="en-US" altLang="ko-KR" sz="1600" spc="-12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•</a:t>
            </a:r>
            <a:r>
              <a:rPr lang="ko-KR" altLang="en-US" sz="1600" spc="-12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법규 준수</a:t>
            </a:r>
          </a:p>
          <a:p>
            <a:pPr>
              <a:lnSpc>
                <a:spcPct val="130000"/>
              </a:lnSpc>
            </a:pPr>
            <a:r>
              <a:rPr lang="en-US" altLang="ko-KR" sz="1600" spc="-12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•</a:t>
            </a:r>
            <a:r>
              <a:rPr lang="ko-KR" altLang="en-US" sz="1600" spc="-12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국제 행동 규범 존중</a:t>
            </a:r>
          </a:p>
          <a:p>
            <a:pPr>
              <a:lnSpc>
                <a:spcPct val="130000"/>
              </a:lnSpc>
            </a:pPr>
            <a:r>
              <a:rPr lang="en-US" altLang="ko-KR" sz="1600" spc="-12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•</a:t>
            </a:r>
            <a:r>
              <a:rPr lang="ko-KR" altLang="en-US" sz="1600" spc="-12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인권 존중</a:t>
            </a:r>
            <a:endParaRPr lang="ko-KR" altLang="en-US" sz="1600" spc="-12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11560" y="1495935"/>
            <a:ext cx="3024336" cy="648000"/>
          </a:xfrm>
          <a:prstGeom prst="round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611560" y="2348880"/>
            <a:ext cx="3024336" cy="2448272"/>
          </a:xfrm>
          <a:prstGeom prst="roundRect">
            <a:avLst>
              <a:gd name="adj" fmla="val 4825"/>
            </a:avLst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043608" y="5690631"/>
            <a:ext cx="7632848" cy="9787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		   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소비자들에게 상품에 대해 정확한 정보를 제공한다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 /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기업 회계를 투명하게 공개한다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 /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소비자의 건강과 환경을 고려한 상품을 개발한다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 /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기업이 추구하는 방향이 공동체의 발전에 기여할 수 있도록 한다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874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>
                  <a:spcBef>
                    <a:spcPts val="0"/>
                  </a:spcBef>
                </a:pPr>
                <a:r>
                  <a:rPr lang="en-US" altLang="ko-KR" sz="25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rPr>
                  <a:t>02. </a:t>
                </a:r>
                <a:r>
                  <a:rPr lang="ko-KR" altLang="en-US" sz="2500" b="1" spc="-1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rPr>
                  <a:t>시장 경제 참여자의 바람직한 역할</a:t>
                </a:r>
                <a:endParaRPr lang="ko-KR" altLang="en-US" sz="2500" b="1" spc="-1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234596" y="1202878"/>
              <a:ext cx="3661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5-2. </a:t>
              </a:r>
              <a:r>
                <a:rPr lang="ko-KR" altLang="en-US" sz="1600" b="1" spc="-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시장 경제의 발전을 위한 참여자의 역할</a:t>
              </a:r>
              <a:endParaRPr lang="ko-KR" altLang="en-US" sz="1600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근로자와 소비자에게 요구되는 역할은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822509"/>
            <a:ext cx="8352928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근로자와 소비자의 바람직한 역할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노동 삼권의 행사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단결권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단체 교섭권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단체 행동권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합리적 소비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자신의 소득 수준을 고려하여 무분별한 과소비 지양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소비자 주권 확립 및 윤리적 소비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부당한 영업 행위에 대한 감시 등을 통해 소비자 주권을 확립하고 노동자의 인권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환경 보호 등을 고려하는 윤리적 소비 실천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8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합리적 소비와 윤리적 소비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032" y="4437112"/>
            <a:ext cx="8604448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윗글의 밑줄 친 부분이 의미하는 바를 합리적 소비와 윤리적 소비의 개념을 이용하여 설명해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5301208"/>
            <a:ext cx="8280920" cy="142192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합리적 소비는 비용보다 편익이 크도록 하는 소비이며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윤리적 소비는 자신의 편익 외에 인권과 환경 보호 등을 고려하는 소비이다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윤리적 소비는 일반적으로 합리적 소비보다 부담해야 하는 비용이 큰 경우가 많아 윤리적 소비가 확산할 수 있을 것인가에 대해 입장이 나뉜다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59532" y="1412776"/>
            <a:ext cx="8424936" cy="2952328"/>
          </a:xfrm>
          <a:prstGeom prst="roundRect">
            <a:avLst>
              <a:gd name="adj" fmla="val 467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ko-KR" altLang="en-US" sz="2000" spc="-100" dirty="0" smtClean="0">
                <a:solidFill>
                  <a:schemeClr val="tx1"/>
                </a:solidFill>
              </a:rPr>
              <a:t>윤리적 소비에 대한 관심이 높아지고 있다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. 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개발 도상국 노동자들의 노동력을 착취하는 다국적 기업들의 행위를 비판하며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, 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노동 정도에 맞게 제값을 주고 구매 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· 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판매를 하는 공정 무역뿐 아니라 친환경 소비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, 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로컬 </a:t>
            </a:r>
            <a:r>
              <a:rPr lang="ko-KR" altLang="en-US" sz="2000" spc="-100" dirty="0" err="1" smtClean="0">
                <a:solidFill>
                  <a:schemeClr val="tx1"/>
                </a:solidFill>
              </a:rPr>
              <a:t>푸드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 구매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, 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공정 여행 등 다양한 분야로 관심이 확대되고 있다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. </a:t>
            </a:r>
            <a:r>
              <a:rPr lang="ko-KR" altLang="en-US" sz="2000" u="sng" spc="-100" dirty="0" smtClean="0">
                <a:solidFill>
                  <a:schemeClr val="tx1"/>
                </a:solidFill>
              </a:rPr>
              <a:t>하지만 소비자의 이기적 본성으로 인해 윤리적 소비가 앞으로도 유지될 수 있을 것인지에 대해서는 목소리가 엇갈린다</a:t>
            </a:r>
            <a:r>
              <a:rPr lang="en-US" altLang="ko-KR" sz="2000" u="sng" spc="-100" dirty="0" smtClean="0">
                <a:solidFill>
                  <a:schemeClr val="tx1"/>
                </a:solidFill>
              </a:rPr>
              <a:t>.</a:t>
            </a:r>
          </a:p>
          <a:p>
            <a:pPr algn="r">
              <a:lnSpc>
                <a:spcPct val="130000"/>
              </a:lnSpc>
            </a:pPr>
            <a:r>
              <a:rPr lang="en-US" altLang="ko-KR" sz="2000" spc="-100" dirty="0" smtClean="0">
                <a:solidFill>
                  <a:schemeClr val="tx1"/>
                </a:solidFill>
              </a:rPr>
              <a:t>- 『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창업경영신문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』, 2011. 4. 11.</a:t>
            </a:r>
            <a:endParaRPr lang="ko-KR" altLang="en-US" sz="2000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8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합리적 소비와 윤리적 소비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484784"/>
            <a:ext cx="8424936" cy="88434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다음의 사례와 같은 경우 자신은 어떠한 선택을 할 것인지 생각해 보고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그 이유를 말해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420888"/>
            <a:ext cx="7970168" cy="265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5576" y="5229200"/>
            <a:ext cx="792088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spc="-100" dirty="0" smtClean="0">
                <a:solidFill>
                  <a:srgbClr val="FF0000"/>
                </a:solidFill>
                <a:latin typeface="+mn-ea"/>
              </a:rPr>
              <a:t>산다</a:t>
            </a:r>
            <a:r>
              <a:rPr lang="en-US" altLang="ko-KR" sz="2000" b="1" spc="-100" dirty="0" smtClean="0">
                <a:solidFill>
                  <a:srgbClr val="FF0000"/>
                </a:solidFill>
                <a:latin typeface="+mn-ea"/>
              </a:rPr>
              <a:t>: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지구 공동체의 구성원으로서 함께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더불어 살아가기 위해 비용이 더 들더라도 노동자들에게 정당한 몫을 주는 소비를 하겠다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0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8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합리적 소비와 윤리적 소비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484784"/>
            <a:ext cx="8424936" cy="88434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다음의 사례와 같은 경우 자신은 어떠한 선택을 할 것인지 생각해 보고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그 이유를 말해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420888"/>
            <a:ext cx="7970168" cy="265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9552" y="5229200"/>
            <a:ext cx="792088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spc="-100" dirty="0" smtClean="0">
                <a:solidFill>
                  <a:srgbClr val="FF0000"/>
                </a:solidFill>
                <a:latin typeface="+mn-ea"/>
              </a:rPr>
              <a:t>안 산다</a:t>
            </a:r>
            <a:r>
              <a:rPr lang="en-US" altLang="ko-KR" sz="2000" b="1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같은 품질의 초콜릿들과 비교하여 비싸다면 사지 않겠다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이왕이면 적은 비용으로 사는 것이 합리적 소비라고 생각한다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35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466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1174924" y="105570"/>
              <a:ext cx="58326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400" b="1" spc="-120" dirty="0" smtClean="0">
                  <a:latin typeface="나눔고딕 ExtraBold" pitchFamily="50" charset="-127"/>
                  <a:ea typeface="나눔고딕 ExtraBold" pitchFamily="50" charset="-127"/>
                </a:rPr>
                <a:t>일하기 좋은 회사의 조건을 찾아라</a:t>
              </a:r>
              <a:endParaRPr lang="en-US" altLang="ko-KR" sz="24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339525" y="63144"/>
            <a:ext cx="3661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5-2. </a:t>
            </a:r>
            <a:r>
              <a:rPr lang="ko-KR" altLang="en-US" sz="16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시장 경제의 발전을 위한 참여자의 역할</a:t>
            </a:r>
            <a:endParaRPr lang="ko-KR" altLang="en-US" sz="1600" spc="-1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51520" y="1412776"/>
            <a:ext cx="8640960" cy="4536504"/>
          </a:xfrm>
          <a:prstGeom prst="roundRect">
            <a:avLst>
              <a:gd name="adj" fmla="val 5102"/>
            </a:avLst>
          </a:prstGeom>
          <a:solidFill>
            <a:srgbClr val="F9E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>
              <a:lnSpc>
                <a:spcPct val="130000"/>
              </a:lnSpc>
            </a:pPr>
            <a:r>
              <a:rPr lang="ko-KR" altLang="en-US" sz="2000" spc="-100" dirty="0" smtClean="0">
                <a:solidFill>
                  <a:schemeClr val="tx1"/>
                </a:solidFill>
              </a:rPr>
              <a:t>◯◯기업이 기업 문화 개선과 관련해 다양한 제도를 운영하고 있어 </a:t>
            </a:r>
            <a:r>
              <a:rPr lang="ko-KR" altLang="en-US" sz="2000" spc="-100" dirty="0" err="1" smtClean="0">
                <a:solidFill>
                  <a:schemeClr val="tx1"/>
                </a:solidFill>
              </a:rPr>
              <a:t>주목받고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 있다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. 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이달에는 출 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· 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퇴근 시간을 자유롭게 조정할 수 있는 ‘시차 출 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· </a:t>
            </a:r>
            <a:r>
              <a:rPr lang="ko-KR" altLang="en-US" sz="2000" spc="-100" dirty="0" err="1" smtClean="0">
                <a:solidFill>
                  <a:schemeClr val="tx1"/>
                </a:solidFill>
              </a:rPr>
              <a:t>퇴근제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’</a:t>
            </a:r>
            <a:r>
              <a:rPr lang="ko-KR" altLang="en-US" sz="2000" spc="-100" dirty="0" err="1" smtClean="0">
                <a:solidFill>
                  <a:schemeClr val="tx1"/>
                </a:solidFill>
              </a:rPr>
              <a:t>를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 도입해 시행 중이다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. 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시차 출 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· </a:t>
            </a:r>
            <a:r>
              <a:rPr lang="ko-KR" altLang="en-US" sz="2000" spc="-100" dirty="0" err="1" smtClean="0">
                <a:solidFill>
                  <a:schemeClr val="tx1"/>
                </a:solidFill>
              </a:rPr>
              <a:t>퇴근제는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 총 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7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가지 형태로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, 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근무 형태에 따라 출근 시간을 오전 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7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시부터 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10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시까지 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30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분 단위로 설정할 수 있다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. 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선택한 근무 형태는 매월 변경할 수 있으며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, 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자녀가 만 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8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세가 되기 전까지 제한 없이 신청할 수 있다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2000" spc="-100" dirty="0" smtClean="0">
                <a:solidFill>
                  <a:schemeClr val="tx1"/>
                </a:solidFill>
              </a:rPr>
              <a:t>이 외에도 매월 둘째 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· 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셋째 주 수요일 오후 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5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시에 퇴근하는 ‘스마트 </a:t>
            </a:r>
            <a:r>
              <a:rPr lang="ko-KR" altLang="en-US" sz="2000" spc="-100" dirty="0" err="1" smtClean="0">
                <a:solidFill>
                  <a:schemeClr val="tx1"/>
                </a:solidFill>
              </a:rPr>
              <a:t>워킹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 </a:t>
            </a:r>
            <a:r>
              <a:rPr lang="ko-KR" altLang="en-US" sz="2000" spc="-100" dirty="0" err="1" smtClean="0">
                <a:solidFill>
                  <a:schemeClr val="tx1"/>
                </a:solidFill>
              </a:rPr>
              <a:t>데이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(smart working day)’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를 비롯해 심리 상담실 ‘마음의 숲’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, ‘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자율 </a:t>
            </a:r>
            <a:r>
              <a:rPr lang="ko-KR" altLang="en-US" sz="2000" spc="-100" dirty="0" err="1" smtClean="0">
                <a:solidFill>
                  <a:schemeClr val="tx1"/>
                </a:solidFill>
              </a:rPr>
              <a:t>복장제</a:t>
            </a:r>
            <a:r>
              <a:rPr lang="ko-KR" altLang="en-US" sz="2000" spc="-100" dirty="0" smtClean="0">
                <a:solidFill>
                  <a:schemeClr val="tx1"/>
                </a:solidFill>
              </a:rPr>
              <a:t>’ 등도 시행하고 있다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.</a:t>
            </a:r>
          </a:p>
          <a:p>
            <a:pPr algn="r">
              <a:lnSpc>
                <a:spcPct val="130000"/>
              </a:lnSpc>
            </a:pPr>
            <a:r>
              <a:rPr lang="en-US" altLang="ko-KR" sz="2000" spc="-100" dirty="0" smtClean="0">
                <a:solidFill>
                  <a:schemeClr val="tx1"/>
                </a:solidFill>
              </a:rPr>
              <a:t>- 『</a:t>
            </a:r>
            <a:r>
              <a:rPr lang="ko-KR" altLang="en-US" sz="2000" spc="-100" dirty="0" err="1" smtClean="0">
                <a:solidFill>
                  <a:schemeClr val="tx1"/>
                </a:solidFill>
              </a:rPr>
              <a:t>이뉴스투데이</a:t>
            </a:r>
            <a:r>
              <a:rPr lang="en-US" altLang="ko-KR" sz="2000" spc="-100" dirty="0" smtClean="0">
                <a:solidFill>
                  <a:schemeClr val="tx1"/>
                </a:solidFill>
              </a:rPr>
              <a:t>』, 2016. 8. 11.</a:t>
            </a:r>
            <a:endParaRPr lang="ko-KR" altLang="en-US" sz="2000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4067944" y="5464279"/>
            <a:ext cx="720000" cy="108000"/>
          </a:xfrm>
          <a:prstGeom prst="rect">
            <a:avLst/>
          </a:prstGeom>
          <a:solidFill>
            <a:srgbClr val="FA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3995936" y="4168135"/>
            <a:ext cx="720000" cy="108000"/>
          </a:xfrm>
          <a:prstGeom prst="rect">
            <a:avLst/>
          </a:prstGeom>
          <a:solidFill>
            <a:srgbClr val="FA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2"/>
          <p:cNvGrpSpPr/>
          <p:nvPr/>
        </p:nvGrpSpPr>
        <p:grpSpPr>
          <a:xfrm>
            <a:off x="466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1174924" y="105570"/>
              <a:ext cx="58326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400" b="1" spc="-120" dirty="0" smtClean="0">
                  <a:latin typeface="나눔고딕 ExtraBold" pitchFamily="50" charset="-127"/>
                  <a:ea typeface="나눔고딕 ExtraBold" pitchFamily="50" charset="-127"/>
                </a:rPr>
                <a:t>일하기 좋은 회사의 조건을 찾아라</a:t>
              </a:r>
              <a:endParaRPr lang="en-US" altLang="ko-KR" sz="24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339525" y="63144"/>
            <a:ext cx="3661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5-2. </a:t>
            </a:r>
            <a:r>
              <a:rPr lang="ko-KR" altLang="en-US" sz="16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시장 경제의 발전을 위한 참여자의 역할</a:t>
            </a:r>
            <a:endParaRPr lang="ko-KR" altLang="en-US" sz="1600" spc="-1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1340768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95536" y="1844824"/>
            <a:ext cx="7272808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1. 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 기업은 일하기 좋은 회사를 만들기 위해 어떤 노력을 하고 있는가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3140968"/>
            <a:ext cx="7272808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다양한 사례 조사를 통해 다음 내용을 정리해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23528" y="3646071"/>
            <a:ext cx="3888432" cy="1152128"/>
          </a:xfrm>
          <a:prstGeom prst="roundRect">
            <a:avLst>
              <a:gd name="adj" fmla="val 10001"/>
            </a:avLst>
          </a:prstGeom>
          <a:solidFill>
            <a:srgbClr val="F9E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600" b="1" spc="-100" dirty="0" smtClean="0">
                <a:solidFill>
                  <a:schemeClr val="tx1"/>
                </a:solidFill>
              </a:rPr>
              <a:t>근로자의 권리 보장 및</a:t>
            </a:r>
            <a:endParaRPr lang="en-US" altLang="ko-KR" sz="1600" b="1" spc="-100" dirty="0" smtClean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ko-KR" altLang="en-US" sz="1600" b="1" spc="-100" dirty="0" smtClean="0">
                <a:solidFill>
                  <a:schemeClr val="tx1"/>
                </a:solidFill>
              </a:rPr>
              <a:t>근로 여건 향상을 위한 기업의 노력은</a:t>
            </a:r>
            <a:r>
              <a:rPr lang="en-US" altLang="ko-KR" sz="1600" b="1" spc="-100" dirty="0" smtClean="0">
                <a:solidFill>
                  <a:schemeClr val="tx1"/>
                </a:solidFill>
              </a:rPr>
              <a:t>?</a:t>
            </a:r>
            <a:endParaRPr lang="ko-KR" altLang="en-US" sz="1600" b="1" spc="-100" dirty="0">
              <a:solidFill>
                <a:schemeClr val="tx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23528" y="4942215"/>
            <a:ext cx="3888432" cy="1152128"/>
          </a:xfrm>
          <a:prstGeom prst="roundRect">
            <a:avLst>
              <a:gd name="adj" fmla="val 9021"/>
            </a:avLst>
          </a:prstGeom>
          <a:solidFill>
            <a:srgbClr val="F9E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600" b="1" spc="-100" dirty="0" smtClean="0">
                <a:solidFill>
                  <a:schemeClr val="tx1"/>
                </a:solidFill>
              </a:rPr>
              <a:t>근로자와 기업은 각각 어떤 이익을 얻을까</a:t>
            </a:r>
            <a:r>
              <a:rPr lang="en-US" altLang="ko-KR" sz="1600" b="1" spc="-100" dirty="0" smtClean="0">
                <a:solidFill>
                  <a:schemeClr val="tx1"/>
                </a:solidFill>
              </a:rPr>
              <a:t>?</a:t>
            </a:r>
            <a:endParaRPr lang="ko-KR" altLang="en-US" sz="1600" b="1" spc="-100" dirty="0">
              <a:solidFill>
                <a:schemeClr val="tx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355976" y="3646071"/>
            <a:ext cx="4464496" cy="1152128"/>
          </a:xfrm>
          <a:prstGeom prst="roundRect">
            <a:avLst>
              <a:gd name="adj" fmla="val 5102"/>
            </a:avLst>
          </a:prstGeom>
          <a:solidFill>
            <a:schemeClr val="bg1"/>
          </a:solidFill>
          <a:ln>
            <a:solidFill>
              <a:srgbClr val="FAE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endParaRPr lang="ko-KR" altLang="en-US" sz="1600" b="1" spc="-100" dirty="0">
              <a:solidFill>
                <a:schemeClr val="tx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355976" y="4942215"/>
            <a:ext cx="4464496" cy="1152128"/>
          </a:xfrm>
          <a:prstGeom prst="roundRect">
            <a:avLst>
              <a:gd name="adj" fmla="val 7061"/>
            </a:avLst>
          </a:prstGeom>
          <a:solidFill>
            <a:schemeClr val="bg1"/>
          </a:solidFill>
          <a:ln>
            <a:solidFill>
              <a:srgbClr val="FAE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endParaRPr lang="ko-KR" altLang="en-US" sz="1600" b="1" spc="-1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5576" y="2276872"/>
            <a:ext cx="8136904" cy="7571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출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퇴근 시간의 탄력적 운영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심리 상담 프로그램 도입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자율 복장제도 등으로 근로자들이 보다 편안하고 자율적인 업무 수행이 가능하도록 하였다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55976" y="3645024"/>
            <a:ext cx="4464496" cy="117301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일하기 좋은 회사로 평가 받는 기업은 근로자의 권리와 관련하여 육아 휴직 제도</a:t>
            </a:r>
            <a:r>
              <a:rPr lang="en-US" altLang="ko-KR" sz="15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공정한 성과급 지급</a:t>
            </a:r>
            <a:r>
              <a:rPr lang="en-US" altLang="ko-KR" sz="15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최저임금제 보장 등이 제도적으로 정착되어 있으며</a:t>
            </a:r>
            <a:r>
              <a:rPr lang="en-US" altLang="ko-KR" sz="15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체력단련시설</a:t>
            </a:r>
            <a:r>
              <a:rPr lang="en-US" altLang="ko-KR" sz="15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보육시설 등의 복지시설이 확충되고 있다</a:t>
            </a:r>
            <a:r>
              <a:rPr lang="en-US" altLang="ko-KR" sz="15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55976" y="4942215"/>
            <a:ext cx="4464496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근로자의 처우가 개선되고</a:t>
            </a:r>
            <a:r>
              <a:rPr lang="en-US" altLang="ko-KR" sz="15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복지가 증진되면서 근로자들이 회사에 더 많은 자부심을 가질 수 있다</a:t>
            </a:r>
            <a:r>
              <a:rPr lang="en-US" altLang="ko-KR" sz="15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결과적으로 일의 능률이 향상되어 회사의 수익 창출에 기여할 수 있을 것이다</a:t>
            </a:r>
            <a:r>
              <a:rPr lang="en-US" altLang="ko-KR" sz="15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624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466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1174924" y="105570"/>
              <a:ext cx="58326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400" b="1" spc="-120" dirty="0" smtClean="0">
                  <a:latin typeface="나눔고딕 ExtraBold" pitchFamily="50" charset="-127"/>
                  <a:ea typeface="나눔고딕 ExtraBold" pitchFamily="50" charset="-127"/>
                </a:rPr>
                <a:t>일하기 좋은 회사의 조건을 찾아라</a:t>
              </a:r>
              <a:endParaRPr lang="en-US" altLang="ko-KR" sz="24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339525" y="63144"/>
            <a:ext cx="3661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5-2. </a:t>
            </a:r>
            <a:r>
              <a:rPr lang="ko-KR" altLang="en-US" sz="16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시장 경제의 발전을 위한 참여자의 역할</a:t>
            </a:r>
            <a:endParaRPr lang="ko-KR" altLang="en-US" sz="1600" spc="-1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772816"/>
            <a:ext cx="8496944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우리가 경영진이라고 생각하고 일하기 좋은 회사를 만들기 위한 경영 방침을 작성해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한쪽 모서리는 잘리고 다른 쪽 모서리는 둥근 사각형 22"/>
          <p:cNvSpPr/>
          <p:nvPr/>
        </p:nvSpPr>
        <p:spPr>
          <a:xfrm flipH="1">
            <a:off x="388521" y="2769639"/>
            <a:ext cx="5400600" cy="2952328"/>
          </a:xfrm>
          <a:prstGeom prst="snipRoundRect">
            <a:avLst>
              <a:gd name="adj1" fmla="val 5196"/>
              <a:gd name="adj2" fmla="val 16667"/>
            </a:avLst>
          </a:prstGeom>
          <a:solidFill>
            <a:schemeClr val="bg1"/>
          </a:solidFill>
          <a:ln>
            <a:solidFill>
              <a:srgbClr val="FAE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endParaRPr lang="ko-KR" altLang="en-US" sz="1600" b="1" spc="-1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6295" y="3417711"/>
            <a:ext cx="5005064" cy="216982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직원들의 삶의 질을 향상시킨다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일터에서 자기계발을 지원한다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소통을 통해 업무를 추진한다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회사의 이익을 공유한다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노동자와 사용자 간의 끊임없는 대화를 추구한다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68760"/>
            <a:ext cx="1944216" cy="52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모서리가 둥근 직사각형 30"/>
          <p:cNvSpPr/>
          <p:nvPr/>
        </p:nvSpPr>
        <p:spPr>
          <a:xfrm>
            <a:off x="2296733" y="2913655"/>
            <a:ext cx="1584176" cy="358993"/>
          </a:xfrm>
          <a:prstGeom prst="roundRect">
            <a:avLst>
              <a:gd name="adj" fmla="val 36282"/>
            </a:avLst>
          </a:prstGeom>
          <a:solidFill>
            <a:srgbClr val="F9E5DF"/>
          </a:solidFill>
          <a:ln>
            <a:noFill/>
          </a:ln>
          <a:effectLst>
            <a:outerShdw blurRad="177800" dist="508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600" b="1" spc="-100" smtClean="0">
                <a:solidFill>
                  <a:schemeClr val="tx1"/>
                </a:solidFill>
              </a:rPr>
              <a:t>경영 방침</a:t>
            </a:r>
            <a:endParaRPr lang="ko-KR" altLang="en-US" sz="1600" b="1" spc="-100" dirty="0">
              <a:solidFill>
                <a:schemeClr val="tx1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98670" y="3338688"/>
            <a:ext cx="39145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1.</a:t>
            </a:r>
          </a:p>
          <a:p>
            <a:pPr>
              <a:lnSpc>
                <a:spcPct val="140000"/>
              </a:lnSpc>
            </a:pP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2.</a:t>
            </a:r>
          </a:p>
          <a:p>
            <a:pPr>
              <a:lnSpc>
                <a:spcPct val="140000"/>
              </a:lnSpc>
            </a:pP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3.</a:t>
            </a:r>
          </a:p>
          <a:p>
            <a:pPr>
              <a:lnSpc>
                <a:spcPct val="140000"/>
              </a:lnSpc>
            </a:pP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4.</a:t>
            </a:r>
          </a:p>
          <a:p>
            <a:pPr>
              <a:lnSpc>
                <a:spcPct val="140000"/>
              </a:lnSpc>
            </a:pP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5.</a:t>
            </a:r>
            <a:endParaRPr lang="ko-KR" altLang="en-US" sz="2000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3" name="그룹 22"/>
          <p:cNvGrpSpPr/>
          <p:nvPr/>
        </p:nvGrpSpPr>
        <p:grpSpPr>
          <a:xfrm>
            <a:off x="6012160" y="2708920"/>
            <a:ext cx="2880320" cy="2255761"/>
            <a:chOff x="1144907" y="5699756"/>
            <a:chExt cx="2709454" cy="2730046"/>
          </a:xfrm>
        </p:grpSpPr>
        <p:sp>
          <p:nvSpPr>
            <p:cNvPr id="34" name="양쪽 모서리가 둥근 사각형 33"/>
            <p:cNvSpPr/>
            <p:nvPr/>
          </p:nvSpPr>
          <p:spPr>
            <a:xfrm>
              <a:off x="1144908" y="5699756"/>
              <a:ext cx="1151518" cy="700813"/>
            </a:xfrm>
            <a:prstGeom prst="round2SameRect">
              <a:avLst>
                <a:gd name="adj1" fmla="val 15425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120000"/>
                </a:lnSpc>
              </a:pPr>
              <a:r>
                <a:rPr lang="ko-KR" altLang="en-US" sz="1200" b="1" spc="6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 활동 길잡이</a:t>
              </a:r>
              <a:endParaRPr lang="en-US" altLang="ko-KR" sz="12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5" name="제목 1"/>
            <p:cNvSpPr txBox="1">
              <a:spLocks/>
            </p:cNvSpPr>
            <p:nvPr/>
          </p:nvSpPr>
          <p:spPr>
            <a:xfrm>
              <a:off x="1144907" y="6091666"/>
              <a:ext cx="2709454" cy="2338136"/>
            </a:xfrm>
            <a:prstGeom prst="roundRect">
              <a:avLst>
                <a:gd name="adj" fmla="val 6517"/>
              </a:avLst>
            </a:prstGeom>
            <a:solidFill>
              <a:schemeClr val="bg1"/>
            </a:solidFill>
            <a:ln w="19050" cap="rnd" cmpd="sng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144000" tIns="72000" rIns="144000" bIns="36000" rtlCol="0" anchor="ctr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16000" indent="-216000" algn="just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근로 환경 실태 조사를 통해 문제점을 파악한다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16000" indent="-216000" algn="just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근로자의 권리 보장과 근로 조건의 향상을 위한 방법을 찾는다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16000" indent="-216000" algn="just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실현 가능한 창의적인 대안을 제시한다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16000" indent="-216000" algn="just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방침이 기업을 유지 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· </a:t>
              </a: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발전시키는 데 도움이 되는지 판단한다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2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24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79512" y="2852936"/>
            <a:ext cx="8964487" cy="41293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25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밑줄 친 부분에 대한 자신의 생각을 정리해 보자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568986"/>
            <a:ext cx="8796855" cy="4154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1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‘보이지 않는 손’이 의미하는 것은 무엇인지 적어 보자</a:t>
            </a:r>
            <a:r>
              <a:rPr lang="en-US" altLang="ko-KR" sz="21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1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7" y="1929026"/>
            <a:ext cx="7776865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개인에게 경제 활동의 자유를 보장하고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사적 소유를 인정하는지의 여부가 가장 중요한 차이점이다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39552" y="3429000"/>
            <a:ext cx="7920880" cy="12961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539552" y="4941168"/>
            <a:ext cx="7920880" cy="12961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539552" y="3429000"/>
            <a:ext cx="3672408" cy="129614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700" b="1" spc="-12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밑줄 친 부분의 내용에 대해</a:t>
            </a:r>
            <a:endParaRPr lang="en-US" altLang="ko-KR" sz="1700" b="1" spc="-12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700" b="1" spc="-12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동의하나요</a:t>
            </a:r>
            <a:r>
              <a:rPr lang="en-US" altLang="ko-KR" sz="1700" b="1" spc="-12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1700" b="1" spc="-120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539552" y="4941168"/>
            <a:ext cx="3672408" cy="129614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700" b="1" spc="-12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그렇게 생각하는 이유를</a:t>
            </a:r>
          </a:p>
          <a:p>
            <a:pPr algn="ctr">
              <a:lnSpc>
                <a:spcPct val="130000"/>
              </a:lnSpc>
            </a:pPr>
            <a:r>
              <a:rPr lang="ko-KR" altLang="en-US" sz="1700" b="1" spc="-12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구체적인 사례를 들어 설명해 보자</a:t>
            </a:r>
            <a:r>
              <a:rPr lang="en-US" altLang="ko-KR" sz="1700" b="1" spc="-12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700" b="1" spc="-120" dirty="0"/>
          </a:p>
        </p:txBody>
      </p:sp>
      <p:sp>
        <p:nvSpPr>
          <p:cNvPr id="25" name="직사각형 24"/>
          <p:cNvSpPr/>
          <p:nvPr/>
        </p:nvSpPr>
        <p:spPr>
          <a:xfrm>
            <a:off x="4572000" y="3939153"/>
            <a:ext cx="303480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700" spc="-100" dirty="0" smtClean="0"/>
              <a:t>동의한다</a:t>
            </a:r>
            <a:r>
              <a:rPr lang="en-US" altLang="ko-KR" sz="1700" spc="-100" dirty="0" smtClean="0"/>
              <a:t>.   /   </a:t>
            </a:r>
            <a:r>
              <a:rPr lang="ko-KR" altLang="en-US" sz="1700" spc="-100" dirty="0" smtClean="0"/>
              <a:t>동의하지 않는다</a:t>
            </a:r>
            <a:r>
              <a:rPr lang="en-US" altLang="ko-KR" sz="1700" spc="-100" dirty="0" smtClean="0"/>
              <a:t>.</a:t>
            </a:r>
            <a:endParaRPr lang="ko-KR" altLang="en-US" sz="1700" spc="-100" dirty="0"/>
          </a:p>
        </p:txBody>
      </p:sp>
      <p:sp>
        <p:nvSpPr>
          <p:cNvPr id="26" name="TextBox 25"/>
          <p:cNvSpPr txBox="1"/>
          <p:nvPr/>
        </p:nvSpPr>
        <p:spPr>
          <a:xfrm>
            <a:off x="4211960" y="4941168"/>
            <a:ext cx="3960441" cy="129407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모두가 자신의 이익을 위해 노력할 때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사회 전체적으로도 생산성이 증대되고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분배의 과정에서 다소 불평등이 있어도 전체적으로</a:t>
            </a:r>
          </a:p>
          <a:p>
            <a:pPr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공익은 증대된다고 볼 수 있다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7" name="타원 26"/>
          <p:cNvSpPr/>
          <p:nvPr/>
        </p:nvSpPr>
        <p:spPr>
          <a:xfrm>
            <a:off x="4557252" y="3803788"/>
            <a:ext cx="1080120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79512" y="2852936"/>
            <a:ext cx="8964487" cy="41293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25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밑줄 친 부분에 대한 자신의 생각을 정리해 보자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568986"/>
            <a:ext cx="8796855" cy="4154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1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‘보이지 않는 손’이 의미하는 것은 무엇인지 적어 보자</a:t>
            </a:r>
            <a:r>
              <a:rPr lang="en-US" altLang="ko-KR" sz="21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1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7" y="1929026"/>
            <a:ext cx="7776865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개인에게 경제 활동의 자유를 보장하고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사적 소유를 인정하는지의 여부가 가장 중요한 차이점이다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39552" y="3429000"/>
            <a:ext cx="7920880" cy="12961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539552" y="4941168"/>
            <a:ext cx="7920880" cy="12961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539552" y="3429000"/>
            <a:ext cx="3672408" cy="129614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700" b="1" spc="-12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밑줄 친 부분의 내용에 대해</a:t>
            </a:r>
            <a:endParaRPr lang="en-US" altLang="ko-KR" sz="1700" b="1" spc="-12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700" b="1" spc="-12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동의하나요</a:t>
            </a:r>
            <a:r>
              <a:rPr lang="en-US" altLang="ko-KR" sz="1700" b="1" spc="-12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1700" b="1" spc="-120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539552" y="4941168"/>
            <a:ext cx="3672408" cy="129614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700" b="1" spc="-12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그렇게 생각하는 이유를</a:t>
            </a:r>
          </a:p>
          <a:p>
            <a:pPr algn="ctr">
              <a:lnSpc>
                <a:spcPct val="130000"/>
              </a:lnSpc>
            </a:pPr>
            <a:r>
              <a:rPr lang="ko-KR" altLang="en-US" sz="1700" b="1" spc="-12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구체적인 사례를 들어 설명해 보자</a:t>
            </a:r>
            <a:r>
              <a:rPr lang="en-US" altLang="ko-KR" sz="1700" b="1" spc="-12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700" b="1" spc="-120" dirty="0"/>
          </a:p>
        </p:txBody>
      </p:sp>
      <p:sp>
        <p:nvSpPr>
          <p:cNvPr id="25" name="직사각형 24"/>
          <p:cNvSpPr/>
          <p:nvPr/>
        </p:nvSpPr>
        <p:spPr>
          <a:xfrm>
            <a:off x="4572000" y="3939153"/>
            <a:ext cx="303480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700" spc="-100" dirty="0" smtClean="0"/>
              <a:t>동의한다</a:t>
            </a:r>
            <a:r>
              <a:rPr lang="en-US" altLang="ko-KR" sz="1700" spc="-100" dirty="0" smtClean="0"/>
              <a:t>.   /   </a:t>
            </a:r>
            <a:r>
              <a:rPr lang="ko-KR" altLang="en-US" sz="1700" spc="-100" dirty="0" smtClean="0"/>
              <a:t>동의하지 않는다</a:t>
            </a:r>
            <a:r>
              <a:rPr lang="en-US" altLang="ko-KR" sz="1700" spc="-100" dirty="0" smtClean="0"/>
              <a:t>.</a:t>
            </a:r>
            <a:endParaRPr lang="ko-KR" altLang="en-US" sz="1700" spc="-100" dirty="0"/>
          </a:p>
        </p:txBody>
      </p:sp>
      <p:sp>
        <p:nvSpPr>
          <p:cNvPr id="26" name="TextBox 25"/>
          <p:cNvSpPr txBox="1"/>
          <p:nvPr/>
        </p:nvSpPr>
        <p:spPr>
          <a:xfrm>
            <a:off x="4211960" y="4941168"/>
            <a:ext cx="3960441" cy="13234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사익을 어떻게 추구하느냐에 따라 달라진다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예컨대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다른 사람의 이익을 빼앗으면서 자신의 이익을 추구하는 경우 공익이 증진된다고 볼 수 없다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5" name="타원 14"/>
          <p:cNvSpPr/>
          <p:nvPr/>
        </p:nvSpPr>
        <p:spPr>
          <a:xfrm>
            <a:off x="5868144" y="3789040"/>
            <a:ext cx="1728192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51520" y="34020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꼭꼭</a:t>
              </a:r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자기 점검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79" y="1713508"/>
            <a:ext cx="849694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학습 전개 과정을 읽고 체크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V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하면서 단원의 구조를 파악해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251520" y="1857524"/>
            <a:ext cx="198000" cy="180000"/>
          </a:xfrm>
          <a:prstGeom prst="hexagon">
            <a:avLst/>
          </a:prstGeom>
          <a:solidFill>
            <a:schemeClr val="bg1"/>
          </a:solidFill>
          <a:ln w="53975">
            <a:solidFill>
              <a:srgbClr val="A0D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>
            <a:off x="251520" y="4248144"/>
            <a:ext cx="7980864" cy="461665"/>
            <a:chOff x="341552" y="4235444"/>
            <a:chExt cx="798086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53936" y="4235444"/>
              <a:ext cx="7768480" cy="46166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 전개 과정을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바탕으로 나의 목표를 세워 보자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41552" y="4376276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오각형 19"/>
          <p:cNvSpPr/>
          <p:nvPr/>
        </p:nvSpPr>
        <p:spPr>
          <a:xfrm>
            <a:off x="264220" y="2844070"/>
            <a:ext cx="2390680" cy="885662"/>
          </a:xfrm>
          <a:prstGeom prst="homePlate">
            <a:avLst/>
          </a:prstGeom>
          <a:solidFill>
            <a:srgbClr val="E8F5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시장의 기능과 역할을 이해한다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  <a:endParaRPr lang="ko-KR" altLang="en-US" sz="1500" spc="-140" dirty="0">
              <a:solidFill>
                <a:schemeClr val="tx1"/>
              </a:solidFill>
            </a:endParaRPr>
          </a:p>
        </p:txBody>
      </p:sp>
      <p:sp>
        <p:nvSpPr>
          <p:cNvPr id="21" name="갈매기형 수장 20"/>
          <p:cNvSpPr/>
          <p:nvPr/>
        </p:nvSpPr>
        <p:spPr>
          <a:xfrm>
            <a:off x="2280444" y="2844070"/>
            <a:ext cx="2664296" cy="88566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rIns="36000" rtlCol="0" anchor="ctr"/>
          <a:lstStyle/>
          <a:p>
            <a:pPr algn="ctr"/>
            <a:r>
              <a:rPr lang="ko-KR" altLang="en-US" sz="1500" spc="-150" dirty="0" smtClean="0">
                <a:solidFill>
                  <a:schemeClr val="tx1"/>
                </a:solidFill>
              </a:rPr>
              <a:t>시장의 한계를 종합적으로 살펴본다</a:t>
            </a:r>
            <a:r>
              <a:rPr lang="en-US" altLang="ko-KR" sz="1500" spc="-150" dirty="0" smtClean="0">
                <a:solidFill>
                  <a:schemeClr val="tx1"/>
                </a:solidFill>
              </a:rPr>
              <a:t>.</a:t>
            </a:r>
            <a:endParaRPr lang="ko-KR" altLang="en-US" sz="1500" spc="-150" dirty="0">
              <a:solidFill>
                <a:schemeClr val="tx1"/>
              </a:solidFill>
            </a:endParaRPr>
          </a:p>
        </p:txBody>
      </p:sp>
      <p:sp>
        <p:nvSpPr>
          <p:cNvPr id="22" name="갈매기형 수장 21"/>
          <p:cNvSpPr/>
          <p:nvPr/>
        </p:nvSpPr>
        <p:spPr>
          <a:xfrm>
            <a:off x="4560059" y="2844070"/>
            <a:ext cx="2626868" cy="885661"/>
          </a:xfrm>
          <a:prstGeom prst="chevron">
            <a:avLst/>
          </a:prstGeom>
          <a:solidFill>
            <a:srgbClr val="C5E3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시장 경제의 발전을 위한 참여자들의 역할을 파악한다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  <a:endParaRPr lang="ko-KR" altLang="en-US" sz="1500" spc="-50" dirty="0">
              <a:solidFill>
                <a:schemeClr val="tx1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814513" y="2844070"/>
            <a:ext cx="2016224" cy="885662"/>
            <a:chOff x="6660232" y="2831370"/>
            <a:chExt cx="2016224" cy="885662"/>
          </a:xfrm>
        </p:grpSpPr>
        <p:sp>
          <p:nvSpPr>
            <p:cNvPr id="24" name="갈매기형 수장 23"/>
            <p:cNvSpPr/>
            <p:nvPr/>
          </p:nvSpPr>
          <p:spPr>
            <a:xfrm>
              <a:off x="6660232" y="2831371"/>
              <a:ext cx="1080120" cy="885661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236296" y="2831370"/>
              <a:ext cx="1440160" cy="8855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ko-KR" sz="1500" dirty="0" smtClean="0">
                  <a:solidFill>
                    <a:prstClr val="black"/>
                  </a:solidFill>
                </a:rPr>
                <a:t>148</a:t>
              </a:r>
              <a:r>
                <a:rPr lang="ko-KR" altLang="en-US" sz="1500" dirty="0" smtClean="0">
                  <a:solidFill>
                    <a:prstClr val="black"/>
                  </a:solidFill>
                </a:rPr>
                <a:t>쪽에서 </a:t>
              </a:r>
              <a:endParaRPr lang="en-US" altLang="ko-KR" sz="15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학습 결과를 </a:t>
              </a:r>
              <a:endParaRPr lang="en-US" altLang="ko-KR" sz="15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 평가한다</a:t>
              </a:r>
              <a:r>
                <a:rPr lang="en-US" altLang="ko-KR" sz="1500" dirty="0" smtClean="0">
                  <a:solidFill>
                    <a:prstClr val="black"/>
                  </a:solidFill>
                </a:rPr>
                <a:t>.</a:t>
              </a:r>
              <a:endParaRPr lang="ko-KR" altLang="en-US" sz="1500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1850831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083079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387335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8475567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280920" cy="110203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200"/>
              </a:lnSpc>
            </a:pP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시장의 기능과 역할에 대해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342900" indent="-342900">
              <a:lnSpc>
                <a:spcPts val="4200"/>
              </a:lnSpc>
            </a:pP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2.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시장의 한계를 사례를 들어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798250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시장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시장 가격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자원의 효율적 배분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시장의 한계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320098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시장의 기능과 한계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4901171" y="1202878"/>
              <a:ext cx="39950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시장 경제의 발전을 위한 참여자의 역할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786640" y="4510861"/>
            <a:ext cx="7776864" cy="9787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시장이 그림과 같은 상황일 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생산자와 소비자는 각각 어떻게 대응할지 </a:t>
            </a:r>
            <a:r>
              <a:rPr lang="ko-KR" altLang="en-US" sz="24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말풍선에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적어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5518973"/>
            <a:ext cx="756084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생산자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더 많이 생산하여 시장에 공급한다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소비자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상품의 소비를 줄인다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시장의 기능과 한계</a:t>
                </a:r>
                <a:endParaRPr lang="ko-KR" altLang="en-US" sz="28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4901171" y="1202878"/>
              <a:ext cx="39950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시장 경제의 발전을 위한 참여자의 역할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95536" y="4582869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198493"/>
            <a:ext cx="4680520" cy="314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0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시장이란 무엇이고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어떠한 기능을 할까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시장의 기능과 한계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4901171" y="1202878"/>
              <a:ext cx="39950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시장 경제의 발전을 위한 참여자의 역할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시장의 개념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일반적 의미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물건을 사고파는 행위가 이루어지는 구체적인 장소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경제학적 의미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개인과 사회가 부를 창출하는 과정에서 자본이 중심적인 역할을 하는 체제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시장이란 무엇이고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어떠한 기능을 할까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시장의 기능과 한계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4901171" y="1202878"/>
              <a:ext cx="39950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5-2.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시장 경제의 발전을 위한 참여자의 역할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36240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시장 가격의 기능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시장 가격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수요량과 공급량이 일치하는 점에서 형성되는 균형 가격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시장 가격의 기능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합리적인 경제 활동을 하는 데 필요한 정보를 시장 참여자에게 제공하여 인위적인 간섭 없이도 사회적으로 희소한 자원이 효율적으로 분배되게 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2431</Words>
  <Application>Microsoft Office PowerPoint</Application>
  <PresentationFormat>화면 슬라이드 쇼(4:3)</PresentationFormat>
  <Paragraphs>284</Paragraphs>
  <Slides>29</Slides>
  <Notes>29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통합사회</dc:title>
  <dc:creator>user</dc:creator>
  <cp:lastModifiedBy>user</cp:lastModifiedBy>
  <cp:revision>269</cp:revision>
  <dcterms:created xsi:type="dcterms:W3CDTF">2017-01-13T03:10:23Z</dcterms:created>
  <dcterms:modified xsi:type="dcterms:W3CDTF">2018-02-06T06:07:46Z</dcterms:modified>
</cp:coreProperties>
</file>