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4" r:id="rId2"/>
    <p:sldId id="258" r:id="rId3"/>
    <p:sldId id="343" r:id="rId4"/>
    <p:sldId id="259" r:id="rId5"/>
    <p:sldId id="261" r:id="rId6"/>
    <p:sldId id="357" r:id="rId7"/>
    <p:sldId id="263" r:id="rId8"/>
    <p:sldId id="355" r:id="rId9"/>
    <p:sldId id="351" r:id="rId10"/>
    <p:sldId id="353" r:id="rId11"/>
    <p:sldId id="352" r:id="rId12"/>
    <p:sldId id="347" r:id="rId13"/>
    <p:sldId id="356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6246"/>
    <a:srgbClr val="444E82"/>
    <a:srgbClr val="C5E3ED"/>
    <a:srgbClr val="CDE7EF"/>
    <a:srgbClr val="BFE1EB"/>
    <a:srgbClr val="7FEDDB"/>
    <a:srgbClr val="F3F2E8"/>
    <a:srgbClr val="FCF3EB"/>
    <a:srgbClr val="FEF3F5"/>
    <a:srgbClr val="FE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2" autoAdjust="0"/>
    <p:restoredTop sz="86449" autoAdjust="0"/>
  </p:normalViewPr>
  <p:slideViewPr>
    <p:cSldViewPr>
      <p:cViewPr>
        <p:scale>
          <a:sx n="75" d="100"/>
          <a:sy n="75" d="100"/>
        </p:scale>
        <p:origin x="80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F52C-D1DE-47AC-AC4E-1C216F4F0DB1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560D-4CF4-4B05-91B1-0014A47F24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043608" y="2996952"/>
            <a:ext cx="705678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 보장을 위한 헌법의 역할과 시민 참여</a:t>
            </a:r>
            <a:endPara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Ⅳ.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 보장과 헌법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41344" y="35414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고등 통합사회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7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생활 속의 권리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헌법에서 확인하기</a:t>
              </a:r>
              <a:endPara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114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298840"/>
            <a:ext cx="8568952" cy="4739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2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ko-KR" altLang="en-US" sz="24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다음 자료를 읽고 사례와 관련된 권리와 헌법 조항을 조사해 보자</a:t>
            </a:r>
            <a:r>
              <a:rPr lang="en-US" altLang="ko-KR" sz="24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grpSp>
        <p:nvGrpSpPr>
          <p:cNvPr id="3" name="그룹 22"/>
          <p:cNvGrpSpPr/>
          <p:nvPr/>
        </p:nvGrpSpPr>
        <p:grpSpPr>
          <a:xfrm>
            <a:off x="395536" y="2134210"/>
            <a:ext cx="3098948" cy="455509"/>
            <a:chOff x="395536" y="2062202"/>
            <a:chExt cx="3098948" cy="455509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395536" y="2193518"/>
              <a:ext cx="504056" cy="28803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자료 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3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5684" y="2062202"/>
              <a:ext cx="2628800" cy="455509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marL="360000" indent="-360000" algn="just">
                <a:lnSpc>
                  <a:spcPts val="3200"/>
                </a:lnSpc>
                <a:buClr>
                  <a:schemeClr val="tx1">
                    <a:lumMod val="50000"/>
                    <a:lumOff val="50000"/>
                  </a:schemeClr>
                </a:buClr>
                <a:buSzPct val="120000"/>
              </a:pPr>
              <a:r>
                <a:rPr lang="ko-KR" altLang="en-US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재외국민 선거권 확대</a:t>
              </a:r>
              <a:endPara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8" name="모서리가 둥근 직사각형 17"/>
          <p:cNvSpPr/>
          <p:nvPr/>
        </p:nvSpPr>
        <p:spPr>
          <a:xfrm>
            <a:off x="2383072" y="2784903"/>
            <a:ext cx="1980000" cy="2736000"/>
          </a:xfrm>
          <a:prstGeom prst="roundRect">
            <a:avLst>
              <a:gd name="adj" fmla="val 733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국회는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2009</a:t>
            </a: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년 해외에 거주하는 재외 국민도 대통령 선거 및 임기 만료에 의한 국회 의원 선거에서 투표할 수 있도록 선거법을 개정하였다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6669644" y="2784903"/>
            <a:ext cx="1980000" cy="2736000"/>
          </a:xfrm>
          <a:prstGeom prst="roundRect">
            <a:avLst>
              <a:gd name="adj" fmla="val 733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en-US" altLang="ko-KR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2015</a:t>
            </a:r>
            <a:r>
              <a:rPr lang="ko-KR" altLang="en-US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en-US" altLang="ko-KR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11</a:t>
            </a:r>
            <a:r>
              <a:rPr lang="ko-KR" altLang="en-US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월</a:t>
            </a:r>
            <a:r>
              <a:rPr lang="en-US" altLang="ko-KR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, ‘</a:t>
            </a:r>
            <a:r>
              <a:rPr lang="ko-KR" altLang="en-US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장애인</a:t>
            </a:r>
          </a:p>
          <a:p>
            <a:pPr>
              <a:lnSpc>
                <a:spcPct val="120000"/>
              </a:lnSpc>
            </a:pPr>
            <a:r>
              <a:rPr lang="ko-KR" altLang="en-US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건강 증진 및 의료 </a:t>
            </a:r>
            <a:r>
              <a:rPr lang="ko-KR" altLang="en-US" sz="1400" spc="-3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접근성</a:t>
            </a:r>
            <a:r>
              <a:rPr lang="ko-KR" altLang="en-US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 보장에 관한 법률안’이 통과되었다</a:t>
            </a:r>
            <a:r>
              <a:rPr lang="en-US" altLang="ko-KR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이 법안은 장애인에게 특화된 건강 검진과 일상적인 건강 관리 지원을 목적으로 하고 있다</a:t>
            </a:r>
            <a:r>
              <a:rPr lang="en-US" altLang="ko-KR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400" spc="-30" dirty="0">
              <a:solidFill>
                <a:schemeClr val="tx1">
                  <a:lumMod val="85000"/>
                  <a:lumOff val="1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grpSp>
        <p:nvGrpSpPr>
          <p:cNvPr id="4" name="그룹 23"/>
          <p:cNvGrpSpPr/>
          <p:nvPr/>
        </p:nvGrpSpPr>
        <p:grpSpPr>
          <a:xfrm>
            <a:off x="4644008" y="2134210"/>
            <a:ext cx="4214564" cy="455509"/>
            <a:chOff x="4644008" y="2134210"/>
            <a:chExt cx="4214564" cy="455509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4644008" y="2265526"/>
              <a:ext cx="504056" cy="28803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자료 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4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14156" y="2134210"/>
              <a:ext cx="3744416" cy="455509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marL="360000" indent="-360000" algn="just">
                <a:lnSpc>
                  <a:spcPts val="3200"/>
                </a:lnSpc>
                <a:buClr>
                  <a:schemeClr val="tx1">
                    <a:lumMod val="50000"/>
                    <a:lumOff val="50000"/>
                  </a:schemeClr>
                </a:buClr>
                <a:buSzPct val="120000"/>
              </a:pPr>
              <a:r>
                <a:rPr lang="ko-KR" altLang="en-US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장애인 의료 </a:t>
              </a:r>
              <a:r>
                <a:rPr lang="ko-KR" altLang="en-US" spc="-8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건강권</a:t>
              </a:r>
              <a:r>
                <a:rPr lang="ko-KR" altLang="en-US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확대</a:t>
              </a:r>
              <a:endPara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4098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186" y="2784903"/>
            <a:ext cx="1980000" cy="2736000"/>
          </a:xfrm>
          <a:prstGeom prst="roundRect">
            <a:avLst>
              <a:gd name="adj" fmla="val 6766"/>
            </a:avLst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0391" y="2784903"/>
            <a:ext cx="1980000" cy="2736000"/>
          </a:xfrm>
          <a:prstGeom prst="roundRect">
            <a:avLst>
              <a:gd name="adj" fmla="val 7494"/>
            </a:avLst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생활 속의 권리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헌법에서 확인하기</a:t>
              </a:r>
              <a:endPara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114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287524" y="1324734"/>
          <a:ext cx="8568952" cy="401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867"/>
                <a:gridCol w="2325489"/>
                <a:gridCol w="5364596"/>
              </a:tblGrid>
              <a:tr h="4462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나눔고딕 ExtraBold" pitchFamily="50" charset="-127"/>
                          <a:ea typeface="나눔고딕 ExtraBold" pitchFamily="50" charset="-127"/>
                        </a:rPr>
                        <a:t>  </a:t>
                      </a:r>
                      <a:endParaRPr lang="ko-KR" altLang="en-US" sz="1600" b="1" dirty="0"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나눔고딕 ExtraBold" pitchFamily="50" charset="-127"/>
                          <a:ea typeface="나눔고딕 ExtraBold" pitchFamily="50" charset="-127"/>
                        </a:rPr>
                        <a:t>사례와 관련된 기본권</a:t>
                      </a:r>
                      <a:endParaRPr lang="ko-KR" altLang="en-US" sz="1600" b="1" dirty="0"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나눔고딕 ExtraBold" pitchFamily="50" charset="-127"/>
                          <a:ea typeface="나눔고딕 ExtraBold" pitchFamily="50" charset="-127"/>
                        </a:rPr>
                        <a:t>관련 헌법 조항</a:t>
                      </a:r>
                      <a:endParaRPr lang="ko-KR" altLang="en-US" sz="1600" b="1" dirty="0"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 anchor="ctr"/>
                </a:tc>
              </a:tr>
              <a:tr h="7487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나눔고딕 ExtraBold" pitchFamily="50" charset="-127"/>
                          <a:ea typeface="나눔고딕 ExtraBold" pitchFamily="50" charset="-127"/>
                        </a:rPr>
                        <a:t>자료 </a:t>
                      </a:r>
                      <a:r>
                        <a:rPr lang="en-US" altLang="ko-KR" sz="1600" b="1" dirty="0" smtClean="0">
                          <a:latin typeface="나눔고딕 ExtraBold" pitchFamily="50" charset="-127"/>
                          <a:ea typeface="나눔고딕 ExtraBold" pitchFamily="50" charset="-127"/>
                        </a:rPr>
                        <a:t>1</a:t>
                      </a:r>
                      <a:endParaRPr lang="ko-KR" altLang="en-US" sz="1600" b="1" dirty="0"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1500" b="0" i="0" u="none" strike="noStrike" kern="1200" cap="none" spc="-12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예</a:t>
                      </a:r>
                      <a:r>
                        <a:rPr kumimoji="0" lang="en-US" altLang="ko-KR" sz="1500" b="0" i="0" u="none" strike="noStrike" kern="1200" cap="none" spc="-12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 </a:t>
                      </a:r>
                      <a:r>
                        <a:rPr kumimoji="0" lang="ko-KR" altLang="en-US" sz="1500" b="0" i="0" u="none" strike="noStrike" kern="1200" cap="none" spc="-12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자유권</a:t>
                      </a:r>
                      <a:endParaRPr lang="ko-KR" altLang="en-US" sz="15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12000" marR="0" lvl="0" indent="-612000" algn="l" defTabSz="914400" rtl="0" eaLnBrk="1" fontAlgn="auto" latinLnBrk="1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b="1" i="0" u="none" strike="noStrike" kern="1200" cap="none" spc="-12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제</a:t>
                      </a:r>
                      <a:r>
                        <a:rPr kumimoji="0" lang="en-US" altLang="ko-KR" sz="1500" b="1" i="0" u="none" strike="noStrike" kern="1200" cap="none" spc="-12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17</a:t>
                      </a:r>
                      <a:r>
                        <a:rPr kumimoji="0" lang="ko-KR" altLang="en-US" sz="1500" b="1" i="0" u="none" strike="noStrike" kern="1200" cap="none" spc="-12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조 </a:t>
                      </a:r>
                      <a:r>
                        <a:rPr kumimoji="0" lang="ko-KR" altLang="en-US" sz="1500" b="0" i="0" u="none" strike="noStrike" kern="1200" cap="none" spc="-12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모든 국민은 사생활의 비밀과 자유를 </a:t>
                      </a:r>
                      <a:r>
                        <a:rPr kumimoji="0" lang="ko-KR" altLang="en-US" sz="1500" b="0" i="0" u="none" strike="noStrike" kern="1200" cap="none" spc="-120" normalizeH="0" baseline="0" noProof="0" dirty="0" err="1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침해받지</a:t>
                      </a:r>
                      <a:r>
                        <a:rPr kumimoji="0" lang="ko-KR" altLang="en-US" sz="1500" b="0" i="0" u="none" strike="noStrike" kern="1200" cap="none" spc="-12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아니한다</a:t>
                      </a:r>
                      <a:r>
                        <a:rPr kumimoji="0" lang="en-US" altLang="ko-KR" sz="1500" b="0" i="0" u="none" strike="noStrike" kern="1200" cap="none" spc="-12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.</a:t>
                      </a:r>
                    </a:p>
                    <a:p>
                      <a:pPr marL="324000" marR="0" lvl="0" indent="-324000" algn="l" defTabSz="914400" rtl="0" eaLnBrk="1" fontAlgn="auto" latinLnBrk="1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b="1" i="0" u="none" strike="noStrike" kern="1200" cap="none" spc="-12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제</a:t>
                      </a:r>
                      <a:r>
                        <a:rPr kumimoji="0" lang="en-US" altLang="ko-KR" sz="1500" b="1" i="0" u="none" strike="noStrike" kern="1200" cap="none" spc="-12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23</a:t>
                      </a:r>
                      <a:r>
                        <a:rPr kumimoji="0" lang="ko-KR" altLang="en-US" sz="1500" b="1" i="0" u="none" strike="noStrike" kern="1200" cap="none" spc="-12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조 </a:t>
                      </a:r>
                      <a:r>
                        <a:rPr kumimoji="0" lang="ko-KR" altLang="en-US" sz="1500" b="0" i="0" u="none" strike="noStrike" kern="1200" cap="none" spc="-12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모든 국민의 재산권은 보장된다</a:t>
                      </a:r>
                      <a:r>
                        <a:rPr kumimoji="0" lang="en-US" altLang="ko-KR" sz="1500" b="0" i="0" u="none" strike="noStrike" kern="1200" cap="none" spc="-12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.</a:t>
                      </a:r>
                    </a:p>
                  </a:txBody>
                  <a:tcPr anchor="ctr"/>
                </a:tc>
              </a:tr>
              <a:tr h="1483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나눔고딕 ExtraBold" pitchFamily="50" charset="-127"/>
                          <a:ea typeface="나눔고딕 ExtraBold" pitchFamily="50" charset="-127"/>
                        </a:rPr>
                        <a:t>자료 </a:t>
                      </a:r>
                      <a:r>
                        <a:rPr lang="en-US" altLang="ko-KR" sz="1600" b="1" dirty="0" smtClean="0">
                          <a:latin typeface="나눔고딕 ExtraBold" pitchFamily="50" charset="-127"/>
                          <a:ea typeface="나눔고딕 ExtraBold" pitchFamily="50" charset="-127"/>
                        </a:rPr>
                        <a:t>2</a:t>
                      </a:r>
                      <a:endParaRPr lang="ko-KR" altLang="en-US" sz="1600" b="1" dirty="0"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5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endParaRPr lang="en-US" altLang="ko-KR" sz="15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endParaRPr lang="en-US" altLang="ko-KR" sz="15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endParaRPr lang="en-US" altLang="ko-KR" sz="15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endParaRPr lang="en-US" altLang="ko-KR" sz="15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endParaRPr lang="en-US" altLang="ko-KR" sz="15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4868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나눔고딕 ExtraBold" pitchFamily="50" charset="-127"/>
                          <a:ea typeface="나눔고딕 ExtraBold" pitchFamily="50" charset="-127"/>
                        </a:rPr>
                        <a:t>자료 </a:t>
                      </a:r>
                      <a:r>
                        <a:rPr lang="en-US" altLang="ko-KR" sz="1600" b="1" dirty="0" smtClean="0">
                          <a:latin typeface="나눔고딕 ExtraBold" pitchFamily="50" charset="-127"/>
                          <a:ea typeface="나눔고딕 ExtraBold" pitchFamily="50" charset="-127"/>
                        </a:rPr>
                        <a:t>3</a:t>
                      </a:r>
                      <a:endParaRPr lang="ko-KR" altLang="en-US" sz="1600" b="1" dirty="0"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7946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나눔고딕 ExtraBold" pitchFamily="50" charset="-127"/>
                          <a:ea typeface="나눔고딕 ExtraBold" pitchFamily="50" charset="-127"/>
                        </a:rPr>
                        <a:t>자료 </a:t>
                      </a:r>
                      <a:r>
                        <a:rPr lang="en-US" altLang="ko-KR" sz="1600" b="1" dirty="0" smtClean="0">
                          <a:latin typeface="나눔고딕 ExtraBold" pitchFamily="50" charset="-127"/>
                          <a:ea typeface="나눔고딕 ExtraBold" pitchFamily="50" charset="-127"/>
                        </a:rPr>
                        <a:t>4</a:t>
                      </a:r>
                      <a:endParaRPr lang="ko-KR" altLang="en-US" sz="1600" b="1" dirty="0"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70732" y="3128764"/>
            <a:ext cx="1552872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500" dirty="0" smtClean="0">
                <a:solidFill>
                  <a:srgbClr val="FF0000"/>
                </a:solidFill>
                <a:latin typeface="+mn-ea"/>
              </a:rPr>
              <a:t>평등권</a:t>
            </a:r>
            <a:r>
              <a:rPr lang="en-US" altLang="ko-KR" sz="15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dirty="0" err="1" smtClean="0">
                <a:solidFill>
                  <a:srgbClr val="FF0000"/>
                </a:solidFill>
                <a:latin typeface="+mn-ea"/>
              </a:rPr>
              <a:t>복지권</a:t>
            </a:r>
            <a:endParaRPr lang="ko-KR" altLang="en-US" sz="15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2523470"/>
            <a:ext cx="5328592" cy="157992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612000" indent="-612000">
              <a:lnSpc>
                <a:spcPts val="2200"/>
              </a:lnSpc>
              <a:spcBef>
                <a:spcPts val="600"/>
              </a:spcBef>
              <a:defRPr/>
            </a:pPr>
            <a:r>
              <a:rPr lang="ko-KR" altLang="en-US" sz="1500" b="1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1500" b="1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sz="1500" b="1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조 ①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모든 국민은 법 앞에 평등하다</a:t>
            </a:r>
            <a:r>
              <a:rPr lang="en-US" altLang="ko-KR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누구든지 성별</a:t>
            </a:r>
            <a:r>
              <a:rPr lang="en-US" altLang="ko-KR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종교 또는 사회적 신분에 의하여 정치적</a:t>
            </a:r>
            <a:r>
              <a:rPr lang="en-US" altLang="ko-KR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경제적</a:t>
            </a:r>
            <a:r>
              <a:rPr lang="en-US" altLang="ko-KR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사회적</a:t>
            </a:r>
            <a:r>
              <a:rPr lang="en-US" altLang="ko-KR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문화적 생활의 모든 영역에 있어서 차별을 받지 아니한다</a:t>
            </a:r>
            <a:r>
              <a:rPr lang="en-US" altLang="ko-KR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612000" lvl="0" indent="-612000">
              <a:lnSpc>
                <a:spcPts val="2200"/>
              </a:lnSpc>
              <a:spcBef>
                <a:spcPts val="600"/>
              </a:spcBef>
              <a:defRPr/>
            </a:pPr>
            <a:r>
              <a:rPr lang="ko-KR" altLang="en-US" sz="1500" b="1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1500" b="1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32</a:t>
            </a:r>
            <a:r>
              <a:rPr lang="ko-KR" altLang="en-US" sz="1500" b="1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조 ④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여자의 근로는 특별한 보호를 받으며</a:t>
            </a:r>
            <a:r>
              <a:rPr lang="en-US" altLang="ko-KR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고용</a:t>
            </a:r>
            <a:r>
              <a:rPr lang="en-US" altLang="ko-KR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임금 및 근로조건에 있어서 부당한 차별을 받지 아니한다</a:t>
            </a:r>
            <a:r>
              <a:rPr lang="en-US" altLang="ko-KR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4082014"/>
            <a:ext cx="1552872" cy="34201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500" dirty="0" smtClean="0">
                <a:solidFill>
                  <a:srgbClr val="FF0000"/>
                </a:solidFill>
                <a:latin typeface="+mn-ea"/>
              </a:rPr>
              <a:t>참정권</a:t>
            </a:r>
            <a:endParaRPr lang="ko-KR" altLang="en-US" sz="15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4080090"/>
            <a:ext cx="5328592" cy="34586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612000" lvl="0" indent="-612000">
              <a:lnSpc>
                <a:spcPts val="2200"/>
              </a:lnSpc>
              <a:spcBef>
                <a:spcPts val="600"/>
              </a:spcBef>
              <a:defRPr/>
            </a:pPr>
            <a:r>
              <a:rPr lang="ko-KR" altLang="en-US" sz="1500" b="1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1500" b="1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24</a:t>
            </a:r>
            <a:r>
              <a:rPr lang="ko-KR" altLang="en-US" sz="1500" b="1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조 </a:t>
            </a:r>
            <a:r>
              <a:rPr lang="ko-KR" altLang="en-US" sz="1500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모든 국민은 법률이 정하는 바에 의하여 선거권을 가진다</a:t>
            </a:r>
            <a:r>
              <a:rPr lang="en-US" altLang="ko-KR" sz="1500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87624" y="4590494"/>
            <a:ext cx="2016224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500" dirty="0" smtClean="0">
                <a:solidFill>
                  <a:srgbClr val="FF0000"/>
                </a:solidFill>
                <a:latin typeface="+mn-ea"/>
              </a:rPr>
              <a:t>인간다운 생활을 할 권리</a:t>
            </a:r>
            <a:r>
              <a:rPr lang="en-US" altLang="ko-KR" sz="15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500" dirty="0" smtClean="0">
                <a:solidFill>
                  <a:srgbClr val="FF0000"/>
                </a:solidFill>
                <a:latin typeface="+mn-ea"/>
              </a:rPr>
              <a:t>사회권</a:t>
            </a:r>
            <a:r>
              <a:rPr lang="en-US" altLang="ko-KR" sz="1500" dirty="0" smtClean="0">
                <a:solidFill>
                  <a:srgbClr val="FF0000"/>
                </a:solidFill>
                <a:latin typeface="+mn-ea"/>
              </a:rPr>
              <a:t>)</a:t>
            </a:r>
            <a:endParaRPr lang="ko-KR" altLang="en-US" sz="15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80" y="4599663"/>
            <a:ext cx="5328592" cy="6279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612000" lvl="0" indent="-612000">
              <a:lnSpc>
                <a:spcPts val="2200"/>
              </a:lnSpc>
              <a:spcBef>
                <a:spcPts val="600"/>
              </a:spcBef>
              <a:defRPr/>
            </a:pPr>
            <a:r>
              <a:rPr lang="ko-KR" altLang="en-US" sz="1500" b="1" spc="-13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1500" b="1" spc="-13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34</a:t>
            </a:r>
            <a:r>
              <a:rPr lang="ko-KR" altLang="en-US" sz="1500" b="1" spc="-13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조 ⑤ </a:t>
            </a:r>
            <a:r>
              <a:rPr lang="ko-KR" altLang="en-US" sz="1500" spc="-13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신체장애자 및 질병</a:t>
            </a:r>
            <a:r>
              <a:rPr lang="en-US" altLang="ko-KR" sz="1500" spc="-13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500" spc="-13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노령 기타의 사유로 생활능력이 없는 국민은 법률이 정하는 바에 의하여 국가의 보호를 받는다</a:t>
            </a:r>
            <a:r>
              <a:rPr lang="en-US" altLang="ko-KR" sz="1500" spc="-13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388393" y="5560672"/>
            <a:ext cx="7567983" cy="1108688"/>
            <a:chOff x="460401" y="5309903"/>
            <a:chExt cx="7567983" cy="1141317"/>
          </a:xfrm>
        </p:grpSpPr>
        <p:sp>
          <p:nvSpPr>
            <p:cNvPr id="22" name="양쪽 모서리가 둥근 사각형 21"/>
            <p:cNvSpPr/>
            <p:nvPr/>
          </p:nvSpPr>
          <p:spPr>
            <a:xfrm>
              <a:off x="460401" y="5309903"/>
              <a:ext cx="1296144" cy="444763"/>
            </a:xfrm>
            <a:prstGeom prst="round2SameRect">
              <a:avLst>
                <a:gd name="adj1" fmla="val 24383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120000"/>
                </a:lnSpc>
              </a:pPr>
              <a:r>
                <a:rPr lang="ko-KR" altLang="en-US" sz="1400" b="1" spc="6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 활동 길잡이</a:t>
              </a:r>
              <a:endParaRPr lang="en-US" altLang="ko-KR" sz="12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3" name="제목 1"/>
            <p:cNvSpPr txBox="1">
              <a:spLocks/>
            </p:cNvSpPr>
            <p:nvPr/>
          </p:nvSpPr>
          <p:spPr>
            <a:xfrm>
              <a:off x="467544" y="5635817"/>
              <a:ext cx="7560840" cy="815403"/>
            </a:xfrm>
            <a:prstGeom prst="roundRect">
              <a:avLst>
                <a:gd name="adj" fmla="val 13281"/>
              </a:avLst>
            </a:prstGeom>
            <a:solidFill>
              <a:schemeClr val="bg1"/>
            </a:solidFill>
            <a:ln w="19050" cap="rnd" cmpd="sng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144000" tIns="45720" rIns="14400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just">
                <a:lnSpc>
                  <a:spcPct val="120000"/>
                </a:lnSpc>
                <a:buAutoNum type="arabicPeriod"/>
              </a:pPr>
              <a:r>
                <a:rPr lang="ko-KR" altLang="en-US" sz="14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인터넷을 활용하여 대한민국 헌법을 검색한 후 해당 사례와 관련된 조항을 찾아 적는다</a:t>
              </a:r>
              <a:r>
                <a:rPr lang="en-US" altLang="ko-KR" sz="14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342900" indent="-342900" algn="just">
                <a:lnSpc>
                  <a:spcPct val="120000"/>
                </a:lnSpc>
                <a:buAutoNum type="arabicPeriod"/>
              </a:pPr>
              <a:r>
                <a:rPr lang="ko-KR" altLang="en-US" sz="14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사례와 관련된 기본권이 중복되면</a:t>
              </a:r>
              <a:r>
                <a:rPr lang="en-US" altLang="ko-KR" sz="14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4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가능한 조항을 모두 찾아 적는다</a:t>
              </a:r>
              <a:r>
                <a:rPr lang="en-US" altLang="ko-KR" sz="14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496944" cy="376789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법치주의</a:t>
            </a:r>
            <a:endParaRPr lang="en-US" altLang="ko-KR" sz="22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국가 권력에 의한 자의적인 지배를 막고 법률에 근거한 공권력 행사만을 허용하여 국민의 자유와 권리 보장</a:t>
            </a:r>
            <a:endParaRPr lang="en-US" altLang="ko-KR" sz="22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2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권력 분립</a:t>
            </a:r>
            <a:endParaRPr lang="en-US" altLang="ko-KR" sz="22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입법권</a:t>
            </a:r>
            <a:r>
              <a:rPr lang="en-US" altLang="ko-KR" sz="22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2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행정권</a:t>
            </a:r>
            <a:r>
              <a:rPr lang="en-US" altLang="ko-KR" sz="22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2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사법권을 분리하여 상호 견제 및 균형의 </a:t>
            </a:r>
            <a:endParaRPr lang="en-US" altLang="ko-KR" sz="22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2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③ 헌법 재판소</a:t>
            </a:r>
            <a:endParaRPr lang="en-US" altLang="ko-KR" sz="22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근대 이전</a:t>
            </a:r>
            <a:r>
              <a:rPr lang="en-US" altLang="ko-KR" sz="22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2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일부 특권층을 제외한 대다수 사람의 정치 참여 기회 및 신체적 </a:t>
            </a:r>
            <a:r>
              <a:rPr lang="en-US" altLang="ko-KR" sz="22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· </a:t>
            </a:r>
            <a:r>
              <a:rPr lang="ko-KR" altLang="en-US" sz="22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경제적 자유 제한</a:t>
            </a:r>
            <a:endParaRPr lang="en-US" altLang="ko-KR" sz="22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3" name="그림 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4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spc="-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spc="-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인권 보장과 헌법의 역할</a:t>
                  </a:r>
                  <a:endParaRPr lang="ko-KR" altLang="en-US" sz="2800" b="1" spc="-50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115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4651102" y="1202878"/>
              <a:ext cx="42450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 보장을 위한 헌법의 역할과 시민 참여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644420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인권 보장을 위한 헌법적 장치에는 어떠한 것이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헌법 재판소를 통해 보장되는 인권</a:t>
              </a:r>
              <a:endPara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115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11"/>
          <p:cNvGrpSpPr/>
          <p:nvPr/>
        </p:nvGrpSpPr>
        <p:grpSpPr>
          <a:xfrm>
            <a:off x="179513" y="1196753"/>
            <a:ext cx="8856983" cy="3420428"/>
            <a:chOff x="154113" y="1196753"/>
            <a:chExt cx="8856983" cy="3428243"/>
          </a:xfrm>
        </p:grpSpPr>
        <p:sp>
          <p:nvSpPr>
            <p:cNvPr id="8" name="TextBox 7"/>
            <p:cNvSpPr txBox="1"/>
            <p:nvPr/>
          </p:nvSpPr>
          <p:spPr>
            <a:xfrm>
              <a:off x="154113" y="1196753"/>
              <a:ext cx="8856983" cy="3428243"/>
            </a:xfrm>
            <a:prstGeom prst="roundRect">
              <a:avLst>
                <a:gd name="adj" fmla="val 5224"/>
              </a:avLst>
            </a:prstGeom>
            <a:solidFill>
              <a:srgbClr val="FCF3EB"/>
            </a:solidFill>
            <a:effectLst/>
          </p:spPr>
          <p:txBody>
            <a:bodyPr wrap="square" rIns="180000" rtlCol="0">
              <a:spAutoFit/>
            </a:bodyPr>
            <a:lstStyle/>
            <a:p>
              <a:pPr marL="1980000" lvl="6" algn="just">
                <a:lnSpc>
                  <a:spcPct val="140000"/>
                </a:lnSpc>
              </a:pPr>
              <a:r>
                <a:rPr lang="ko-KR" altLang="en-US" sz="1500" spc="-100" dirty="0" smtClean="0">
                  <a:latin typeface="나눔명조" pitchFamily="18" charset="-127"/>
                  <a:ea typeface="나눔명조" pitchFamily="18" charset="-127"/>
                </a:rPr>
                <a:t>  헌법 재판소는 근무 기간 </a:t>
              </a:r>
              <a:r>
                <a:rPr lang="en-US" altLang="ko-KR" sz="1500" spc="-100" dirty="0" smtClean="0">
                  <a:latin typeface="나눔명조" pitchFamily="18" charset="-127"/>
                  <a:ea typeface="나눔명조" pitchFamily="18" charset="-127"/>
                </a:rPr>
                <a:t>6</a:t>
              </a:r>
              <a:r>
                <a:rPr lang="ko-KR" altLang="en-US" sz="1500" spc="-100" dirty="0" smtClean="0">
                  <a:latin typeface="나눔명조" pitchFamily="18" charset="-127"/>
                  <a:ea typeface="나눔명조" pitchFamily="18" charset="-127"/>
                </a:rPr>
                <a:t>개월 미만의 근로자를 예고 없이 해고할 수 있도록 한 현행 「근로 기준법」이 위헌이라는 결정을 내렸다</a:t>
              </a:r>
              <a:r>
                <a:rPr lang="en-US" altLang="ko-KR" sz="1500" spc="-100" dirty="0" smtClean="0">
                  <a:latin typeface="나눔명조" pitchFamily="18" charset="-127"/>
                  <a:ea typeface="나눔명조" pitchFamily="18" charset="-127"/>
                </a:rPr>
                <a:t>. </a:t>
              </a:r>
              <a:r>
                <a:rPr lang="ko-KR" altLang="en-US" sz="1500" spc="-100" dirty="0" smtClean="0">
                  <a:latin typeface="나눔명조" pitchFamily="18" charset="-127"/>
                  <a:ea typeface="나눔명조" pitchFamily="18" charset="-127"/>
                </a:rPr>
                <a:t>「근로 기준법」에 따르면 사용자는 근로자를 해고하려면 적어도 </a:t>
              </a:r>
              <a:r>
                <a:rPr lang="en-US" altLang="ko-KR" sz="1500" spc="-100" dirty="0" smtClean="0">
                  <a:latin typeface="나눔명조" pitchFamily="18" charset="-127"/>
                  <a:ea typeface="나눔명조" pitchFamily="18" charset="-127"/>
                </a:rPr>
                <a:t>30</a:t>
              </a:r>
              <a:r>
                <a:rPr lang="ko-KR" altLang="en-US" sz="1500" spc="-100" dirty="0" smtClean="0">
                  <a:latin typeface="나눔명조" pitchFamily="18" charset="-127"/>
                  <a:ea typeface="나눔명조" pitchFamily="18" charset="-127"/>
                </a:rPr>
                <a:t>일 전에 알려야 한다</a:t>
              </a:r>
              <a:r>
                <a:rPr lang="en-US" altLang="ko-KR" sz="1500" spc="-100" dirty="0" smtClean="0">
                  <a:latin typeface="나눔명조" pitchFamily="18" charset="-127"/>
                  <a:ea typeface="나눔명조" pitchFamily="18" charset="-127"/>
                </a:rPr>
                <a:t>. </a:t>
              </a:r>
              <a:r>
                <a:rPr lang="ko-KR" altLang="en-US" sz="1500" spc="-100" dirty="0" smtClean="0">
                  <a:latin typeface="나눔명조" pitchFamily="18" charset="-127"/>
                  <a:ea typeface="나눔명조" pitchFamily="18" charset="-127"/>
                </a:rPr>
                <a:t>다만 월급 근로자로 </a:t>
              </a:r>
              <a:r>
                <a:rPr lang="en-US" altLang="ko-KR" sz="1500" spc="-100" dirty="0" smtClean="0">
                  <a:latin typeface="나눔명조" pitchFamily="18" charset="-127"/>
                  <a:ea typeface="나눔명조" pitchFamily="18" charset="-127"/>
                </a:rPr>
                <a:t>6</a:t>
              </a:r>
              <a:r>
                <a:rPr lang="ko-KR" altLang="en-US" sz="1500" spc="-100" dirty="0" smtClean="0">
                  <a:latin typeface="나눔명조" pitchFamily="18" charset="-127"/>
                  <a:ea typeface="나눔명조" pitchFamily="18" charset="-127"/>
                </a:rPr>
                <a:t>개월이 되지 못한 자는 ‘해고 예고제’의 보호를 받지 못했다</a:t>
              </a:r>
              <a:r>
                <a:rPr lang="en-US" altLang="ko-KR" sz="1500" spc="-100" dirty="0" smtClean="0">
                  <a:latin typeface="나눔명조" pitchFamily="18" charset="-127"/>
                  <a:ea typeface="나눔명조" pitchFamily="18" charset="-127"/>
                </a:rPr>
                <a:t>. </a:t>
              </a:r>
              <a:r>
                <a:rPr lang="ko-KR" altLang="en-US" sz="1500" spc="-100" dirty="0" smtClean="0">
                  <a:latin typeface="나눔명조" pitchFamily="18" charset="-127"/>
                  <a:ea typeface="나눔명조" pitchFamily="18" charset="-127"/>
                </a:rPr>
                <a:t>학원 강사로 일하다 한 달여 만에 해고된 김◯◯ 씨는 이러한 예외 규정이 위헌이라며 헌법 소원 심판을 청구하였다</a:t>
              </a:r>
              <a:r>
                <a:rPr lang="en-US" altLang="ko-KR" sz="1500" spc="-100" dirty="0" smtClean="0">
                  <a:latin typeface="나눔명조" pitchFamily="18" charset="-127"/>
                  <a:ea typeface="나눔명조" pitchFamily="18" charset="-127"/>
                </a:rPr>
                <a:t>.</a:t>
              </a:r>
            </a:p>
            <a:p>
              <a:pPr marL="1980000" lvl="6" algn="dist">
                <a:lnSpc>
                  <a:spcPct val="140000"/>
                </a:lnSpc>
              </a:pPr>
              <a:r>
                <a:rPr lang="ko-KR" altLang="en-US" sz="1500" spc="-100" dirty="0" smtClean="0">
                  <a:latin typeface="나눔명조" pitchFamily="18" charset="-127"/>
                  <a:ea typeface="나눔명조" pitchFamily="18" charset="-127"/>
                </a:rPr>
                <a:t>  헌법 재판소는 </a:t>
              </a:r>
              <a:r>
                <a:rPr lang="en-US" altLang="ko-KR" sz="1500" spc="-100" dirty="0" smtClean="0">
                  <a:latin typeface="나눔명조" pitchFamily="18" charset="-127"/>
                  <a:ea typeface="나눔명조" pitchFamily="18" charset="-127"/>
                </a:rPr>
                <a:t>6</a:t>
              </a:r>
              <a:r>
                <a:rPr lang="ko-KR" altLang="en-US" sz="1500" spc="-100" dirty="0" smtClean="0">
                  <a:latin typeface="나눔명조" pitchFamily="18" charset="-127"/>
                  <a:ea typeface="나눔명조" pitchFamily="18" charset="-127"/>
                </a:rPr>
                <a:t>개월 이상 근무한 월급제 근로자와 차별을 한다면 이는 평등 원칙에 위배되는 것이며</a:t>
              </a:r>
              <a:r>
                <a:rPr lang="en-US" altLang="ko-KR" sz="1500" spc="-100" dirty="0" smtClean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500" spc="-100" dirty="0" smtClean="0">
                  <a:latin typeface="나눔명조" pitchFamily="18" charset="-127"/>
                  <a:ea typeface="나눔명조" pitchFamily="18" charset="-127"/>
                </a:rPr>
                <a:t>다른 노동자와 동일하게 직장을 구할 시간적 여유를 갖거나 실직으로 인</a:t>
              </a:r>
              <a:endParaRPr lang="en-US" altLang="ko-KR" sz="1500" spc="-100" dirty="0" smtClean="0">
                <a:latin typeface="나눔명조" pitchFamily="18" charset="-127"/>
                <a:ea typeface="나눔명조" pitchFamily="18" charset="-127"/>
              </a:endParaRPr>
            </a:p>
            <a:p>
              <a:pPr marL="0" lvl="6">
                <a:lnSpc>
                  <a:spcPct val="140000"/>
                </a:lnSpc>
              </a:pPr>
              <a:r>
                <a:rPr lang="ko-KR" altLang="en-US" sz="1500" spc="-100" dirty="0" smtClean="0">
                  <a:latin typeface="나눔명조" pitchFamily="18" charset="-127"/>
                  <a:ea typeface="나눔명조" pitchFamily="18" charset="-127"/>
                </a:rPr>
                <a:t>한 경제적 어려움으로부터 보호받아야 한다고 판단하여</a:t>
              </a:r>
              <a:r>
                <a:rPr lang="en-US" altLang="ko-KR" sz="1500" spc="-100" dirty="0" smtClean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500" spc="-100" dirty="0" smtClean="0">
                  <a:latin typeface="나눔명조" pitchFamily="18" charset="-127"/>
                  <a:ea typeface="나눔명조" pitchFamily="18" charset="-127"/>
                </a:rPr>
                <a:t>재판관 전원 일치로 위헌 결정을 내렸다</a:t>
              </a:r>
              <a:r>
                <a:rPr lang="en-US" altLang="ko-KR" sz="1500" spc="-100" dirty="0" smtClean="0">
                  <a:latin typeface="나눔명조" pitchFamily="18" charset="-127"/>
                  <a:ea typeface="나눔명조" pitchFamily="18" charset="-127"/>
                </a:rPr>
                <a:t>. </a:t>
              </a:r>
              <a:r>
                <a:rPr lang="ko-KR" altLang="en-US" sz="1500" spc="-100" dirty="0" smtClean="0">
                  <a:latin typeface="나눔명조" pitchFamily="18" charset="-127"/>
                  <a:ea typeface="나눔명조" pitchFamily="18" charset="-127"/>
                </a:rPr>
                <a:t>따라서 해고 예고제의 예외 조건을 규정한 「근로 기준법」 제</a:t>
              </a:r>
              <a:r>
                <a:rPr lang="en-US" altLang="ko-KR" sz="1500" spc="-100" dirty="0" smtClean="0">
                  <a:latin typeface="나눔명조" pitchFamily="18" charset="-127"/>
                  <a:ea typeface="나눔명조" pitchFamily="18" charset="-127"/>
                </a:rPr>
                <a:t>35</a:t>
              </a:r>
              <a:r>
                <a:rPr lang="ko-KR" altLang="en-US" sz="1500" spc="-100" dirty="0" smtClean="0">
                  <a:latin typeface="나눔명조" pitchFamily="18" charset="-127"/>
                  <a:ea typeface="나눔명조" pitchFamily="18" charset="-127"/>
                </a:rPr>
                <a:t>조 제</a:t>
              </a:r>
              <a:r>
                <a:rPr lang="en-US" altLang="ko-KR" sz="1500" spc="-100" dirty="0" smtClean="0">
                  <a:latin typeface="나눔명조" pitchFamily="18" charset="-127"/>
                  <a:ea typeface="나눔명조" pitchFamily="18" charset="-127"/>
                </a:rPr>
                <a:t>3</a:t>
              </a:r>
              <a:r>
                <a:rPr lang="ko-KR" altLang="en-US" sz="1500" spc="-100" dirty="0" smtClean="0">
                  <a:latin typeface="나눔명조" pitchFamily="18" charset="-127"/>
                  <a:ea typeface="나눔명조" pitchFamily="18" charset="-127"/>
                </a:rPr>
                <a:t>호는 그 결정이 있는 날</a:t>
              </a:r>
              <a:r>
                <a:rPr lang="en-US" altLang="ko-KR" sz="1500" spc="-100" dirty="0" smtClean="0">
                  <a:latin typeface="나눔명조" pitchFamily="18" charset="-127"/>
                  <a:ea typeface="나눔명조" pitchFamily="18" charset="-127"/>
                </a:rPr>
                <a:t>(2015</a:t>
              </a:r>
              <a:r>
                <a:rPr lang="ko-KR" altLang="en-US" sz="1500" spc="-100" dirty="0" smtClean="0">
                  <a:latin typeface="나눔명조" pitchFamily="18" charset="-127"/>
                  <a:ea typeface="나눔명조" pitchFamily="18" charset="-127"/>
                </a:rPr>
                <a:t>년 </a:t>
              </a:r>
              <a:r>
                <a:rPr lang="en-US" altLang="ko-KR" sz="1500" spc="-100" dirty="0" smtClean="0">
                  <a:latin typeface="나눔명조" pitchFamily="18" charset="-127"/>
                  <a:ea typeface="나눔명조" pitchFamily="18" charset="-127"/>
                </a:rPr>
                <a:t>12</a:t>
              </a:r>
              <a:r>
                <a:rPr lang="ko-KR" altLang="en-US" sz="1500" spc="-100" dirty="0" smtClean="0">
                  <a:latin typeface="나눔명조" pitchFamily="18" charset="-127"/>
                  <a:ea typeface="나눔명조" pitchFamily="18" charset="-127"/>
                </a:rPr>
                <a:t>월 </a:t>
              </a:r>
              <a:r>
                <a:rPr lang="en-US" altLang="ko-KR" sz="1500" spc="-100" dirty="0" smtClean="0">
                  <a:latin typeface="나눔명조" pitchFamily="18" charset="-127"/>
                  <a:ea typeface="나눔명조" pitchFamily="18" charset="-127"/>
                </a:rPr>
                <a:t>23</a:t>
              </a:r>
              <a:r>
                <a:rPr lang="ko-KR" altLang="en-US" sz="1500" spc="-100" dirty="0" smtClean="0">
                  <a:latin typeface="나눔명조" pitchFamily="18" charset="-127"/>
                  <a:ea typeface="나눔명조" pitchFamily="18" charset="-127"/>
                </a:rPr>
                <a:t>일</a:t>
              </a:r>
              <a:r>
                <a:rPr lang="en-US" altLang="ko-KR" sz="1500" spc="-100" dirty="0" smtClean="0">
                  <a:latin typeface="나눔명조" pitchFamily="18" charset="-127"/>
                  <a:ea typeface="나눔명조" pitchFamily="18" charset="-127"/>
                </a:rPr>
                <a:t>)</a:t>
              </a:r>
              <a:r>
                <a:rPr lang="ko-KR" altLang="en-US" sz="1500" spc="-100" dirty="0" smtClean="0">
                  <a:latin typeface="나눔명조" pitchFamily="18" charset="-127"/>
                  <a:ea typeface="나눔명조" pitchFamily="18" charset="-127"/>
                </a:rPr>
                <a:t>로부터 효력을 상실하게 되었다</a:t>
              </a:r>
              <a:r>
                <a:rPr lang="en-US" altLang="ko-KR" sz="1500" spc="-100" dirty="0" smtClean="0">
                  <a:latin typeface="나눔명조" pitchFamily="18" charset="-127"/>
                  <a:ea typeface="나눔명조" pitchFamily="18" charset="-127"/>
                </a:rPr>
                <a:t>. 					               - 『</a:t>
              </a:r>
              <a:r>
                <a:rPr lang="ko-KR" altLang="en-US" sz="1500" spc="-100" dirty="0" smtClean="0">
                  <a:latin typeface="나눔명조" pitchFamily="18" charset="-127"/>
                  <a:ea typeface="나눔명조" pitchFamily="18" charset="-127"/>
                </a:rPr>
                <a:t>국민일보</a:t>
              </a:r>
              <a:r>
                <a:rPr lang="en-US" altLang="ko-KR" sz="1500" spc="-100" dirty="0" smtClean="0">
                  <a:latin typeface="나눔명조" pitchFamily="18" charset="-127"/>
                  <a:ea typeface="나눔명조" pitchFamily="18" charset="-127"/>
                </a:rPr>
                <a:t>』, 2015. 12. 23.</a:t>
              </a:r>
              <a:endParaRPr lang="ko-KR" altLang="en-US" sz="15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128" y="1268925"/>
              <a:ext cx="1884907" cy="2259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179512" y="4869160"/>
            <a:ext cx="8568952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2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ko-KR" altLang="en-US" sz="19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위의 사례를 통해 헌법 재판소가 존재하는 이유에 대해 생각해 보자</a:t>
            </a:r>
            <a:r>
              <a:rPr lang="en-US" altLang="ko-KR" sz="19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332123"/>
            <a:ext cx="6552728" cy="9787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1600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법률과 정책을 실현하는 과정에서 기본권이 침해되는 경우</a:t>
            </a:r>
            <a:r>
              <a:rPr lang="en-US" altLang="ko-KR" sz="1600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헌법 재판소를 통해 잘못된 법률 규정이나 국가 권력의 행사를 무력화 시켜 국민의 자유와 권리를 보장하기 위해서이다</a:t>
            </a:r>
            <a:r>
              <a:rPr lang="en-US" altLang="ko-KR" sz="1600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600" kern="0" spc="-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7242679" y="4869160"/>
            <a:ext cx="1721809" cy="1584177"/>
            <a:chOff x="467544" y="5309903"/>
            <a:chExt cx="1927049" cy="1630800"/>
          </a:xfrm>
        </p:grpSpPr>
        <p:sp>
          <p:nvSpPr>
            <p:cNvPr id="22" name="양쪽 모서리가 둥근 사각형 21"/>
            <p:cNvSpPr/>
            <p:nvPr/>
          </p:nvSpPr>
          <p:spPr>
            <a:xfrm>
              <a:off x="474615" y="5309903"/>
              <a:ext cx="1296144" cy="444763"/>
            </a:xfrm>
            <a:prstGeom prst="round2SameRect">
              <a:avLst>
                <a:gd name="adj1" fmla="val 24383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120000"/>
                </a:lnSpc>
              </a:pPr>
              <a:r>
                <a:rPr lang="ko-KR" altLang="en-US" sz="1200" b="1" spc="6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 활동 길잡이</a:t>
              </a:r>
              <a:endParaRPr lang="en-US" altLang="ko-KR" sz="11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3" name="제목 1"/>
            <p:cNvSpPr txBox="1">
              <a:spLocks/>
            </p:cNvSpPr>
            <p:nvPr/>
          </p:nvSpPr>
          <p:spPr>
            <a:xfrm>
              <a:off x="467544" y="5635818"/>
              <a:ext cx="1927049" cy="1304885"/>
            </a:xfrm>
            <a:prstGeom prst="roundRect">
              <a:avLst>
                <a:gd name="adj" fmla="val 13281"/>
              </a:avLst>
            </a:prstGeom>
            <a:solidFill>
              <a:schemeClr val="bg1"/>
            </a:solidFill>
            <a:ln w="19050" cap="rnd" cmpd="sng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144000" tIns="45720" rIns="14400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</a:pPr>
              <a:r>
                <a:rPr lang="ko-KR" altLang="en-US" sz="12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헌법 재판소 </a:t>
              </a:r>
              <a:r>
                <a:rPr lang="ko-KR" altLang="en-US" sz="1200" spc="-2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누리집</a:t>
              </a:r>
              <a:r>
                <a:rPr lang="en-US" altLang="ko-KR" sz="12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(www.ccourt.go.kr)</a:t>
              </a:r>
              <a:r>
                <a:rPr lang="ko-KR" altLang="en-US" sz="12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을 방문하여 헌법 재판소의 의의</a:t>
              </a:r>
              <a:r>
                <a:rPr lang="en-US" altLang="ko-KR" sz="12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ko-KR" altLang="en-US" sz="12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하는 일을 알아보자</a:t>
              </a:r>
              <a:r>
                <a:rPr lang="en-US" altLang="ko-KR" sz="12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ko-KR" altLang="en-US" sz="1200" b="1" spc="-20" dirty="0">
                <a:solidFill>
                  <a:schemeClr val="tx1">
                    <a:lumMod val="75000"/>
                    <a:lumOff val="25000"/>
                  </a:schemeClr>
                </a:solidFill>
                <a:ea typeface="나눔스퀘어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8352928" cy="110203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인권을 지키기 위해 필요한 준법 의식과 시민 참여의 필요성에 대해 탐구한다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563933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준법 의식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시민 불복종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시민 참여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077072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17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19" name="그림 1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0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준법 의식과 시민 참여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116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4651102" y="1202878"/>
              <a:ext cx="42450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 보장을 위한 헌법의 역할과 시민 참여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7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99592" y="4797152"/>
            <a:ext cx="7776864" cy="50013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세계 각국 여성들의 참정권을 얻기 위한 노력에는 어떠한 것이 있을까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4860652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99592" y="5301208"/>
            <a:ext cx="7344816" cy="129266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spc="-50" dirty="0" err="1" smtClean="0">
                <a:solidFill>
                  <a:srgbClr val="FF0000"/>
                </a:solidFill>
                <a:latin typeface="+mn-ea"/>
              </a:rPr>
              <a:t>에일리</a:t>
            </a:r>
            <a:r>
              <a:rPr lang="ko-KR" altLang="en-US" sz="2000" spc="-5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2000" spc="-50" dirty="0" err="1" smtClean="0">
                <a:solidFill>
                  <a:srgbClr val="FF0000"/>
                </a:solidFill>
                <a:latin typeface="+mn-ea"/>
              </a:rPr>
              <a:t>데이비슨</a:t>
            </a:r>
            <a:r>
              <a:rPr lang="ko-KR" altLang="en-US" sz="2000" spc="-5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2000" spc="-5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z="2000" spc="-50" dirty="0" smtClean="0">
                <a:solidFill>
                  <a:srgbClr val="FF0000"/>
                </a:solidFill>
                <a:latin typeface="+mn-ea"/>
              </a:rPr>
              <a:t>영국의 경마 대회에서 여성의 참정권을 요구하며 몸을 던져 희생하였다</a:t>
            </a:r>
            <a:r>
              <a:rPr lang="en-US" altLang="ko-KR" sz="2000" spc="-5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2000" spc="-50" dirty="0" smtClean="0">
                <a:solidFill>
                  <a:srgbClr val="FF0000"/>
                </a:solidFill>
                <a:latin typeface="+mn-ea"/>
              </a:rPr>
              <a:t>이에 힘입어 </a:t>
            </a:r>
            <a:r>
              <a:rPr lang="en-US" altLang="ko-KR" sz="2000" spc="-50" dirty="0" smtClean="0">
                <a:solidFill>
                  <a:srgbClr val="FF0000"/>
                </a:solidFill>
                <a:latin typeface="+mn-ea"/>
              </a:rPr>
              <a:t>1918</a:t>
            </a:r>
            <a:r>
              <a:rPr lang="ko-KR" altLang="en-US" sz="2000" spc="-50" dirty="0" smtClean="0">
                <a:solidFill>
                  <a:srgbClr val="FF0000"/>
                </a:solidFill>
                <a:latin typeface="+mn-ea"/>
              </a:rPr>
              <a:t>년 </a:t>
            </a:r>
            <a:r>
              <a:rPr lang="en-US" altLang="ko-KR" sz="2000" spc="-50" dirty="0" smtClean="0">
                <a:solidFill>
                  <a:srgbClr val="FF0000"/>
                </a:solidFill>
                <a:latin typeface="+mn-ea"/>
              </a:rPr>
              <a:t>30</a:t>
            </a:r>
            <a:r>
              <a:rPr lang="ko-KR" altLang="en-US" sz="2000" spc="-50" dirty="0" smtClean="0">
                <a:solidFill>
                  <a:srgbClr val="FF0000"/>
                </a:solidFill>
                <a:latin typeface="+mn-ea"/>
              </a:rPr>
              <a:t>세 이상의 여성에 한해 참정권이 부여되었다</a:t>
            </a:r>
            <a:r>
              <a:rPr lang="en-US" altLang="ko-KR" sz="2000" spc="-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2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3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36" name="그림 3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37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준법 의식과 시민 참여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116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4651102" y="1202878"/>
              <a:ext cx="42450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 보장을 위한 헌법의 역할과 시민 참여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 flipH="1">
            <a:off x="755576" y="1556792"/>
            <a:ext cx="3816424" cy="1787898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0E7D4"/>
          </a:solidFill>
        </p:spPr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   현재 대부분의 국가에서는 여성도 남성과 같은 권리를 가지고 정치에 참여하고 있다</a:t>
            </a: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하지만 참정권의 역사를 보면 이것이 처음부터 당연히 주어진 권리가 아니었음을 알 수 있다</a:t>
            </a: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600" dirty="0" smtClean="0"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340768"/>
            <a:ext cx="3627982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286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92439"/>
            <a:ext cx="8496944" cy="240065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헌법 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국가의 기본 질서를 정하는 원칙이자 국민의 기본권을 보장해 주는 가장 강력한 수단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준법 의식 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시민들이 자발적으로 법을 지키려는 의지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→ 자신과 타인의 인권을 함께 지켜나가는 원동력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인권 보장과 준법 의식은 어떤 관계가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4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16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2" name="그림 2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3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준법 의식과 시민 참여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116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4651102" y="1202878"/>
              <a:ext cx="42450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 보장을 위한 헌법의 역할과 시민 참여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80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4" b="87629" l="761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5" y="5085184"/>
            <a:ext cx="803352" cy="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5179256"/>
            <a:ext cx="8064896" cy="80021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위의 경우처럼 법을 지키지 않아 인권을 침해하는 또 다른 사례가 있는지 조사해 보자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4192" y="5984238"/>
            <a:ext cx="7781056" cy="7571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pc="-50" dirty="0" smtClean="0">
                <a:solidFill>
                  <a:srgbClr val="FF0000"/>
                </a:solidFill>
                <a:latin typeface="+mn-ea"/>
              </a:rPr>
              <a:t> 장애인 주차구역에 주차를 하여 장애인들의 </a:t>
            </a:r>
            <a:r>
              <a:rPr lang="ko-KR" altLang="en-US" spc="-50" dirty="0" err="1" smtClean="0">
                <a:solidFill>
                  <a:srgbClr val="FF0000"/>
                </a:solidFill>
                <a:latin typeface="+mn-ea"/>
              </a:rPr>
              <a:t>주거권을</a:t>
            </a:r>
            <a:r>
              <a:rPr lang="ko-KR" altLang="en-US" spc="-50" dirty="0" smtClean="0">
                <a:solidFill>
                  <a:srgbClr val="FF0000"/>
                </a:solidFill>
                <a:latin typeface="+mn-ea"/>
              </a:rPr>
              <a:t> 침해하는 사례</a:t>
            </a:r>
            <a:endParaRPr lang="en-US" altLang="ko-KR" spc="-5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pc="-50" dirty="0" smtClean="0">
                <a:solidFill>
                  <a:srgbClr val="FF0000"/>
                </a:solidFill>
                <a:latin typeface="+mn-ea"/>
              </a:rPr>
              <a:t> 공공장소에서 금연 의무를 위반하여 비흡연자들의 환경권을 침해하는 사례</a:t>
            </a:r>
            <a:endParaRPr lang="ko-KR" altLang="en-US" spc="-50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70485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400" b="1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      </a:t>
                </a:r>
                <a:r>
                  <a:rPr lang="ko-KR" altLang="en-US" sz="1600" b="1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400" b="1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준법의 필요성</a:t>
                </a:r>
                <a:endParaRPr lang="ko-KR" altLang="en-US" sz="2700" b="1" spc="-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116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신문을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4113" y="1326715"/>
            <a:ext cx="8856983" cy="3686461"/>
          </a:xfrm>
          <a:prstGeom prst="roundRect">
            <a:avLst>
              <a:gd name="adj" fmla="val 5224"/>
            </a:avLst>
          </a:prstGeom>
          <a:solidFill>
            <a:srgbClr val="FCF3EB"/>
          </a:solidFill>
          <a:effectLst/>
        </p:spPr>
        <p:txBody>
          <a:bodyPr wrap="square" rIns="180000" rtlCol="0">
            <a:spAutoFit/>
          </a:bodyPr>
          <a:lstStyle/>
          <a:p>
            <a:pPr marL="0" lvl="6" algn="just">
              <a:lnSpc>
                <a:spcPct val="140000"/>
              </a:lnSpc>
            </a:pP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경기 남부 경찰청은 청소년을 대상으로 사이버 범죄 예방 교육을 실시하였다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이는 최근 타인의 인권을 심각하게 침해하고 있음에도 별다른 죄의식 없이 행해지고 있는 사이버상의 명예 훼손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모욕 사건이 증가하고 있는 상황에서 청소년들을 대상으로 하는 사이버 범죄 예방 교육이 절실하다는 인식하에 추진된 것이다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실제로 인터넷에서 욕설이나 악성 </a:t>
            </a:r>
            <a:r>
              <a:rPr lang="ko-KR" altLang="en-US" spc="-100" dirty="0" err="1" smtClean="0">
                <a:latin typeface="맑은 고딕" pitchFamily="50" charset="-127"/>
                <a:ea typeface="맑은 고딕" pitchFamily="50" charset="-127"/>
              </a:rPr>
              <a:t>댓글을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 게시하면 형법상 모욕죄가 성립하여 처벌받을 수 있음에도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익명성을 악용하여 범죄에 가담하는 사람이 점차 증가하고 있는 것으로 보인다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특히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청소년들이 많이 사용하는 누리 </a:t>
            </a:r>
            <a:r>
              <a:rPr lang="ko-KR" altLang="en-US" spc="-100" dirty="0" err="1" smtClean="0">
                <a:latin typeface="맑은 고딕" pitchFamily="50" charset="-127"/>
                <a:ea typeface="맑은 고딕" pitchFamily="50" charset="-127"/>
              </a:rPr>
              <a:t>소통망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(SNS)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은 그 전파력이 강하고 다수의 이용자가 손쉽게 공유할 수 있어 자칫 의도하지 않은 모욕죄를 저지르는 경우가 발생할 수도 있으므로 적극적인 인식 개선과 지속적인 교육이 필요하다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			 - 『</a:t>
            </a:r>
            <a:r>
              <a:rPr lang="ko-KR" altLang="en-US" spc="-100" dirty="0" err="1" smtClean="0">
                <a:latin typeface="맑은 고딕" pitchFamily="50" charset="-127"/>
                <a:ea typeface="맑은 고딕" pitchFamily="50" charset="-127"/>
              </a:rPr>
              <a:t>이뉴스투데이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』, 2016. 10. 20.</a:t>
            </a:r>
            <a:endParaRPr lang="ko-KR" altLang="en-US" sz="1100" b="1" spc="-10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992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628800"/>
            <a:ext cx="8496944" cy="324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시민 참여</a:t>
            </a:r>
            <a:endParaRPr lang="en-US" altLang="ko-KR" sz="2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1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민주 사회의 시민에게 요구되는 필수적 자질</a:t>
            </a:r>
            <a:endParaRPr lang="en-US" altLang="ko-KR" sz="21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1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의의 </a:t>
            </a:r>
            <a:r>
              <a:rPr lang="en-US" altLang="ko-KR" sz="21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1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다양한 목소리를 정치에 반영하고 국가 권력을 견제 </a:t>
            </a:r>
            <a:r>
              <a:rPr lang="en-US" altLang="ko-KR" sz="21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 </a:t>
            </a:r>
            <a:r>
              <a:rPr lang="ko-KR" altLang="en-US" sz="21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감시</a:t>
            </a:r>
            <a:endParaRPr lang="en-US" altLang="ko-KR" sz="21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5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2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</a:t>
            </a:r>
            <a:r>
              <a:rPr lang="ko-KR" altLang="en-US" sz="2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시민 불복종</a:t>
            </a:r>
            <a:endParaRPr lang="en-US" altLang="ko-KR" sz="2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1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잘못된 법이나 정책을 바로잡기 위해 법을 위반하는 행위</a:t>
            </a:r>
            <a:endParaRPr lang="en-US" altLang="ko-KR" sz="21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1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정당화 조건</a:t>
            </a:r>
            <a:endParaRPr lang="en-US" altLang="ko-KR" sz="21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196752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시민의 참여 없이 인권이 보장될 수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2" name="그림 2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3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준법 의식과 시민 참여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117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4651102" y="1202878"/>
              <a:ext cx="42450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 보장을 위한 헌법의 역할과 시민 참여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786492"/>
              </p:ext>
            </p:extLst>
          </p:nvPr>
        </p:nvGraphicFramePr>
        <p:xfrm>
          <a:off x="539552" y="4797152"/>
          <a:ext cx="8208912" cy="1950640"/>
        </p:xfrm>
        <a:graphic>
          <a:graphicData uri="http://schemas.openxmlformats.org/drawingml/2006/table">
            <a:tbl>
              <a:tblPr firstCol="1">
                <a:tableStyleId>{5DA37D80-6434-44D0-A028-1B22A696006F}</a:tableStyleId>
              </a:tblPr>
              <a:tblGrid>
                <a:gridCol w="1982051"/>
                <a:gridCol w="6226861"/>
              </a:tblGrid>
              <a:tr h="324036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20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목적의 정당성</a:t>
                      </a:r>
                      <a:endParaRPr lang="ko-KR" altLang="en-US" sz="2400" b="1" dirty="0"/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인권을 보호하고 사회 정의를 실현하는 것을 목적으로 함</a:t>
                      </a:r>
                      <a:endParaRPr lang="ko-KR" altLang="en-US" sz="24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45710" marB="45710" anchor="ctr"/>
                </a:tc>
              </a:tr>
              <a:tr h="324036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20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최후 </a:t>
                      </a:r>
                      <a:r>
                        <a:rPr kumimoji="0" lang="ko-KR" altLang="en-US" sz="2000" b="1" i="0" u="none" strike="noStrike" kern="1200" cap="none" spc="-15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수단성</a:t>
                      </a:r>
                      <a:endParaRPr lang="ko-KR" altLang="en-US" sz="2400" b="1" dirty="0"/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합법적 수단으로 해결되지 않을 때 최후로 사용해야 함 </a:t>
                      </a:r>
                      <a:endParaRPr lang="ko-KR" altLang="en-US" sz="24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45710" marB="45710" anchor="ctr"/>
                </a:tc>
              </a:tr>
              <a:tr h="324036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2000" b="1" i="0" u="none" strike="noStrike" kern="1200" cap="none" spc="-15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공개성</a:t>
                      </a:r>
                      <a:r>
                        <a:rPr kumimoji="0" lang="en-US" altLang="ko-KR" sz="20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i="0" u="none" strike="noStrike" kern="1200" cap="none" spc="-15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비폭력성</a:t>
                      </a:r>
                      <a:endParaRPr lang="ko-KR" altLang="en-US" sz="2400" b="1" dirty="0"/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불복종 방식이 공개적이고 비폭력적이어야 함</a:t>
                      </a:r>
                      <a:endParaRPr lang="ko-KR" altLang="en-US" sz="24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45710" marB="45710" anchor="ctr"/>
                </a:tc>
              </a:tr>
              <a:tr h="324036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20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처벌의 감수</a:t>
                      </a:r>
                      <a:endParaRPr lang="ko-KR" altLang="en-US" sz="2400" b="1" dirty="0"/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위법 행위로 인한 처벌을 감수해야 함</a:t>
                      </a:r>
                      <a:endParaRPr lang="ko-KR" altLang="en-US" sz="24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45710" marB="4571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2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949280"/>
            <a:ext cx="73692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4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8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400" b="1" spc="-150" dirty="0" smtClean="0">
                    <a:solidFill>
                      <a:srgbClr val="C0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더 알아보기</a:t>
                </a:r>
                <a:r>
                  <a:rPr lang="en-US" altLang="ko-KR" sz="2800" b="1" dirty="0" smtClean="0">
                    <a:latin typeface="나눔고딕 ExtraBold" pitchFamily="50" charset="-127"/>
                    <a:ea typeface="나눔고딕 ExtraBold" pitchFamily="50" charset="-127"/>
                  </a:rPr>
                  <a:t>	</a:t>
                </a:r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시민 참여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668344" y="302200"/>
              <a:ext cx="1296144" cy="41549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117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3528" y="1268760"/>
            <a:ext cx="8496944" cy="4680520"/>
          </a:xfrm>
          <a:prstGeom prst="roundRect">
            <a:avLst>
              <a:gd name="adj" fmla="val 4014"/>
            </a:avLst>
          </a:prstGeom>
          <a:solidFill>
            <a:schemeClr val="bg1"/>
          </a:solidFill>
          <a:ln w="28575">
            <a:solidFill>
              <a:srgbClr val="F3A385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just">
              <a:lnSpc>
                <a:spcPct val="150000"/>
              </a:lnSpc>
            </a:pPr>
            <a:endParaRPr lang="ko-KR" altLang="en-US" sz="28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539552" y="1412776"/>
            <a:ext cx="1839600" cy="4320008"/>
            <a:chOff x="539552" y="1520984"/>
            <a:chExt cx="1839600" cy="4320008"/>
          </a:xfrm>
        </p:grpSpPr>
        <p:grpSp>
          <p:nvGrpSpPr>
            <p:cNvPr id="40" name="그룹 39"/>
            <p:cNvGrpSpPr/>
            <p:nvPr/>
          </p:nvGrpSpPr>
          <p:grpSpPr>
            <a:xfrm>
              <a:off x="539552" y="1520984"/>
              <a:ext cx="1839600" cy="4320008"/>
              <a:chOff x="539552" y="1520984"/>
              <a:chExt cx="1839600" cy="432000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39552" y="1520984"/>
                <a:ext cx="1839425" cy="1764000"/>
              </a:xfrm>
              <a:prstGeom prst="roundRect">
                <a:avLst>
                  <a:gd name="adj" fmla="val 10835"/>
                </a:avLst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13" name="모서리가 둥근 직사각형 12"/>
              <p:cNvSpPr/>
              <p:nvPr/>
            </p:nvSpPr>
            <p:spPr>
              <a:xfrm>
                <a:off x="539552" y="3356992"/>
                <a:ext cx="1839600" cy="2484000"/>
              </a:xfrm>
              <a:prstGeom prst="roundRect">
                <a:avLst>
                  <a:gd name="adj" fmla="val 11075"/>
                </a:avLst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300" b="1" spc="-5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투표</a:t>
                </a:r>
                <a:endParaRPr lang="en-US" altLang="ko-KR" sz="1300" b="1" spc="-5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300" spc="-50" dirty="0" smtClean="0">
                    <a:solidFill>
                      <a:schemeClr val="tx1"/>
                    </a:solidFill>
                  </a:rPr>
                  <a:t>선거 또는 어떤 안건을 결정할 때 표에 의사를 표시하여 지정된 곳에 내는 행위를 말한다</a:t>
                </a:r>
                <a:r>
                  <a:rPr lang="en-US" altLang="ko-KR" sz="1300" spc="-50" dirty="0" smtClean="0">
                    <a:solidFill>
                      <a:schemeClr val="tx1"/>
                    </a:solidFill>
                  </a:rPr>
                  <a:t>. </a:t>
                </a:r>
                <a:r>
                  <a:rPr lang="ko-KR" altLang="en-US" sz="1300" spc="-50" dirty="0" smtClean="0">
                    <a:solidFill>
                      <a:schemeClr val="tx1"/>
                    </a:solidFill>
                  </a:rPr>
                  <a:t>민주주의 국가에서 시민의 가장 대표적인 정치 참여이자 권리 행사 방법이다</a:t>
                </a:r>
                <a:r>
                  <a:rPr lang="en-US" altLang="ko-KR" sz="1300" spc="-5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endParaRPr lang="ko-KR" altLang="en-US" sz="1300" spc="-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그룹 34"/>
            <p:cNvGrpSpPr/>
            <p:nvPr/>
          </p:nvGrpSpPr>
          <p:grpSpPr>
            <a:xfrm>
              <a:off x="811280" y="3235836"/>
              <a:ext cx="1296144" cy="216024"/>
              <a:chOff x="755576" y="3212976"/>
              <a:chExt cx="1296144" cy="216024"/>
            </a:xfrm>
          </p:grpSpPr>
          <p:cxnSp>
            <p:nvCxnSpPr>
              <p:cNvPr id="22" name="직선 연결선 21"/>
              <p:cNvCxnSpPr/>
              <p:nvPr/>
            </p:nvCxnSpPr>
            <p:spPr>
              <a:xfrm>
                <a:off x="755576" y="3212976"/>
                <a:ext cx="0" cy="21602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5"/>
              <p:cNvCxnSpPr/>
              <p:nvPr/>
            </p:nvCxnSpPr>
            <p:spPr>
              <a:xfrm>
                <a:off x="2051720" y="3212976"/>
                <a:ext cx="0" cy="21602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그룹 44"/>
          <p:cNvGrpSpPr/>
          <p:nvPr/>
        </p:nvGrpSpPr>
        <p:grpSpPr>
          <a:xfrm>
            <a:off x="2588559" y="1412776"/>
            <a:ext cx="1839600" cy="4320008"/>
            <a:chOff x="2588559" y="1520984"/>
            <a:chExt cx="1839600" cy="4320008"/>
          </a:xfrm>
        </p:grpSpPr>
        <p:grpSp>
          <p:nvGrpSpPr>
            <p:cNvPr id="41" name="그룹 40"/>
            <p:cNvGrpSpPr/>
            <p:nvPr/>
          </p:nvGrpSpPr>
          <p:grpSpPr>
            <a:xfrm>
              <a:off x="2588559" y="1520984"/>
              <a:ext cx="1839600" cy="4320008"/>
              <a:chOff x="2588559" y="1520984"/>
              <a:chExt cx="1839600" cy="4320008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88559" y="1520984"/>
                <a:ext cx="1839425" cy="1764000"/>
              </a:xfrm>
              <a:prstGeom prst="roundRect">
                <a:avLst>
                  <a:gd name="adj" fmla="val 8891"/>
                </a:avLst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14" name="모서리가 둥근 직사각형 13"/>
              <p:cNvSpPr/>
              <p:nvPr/>
            </p:nvSpPr>
            <p:spPr>
              <a:xfrm>
                <a:off x="2588559" y="3356992"/>
                <a:ext cx="1839600" cy="2484000"/>
              </a:xfrm>
              <a:prstGeom prst="roundRect">
                <a:avLst>
                  <a:gd name="adj" fmla="val 11075"/>
                </a:avLst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300" b="1" spc="-5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공청회</a:t>
                </a:r>
                <a:endParaRPr lang="en-US" altLang="ko-KR" sz="1300" b="1" spc="-50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300" spc="-50" dirty="0" smtClean="0">
                    <a:solidFill>
                      <a:schemeClr val="tx1"/>
                    </a:solidFill>
                  </a:rPr>
                  <a:t>국회나 행정 기관</a:t>
                </a:r>
                <a:r>
                  <a:rPr lang="en-US" altLang="ko-KR" sz="1300" spc="-50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300" spc="-50" dirty="0" smtClean="0">
                    <a:solidFill>
                      <a:schemeClr val="tx1"/>
                    </a:solidFill>
                  </a:rPr>
                  <a:t>공공 단체에서 중요한 정책을 결정하거나 법령 제정 또는 개정안을 심의하기 이전에 이해 관계자나 해당 분야의 전문가에게서 의견을 듣는 제도를 말한다</a:t>
                </a:r>
                <a:r>
                  <a:rPr lang="en-US" altLang="ko-KR" sz="1300" spc="-5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2860287" y="3235836"/>
              <a:ext cx="1296144" cy="216024"/>
              <a:chOff x="2843808" y="3212976"/>
              <a:chExt cx="1296144" cy="216024"/>
            </a:xfrm>
          </p:grpSpPr>
          <p:cxnSp>
            <p:nvCxnSpPr>
              <p:cNvPr id="27" name="직선 연결선 26"/>
              <p:cNvCxnSpPr/>
              <p:nvPr/>
            </p:nvCxnSpPr>
            <p:spPr>
              <a:xfrm>
                <a:off x="2843808" y="3212976"/>
                <a:ext cx="0" cy="21602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/>
              <p:cNvCxnSpPr/>
              <p:nvPr/>
            </p:nvCxnSpPr>
            <p:spPr>
              <a:xfrm>
                <a:off x="4139952" y="3212976"/>
                <a:ext cx="0" cy="21602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그룹 45"/>
          <p:cNvGrpSpPr/>
          <p:nvPr/>
        </p:nvGrpSpPr>
        <p:grpSpPr>
          <a:xfrm>
            <a:off x="4644008" y="1412776"/>
            <a:ext cx="1843603" cy="4320008"/>
            <a:chOff x="4644008" y="1520984"/>
            <a:chExt cx="1843603" cy="4320008"/>
          </a:xfrm>
        </p:grpSpPr>
        <p:grpSp>
          <p:nvGrpSpPr>
            <p:cNvPr id="42" name="그룹 41"/>
            <p:cNvGrpSpPr/>
            <p:nvPr/>
          </p:nvGrpSpPr>
          <p:grpSpPr>
            <a:xfrm>
              <a:off x="4644008" y="1520984"/>
              <a:ext cx="1843603" cy="4320008"/>
              <a:chOff x="4644008" y="1520984"/>
              <a:chExt cx="1843603" cy="4320008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644008" y="1520984"/>
                <a:ext cx="1843603" cy="1764000"/>
              </a:xfrm>
              <a:prstGeom prst="roundRect">
                <a:avLst>
                  <a:gd name="adj" fmla="val 9539"/>
                </a:avLst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16" name="모서리가 둥근 직사각형 15"/>
              <p:cNvSpPr/>
              <p:nvPr/>
            </p:nvSpPr>
            <p:spPr>
              <a:xfrm>
                <a:off x="4644008" y="3356992"/>
                <a:ext cx="1839600" cy="2484000"/>
              </a:xfrm>
              <a:prstGeom prst="roundRect">
                <a:avLst>
                  <a:gd name="adj" fmla="val 11075"/>
                </a:avLst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300" b="1" spc="-5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국민 참여 재판</a:t>
                </a:r>
                <a:endParaRPr lang="en-US" altLang="ko-KR" sz="1300" b="1" spc="-5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300" spc="-50" dirty="0" smtClean="0">
                    <a:solidFill>
                      <a:schemeClr val="tx1"/>
                    </a:solidFill>
                  </a:rPr>
                  <a:t>국민이 형사 재판에 참여하는 제도로</a:t>
                </a:r>
                <a:r>
                  <a:rPr lang="en-US" altLang="ko-KR" sz="1300" spc="-50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300" spc="-50" dirty="0" smtClean="0">
                    <a:solidFill>
                      <a:schemeClr val="tx1"/>
                    </a:solidFill>
                  </a:rPr>
                  <a:t>배심원으로 선정된 국민은 피고인의 유 </a:t>
                </a:r>
                <a:r>
                  <a:rPr lang="en-US" altLang="ko-KR" sz="1300" spc="-50" dirty="0" smtClean="0">
                    <a:solidFill>
                      <a:schemeClr val="tx1"/>
                    </a:solidFill>
                  </a:rPr>
                  <a:t>· </a:t>
                </a:r>
                <a:r>
                  <a:rPr lang="ko-KR" altLang="en-US" sz="1300" spc="-50" dirty="0" smtClean="0">
                    <a:solidFill>
                      <a:schemeClr val="tx1"/>
                    </a:solidFill>
                  </a:rPr>
                  <a:t>무죄에 관하여 평결을 내리고 적정한 형벌에 대해 토의하는 활동을 한다</a:t>
                </a:r>
                <a:r>
                  <a:rPr lang="en-US" altLang="ko-KR" sz="1300" spc="-5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endParaRPr lang="en-US" altLang="ko-KR" sz="1300" spc="-50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그룹 37"/>
            <p:cNvGrpSpPr/>
            <p:nvPr/>
          </p:nvGrpSpPr>
          <p:grpSpPr>
            <a:xfrm>
              <a:off x="4917737" y="3235836"/>
              <a:ext cx="1296144" cy="216024"/>
              <a:chOff x="4932040" y="3212976"/>
              <a:chExt cx="1296144" cy="216024"/>
            </a:xfrm>
          </p:grpSpPr>
          <p:cxnSp>
            <p:nvCxnSpPr>
              <p:cNvPr id="29" name="직선 연결선 28"/>
              <p:cNvCxnSpPr/>
              <p:nvPr/>
            </p:nvCxnSpPr>
            <p:spPr>
              <a:xfrm>
                <a:off x="4932040" y="3212976"/>
                <a:ext cx="0" cy="21602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/>
              <p:cNvCxnSpPr/>
              <p:nvPr/>
            </p:nvCxnSpPr>
            <p:spPr>
              <a:xfrm>
                <a:off x="6228184" y="3212976"/>
                <a:ext cx="0" cy="21602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그룹 46"/>
          <p:cNvGrpSpPr/>
          <p:nvPr/>
        </p:nvGrpSpPr>
        <p:grpSpPr>
          <a:xfrm>
            <a:off x="6727317" y="1412776"/>
            <a:ext cx="1839600" cy="4320008"/>
            <a:chOff x="6727317" y="1520984"/>
            <a:chExt cx="1839600" cy="4320008"/>
          </a:xfrm>
        </p:grpSpPr>
        <p:grpSp>
          <p:nvGrpSpPr>
            <p:cNvPr id="43" name="그룹 42"/>
            <p:cNvGrpSpPr/>
            <p:nvPr/>
          </p:nvGrpSpPr>
          <p:grpSpPr>
            <a:xfrm>
              <a:off x="6727317" y="1520984"/>
              <a:ext cx="1839600" cy="4320008"/>
              <a:chOff x="6727317" y="1520984"/>
              <a:chExt cx="1839600" cy="432000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727317" y="1520984"/>
                <a:ext cx="1805123" cy="1764000"/>
              </a:xfrm>
              <a:prstGeom prst="roundRect">
                <a:avLst>
                  <a:gd name="adj" fmla="val 8891"/>
                </a:avLst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20" name="모서리가 둥근 직사각형 19"/>
              <p:cNvSpPr/>
              <p:nvPr/>
            </p:nvSpPr>
            <p:spPr>
              <a:xfrm>
                <a:off x="6727317" y="3356992"/>
                <a:ext cx="1839600" cy="2484000"/>
              </a:xfrm>
              <a:prstGeom prst="roundRect">
                <a:avLst>
                  <a:gd name="adj" fmla="val 11075"/>
                </a:avLst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ko-KR" sz="1300" b="1" spc="-5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ko-KR" altLang="en-US" sz="1300" b="1" spc="-5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인 시위</a:t>
                </a:r>
                <a:endParaRPr lang="en-US" altLang="ko-KR" sz="1300" b="1" spc="-5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1300" spc="-50" dirty="0" smtClean="0">
                    <a:solidFill>
                      <a:schemeClr val="tx1"/>
                    </a:solidFill>
                  </a:rPr>
                  <a:t>자신의 소신과 요구를 표현하고자 혼자 하는 시위를 말한다</a:t>
                </a:r>
                <a:r>
                  <a:rPr lang="en-US" altLang="ko-KR" sz="1300" spc="-50" dirty="0" smtClean="0">
                    <a:solidFill>
                      <a:schemeClr val="tx1"/>
                    </a:solidFill>
                  </a:rPr>
                  <a:t>. 1</a:t>
                </a:r>
                <a:r>
                  <a:rPr lang="ko-KR" altLang="en-US" sz="1300" spc="-50" dirty="0" smtClean="0">
                    <a:solidFill>
                      <a:schemeClr val="tx1"/>
                    </a:solidFill>
                  </a:rPr>
                  <a:t>인 시위에는 집회에 대한 법률 규정이 적용되지 않기 때문에 다양한 상황에 활용되고 있다</a:t>
                </a:r>
                <a:r>
                  <a:rPr lang="en-US" altLang="ko-KR" sz="1300" spc="-5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endParaRPr lang="en-US" altLang="ko-KR" sz="1300" spc="-5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endParaRPr lang="ko-KR" altLang="en-US" sz="1300" spc="-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그룹 38"/>
            <p:cNvGrpSpPr/>
            <p:nvPr/>
          </p:nvGrpSpPr>
          <p:grpSpPr>
            <a:xfrm>
              <a:off x="6999045" y="3235836"/>
              <a:ext cx="1296144" cy="216024"/>
              <a:chOff x="7020272" y="3212976"/>
              <a:chExt cx="1296144" cy="216024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7020272" y="3212976"/>
                <a:ext cx="0" cy="21602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8316416" y="3212976"/>
                <a:ext cx="0" cy="21602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TextBox 47"/>
          <p:cNvSpPr txBox="1"/>
          <p:nvPr/>
        </p:nvSpPr>
        <p:spPr>
          <a:xfrm>
            <a:off x="1115616" y="5993979"/>
            <a:ext cx="6840760" cy="45935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위의 사례 외에 시민 참여 방법에는 어떤 것이 있는지 조사해 보자</a:t>
            </a:r>
            <a:r>
              <a:rPr lang="en-US" altLang="ko-KR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15616" y="6404188"/>
            <a:ext cx="6768752" cy="3877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정당 후원 또는 가입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시민 단체 활동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언론 투고를 통한 여론 형성 등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6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5445224"/>
            <a:ext cx="8796855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법관이 이러한 판결을 내린 이유는  무엇일까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생각 펼치기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668344" y="302598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112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11560" y="5908049"/>
            <a:ext cx="7704856" cy="37350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pc="-150" dirty="0" smtClean="0">
                <a:solidFill>
                  <a:srgbClr val="FF0000"/>
                </a:solidFill>
                <a:latin typeface="+mn-ea"/>
              </a:rPr>
              <a:t>인간의 기본적이고 본질적인 권리인 생명권은 함부로 침해할 수 없기 때문이다</a:t>
            </a:r>
            <a:r>
              <a:rPr lang="en-US" altLang="ko-KR" spc="-15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pc="-150" dirty="0" smtClean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791580" y="1251004"/>
            <a:ext cx="7560840" cy="3976392"/>
            <a:chOff x="338281" y="1251004"/>
            <a:chExt cx="7560840" cy="397639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6828" y="1772816"/>
              <a:ext cx="6683747" cy="3454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338281" y="1251004"/>
              <a:ext cx="7560840" cy="377796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베니스의 상인 </a:t>
              </a:r>
              <a:r>
                <a:rPr lang="ko-KR" altLang="en-US" sz="1400" b="1" spc="-1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안토니오는</a:t>
              </a:r>
              <a:r>
                <a:rPr lang="ko-KR" altLang="en-US" sz="1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돈이 필요한 친구 </a:t>
              </a:r>
              <a:r>
                <a:rPr lang="ko-KR" altLang="en-US" sz="1400" b="1" spc="-1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바사니오를</a:t>
              </a:r>
              <a:r>
                <a:rPr lang="ko-KR" altLang="en-US" sz="1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위해 함께 고리대금업자 샤일록을 찾아간다</a:t>
              </a:r>
              <a:r>
                <a:rPr lang="en-US" altLang="ko-KR" sz="1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시민 불복종의 사례 탐구하기</a:t>
              </a:r>
              <a:endPara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118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95536" y="1268760"/>
            <a:ext cx="3098948" cy="455509"/>
            <a:chOff x="395536" y="2062202"/>
            <a:chExt cx="3098948" cy="455509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395536" y="2193518"/>
              <a:ext cx="504056" cy="28803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자료 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5684" y="2062202"/>
              <a:ext cx="2628800" cy="455509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marL="360000" indent="-360000" algn="just">
                <a:lnSpc>
                  <a:spcPts val="3200"/>
                </a:lnSpc>
                <a:buClr>
                  <a:schemeClr val="tx1">
                    <a:lumMod val="50000"/>
                    <a:lumOff val="50000"/>
                  </a:schemeClr>
                </a:buClr>
                <a:buSzPct val="120000"/>
              </a:pPr>
              <a:r>
                <a:rPr lang="ko-KR" altLang="en-US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흑백 </a:t>
              </a:r>
              <a:r>
                <a:rPr lang="ko-KR" altLang="en-US" spc="-8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분리법에</a:t>
              </a:r>
              <a:r>
                <a:rPr lang="ko-KR" altLang="en-US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대한 불복종</a:t>
              </a:r>
              <a:endPara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95536" y="1880780"/>
            <a:ext cx="8352928" cy="2577989"/>
          </a:xfrm>
          <a:prstGeom prst="roundRect">
            <a:avLst>
              <a:gd name="adj" fmla="val 5224"/>
            </a:avLst>
          </a:prstGeom>
          <a:solidFill>
            <a:srgbClr val="FCF3EB"/>
          </a:solidFill>
          <a:effectLst/>
        </p:spPr>
        <p:txBody>
          <a:bodyPr wrap="square" rIns="2088000" rtlCol="0">
            <a:spAutoFit/>
          </a:bodyPr>
          <a:lstStyle/>
          <a:p>
            <a:pPr marL="0" lvl="6" algn="just">
              <a:lnSpc>
                <a:spcPct val="140000"/>
              </a:lnSpc>
            </a:pPr>
            <a:r>
              <a:rPr lang="en-US" altLang="ko-KR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   1955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en-US" altLang="ko-KR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12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월 </a:t>
            </a:r>
            <a:r>
              <a:rPr lang="en-US" altLang="ko-KR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일</a:t>
            </a:r>
            <a:r>
              <a:rPr lang="en-US" altLang="ko-KR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미국 </a:t>
            </a:r>
            <a:r>
              <a:rPr lang="ko-KR" altLang="en-US" sz="14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앨라배마주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4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몽고메리에서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 버스를 타고 있던 흑인 여성 </a:t>
            </a:r>
            <a:r>
              <a:rPr lang="ko-KR" altLang="en-US" sz="14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로자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4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파크스가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 체포되었다</a:t>
            </a:r>
            <a:r>
              <a:rPr lang="en-US" altLang="ko-KR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당시 흑백 </a:t>
            </a:r>
            <a:r>
              <a:rPr lang="ko-KR" altLang="en-US" sz="14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분리법에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 따라 버스는 흑인과 백인의 좌석이 나뉘어 있었다</a:t>
            </a:r>
            <a:r>
              <a:rPr lang="en-US" altLang="ko-KR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또한 흑인은 백인에게 자리를 양보해야 한다는 규정이 있었다</a:t>
            </a:r>
            <a:r>
              <a:rPr lang="en-US" altLang="ko-KR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만석이 된 버스에서 </a:t>
            </a:r>
            <a:r>
              <a:rPr lang="ko-KR" altLang="en-US" sz="14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로자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4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파크스는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 백인에게 자리를 양보할 것을 </a:t>
            </a:r>
            <a:r>
              <a:rPr lang="ko-KR" altLang="en-US" sz="14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요구받았고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 이러한 지시를 거부하여 체포되었다</a:t>
            </a:r>
            <a:r>
              <a:rPr lang="en-US" altLang="ko-KR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marL="0" lvl="6" algn="just">
              <a:lnSpc>
                <a:spcPct val="140000"/>
              </a:lnSpc>
            </a:pP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   이 사건은 인종 차별에 저항하는 대규모 시민운동을 촉발하였으며 </a:t>
            </a:r>
            <a:r>
              <a:rPr lang="ko-KR" altLang="en-US" sz="14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몽고메리에서는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 흑인들의 버스 이용 거부 운동이 </a:t>
            </a:r>
            <a:r>
              <a:rPr lang="en-US" altLang="ko-KR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년 이상 지속되었다</a:t>
            </a:r>
            <a:r>
              <a:rPr lang="en-US" altLang="ko-KR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결국 </a:t>
            </a:r>
            <a:r>
              <a:rPr lang="en-US" altLang="ko-KR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1956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en-US" altLang="ko-KR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11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월 연방 법원은 버스에서 흑인 좌석과 백인 좌석을 나누는 흑백 분리를 위헌이라고 판시하였다</a:t>
            </a:r>
            <a:r>
              <a:rPr lang="en-US" altLang="ko-KR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</a:p>
          <a:p>
            <a:pPr marL="0" lvl="6" algn="r">
              <a:lnSpc>
                <a:spcPct val="140000"/>
              </a:lnSpc>
            </a:pPr>
            <a:r>
              <a:rPr lang="en-US" altLang="ko-KR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- </a:t>
            </a:r>
            <a:r>
              <a:rPr lang="ko-KR" altLang="en-US" sz="14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러셀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4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프리드먼</a:t>
            </a:r>
            <a:r>
              <a:rPr lang="en-US" altLang="ko-KR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(Freedman, R.), 『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그들은 자유를 위해 버스를 타지 않았다</a:t>
            </a:r>
            <a:r>
              <a:rPr lang="en-US" altLang="ko-KR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』</a:t>
            </a:r>
            <a:endParaRPr lang="ko-KR" altLang="en-US" sz="1400" spc="-100" dirty="0">
              <a:solidFill>
                <a:schemeClr val="tx1">
                  <a:lumMod val="85000"/>
                  <a:lumOff val="1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7151">
            <a:off x="6926670" y="2021240"/>
            <a:ext cx="1469194" cy="2240003"/>
          </a:xfrm>
          <a:prstGeom prst="roundRect">
            <a:avLst>
              <a:gd name="adj" fmla="val 446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8" name="그룹 22"/>
          <p:cNvGrpSpPr/>
          <p:nvPr/>
        </p:nvGrpSpPr>
        <p:grpSpPr>
          <a:xfrm>
            <a:off x="395536" y="4509120"/>
            <a:ext cx="3098948" cy="455509"/>
            <a:chOff x="395536" y="2062202"/>
            <a:chExt cx="3098948" cy="455509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395536" y="2193518"/>
              <a:ext cx="504056" cy="28803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자료 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2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5684" y="2062202"/>
              <a:ext cx="2628800" cy="455509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marL="360000" indent="-360000" algn="just">
                <a:lnSpc>
                  <a:spcPts val="3200"/>
                </a:lnSpc>
                <a:buClr>
                  <a:schemeClr val="tx1">
                    <a:lumMod val="50000"/>
                    <a:lumOff val="50000"/>
                  </a:schemeClr>
                </a:buClr>
                <a:buSzPct val="120000"/>
              </a:pPr>
              <a:r>
                <a:rPr lang="ko-KR" altLang="en-US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시민 불복종의 정당화 조건</a:t>
              </a:r>
              <a:endPara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309222"/>
              </p:ext>
            </p:extLst>
          </p:nvPr>
        </p:nvGraphicFramePr>
        <p:xfrm>
          <a:off x="395536" y="5085184"/>
          <a:ext cx="8352927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6480719"/>
              </a:tblGrid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목적의 정당성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인권을 침해하여 사회 정의를 훼손한 법이나 정책을 대상으로 이루어져야 한다</a:t>
                      </a:r>
                      <a:r>
                        <a:rPr lang="en-US" altLang="ko-KR" sz="1400" dirty="0" smtClean="0"/>
                        <a:t>.</a:t>
                      </a:r>
                      <a:endParaRPr lang="ko-KR" altLang="en-US" sz="1400" dirty="0" smtClean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최후 </a:t>
                      </a:r>
                      <a:r>
                        <a:rPr lang="ko-KR" altLang="en-US" sz="1400" b="1" dirty="0" err="1" smtClean="0"/>
                        <a:t>수단성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현행법이나 제도하에서 다른 방법으로는 문제를 해결할 수 없어야 한다</a:t>
                      </a:r>
                      <a:r>
                        <a:rPr lang="en-US" altLang="ko-KR" sz="1400" dirty="0" smtClean="0"/>
                        <a:t>.</a:t>
                      </a:r>
                      <a:endParaRPr lang="ko-KR" altLang="en-US" sz="1400" dirty="0" smtClean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 smtClean="0"/>
                        <a:t>비폭력성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폭력적이거나 파괴적인 방법을 피해야 한다</a:t>
                      </a:r>
                      <a:r>
                        <a:rPr lang="en-US" altLang="ko-KR" sz="1400" dirty="0" smtClean="0"/>
                        <a:t>.</a:t>
                      </a:r>
                      <a:endParaRPr lang="ko-KR" altLang="en-US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처벌의 감수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현행법상의 처벌을 감수해야 한다</a:t>
                      </a:r>
                      <a:r>
                        <a:rPr lang="en-US" altLang="ko-KR" sz="1400" dirty="0" smtClean="0"/>
                        <a:t>.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7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시민 불복종의 사례 탐구하기</a:t>
              </a:r>
              <a:endPara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118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359423"/>
              </p:ext>
            </p:extLst>
          </p:nvPr>
        </p:nvGraphicFramePr>
        <p:xfrm>
          <a:off x="251520" y="2132856"/>
          <a:ext cx="8640960" cy="35283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6192688"/>
              </a:tblGrid>
              <a:tr h="7938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불복종 대상 및</a:t>
                      </a:r>
                      <a:endParaRPr lang="en-US" altLang="ko-KR" sz="1800" b="1" dirty="0" smtClean="0"/>
                    </a:p>
                    <a:p>
                      <a:pPr algn="ctr" latinLnBrk="1"/>
                      <a:r>
                        <a:rPr lang="ko-KR" altLang="en-US" sz="1800" b="1" dirty="0" smtClean="0"/>
                        <a:t>목적의 정당성</a:t>
                      </a:r>
                      <a:endParaRPr lang="ko-KR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dirty="0" smtClean="0"/>
                    </a:p>
                  </a:txBody>
                  <a:tcPr/>
                </a:tc>
              </a:tr>
              <a:tr h="7938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불복종의 최후 </a:t>
                      </a:r>
                      <a:r>
                        <a:rPr lang="ko-KR" altLang="en-US" sz="1800" b="1" dirty="0" err="1" smtClean="0"/>
                        <a:t>수단성</a:t>
                      </a:r>
                      <a:endParaRPr lang="ko-KR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dirty="0" smtClean="0"/>
                    </a:p>
                  </a:txBody>
                  <a:tcPr/>
                </a:tc>
              </a:tr>
              <a:tr h="7938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불복종 방식의 </a:t>
                      </a:r>
                      <a:r>
                        <a:rPr lang="ko-KR" altLang="en-US" sz="1800" b="1" dirty="0" err="1" smtClean="0"/>
                        <a:t>공개성</a:t>
                      </a:r>
                      <a:r>
                        <a:rPr lang="ko-KR" altLang="en-US" sz="1800" b="1" dirty="0" smtClean="0"/>
                        <a:t> 및 </a:t>
                      </a:r>
                      <a:r>
                        <a:rPr lang="ko-KR" altLang="en-US" sz="1800" b="1" dirty="0" err="1" smtClean="0"/>
                        <a:t>비폭력성</a:t>
                      </a:r>
                      <a:endParaRPr lang="ko-KR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</a:tr>
              <a:tr h="11467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불복종에 대한 처벌의 감수</a:t>
                      </a:r>
                      <a:endParaRPr lang="ko-KR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9512" y="1245882"/>
            <a:ext cx="8640960" cy="7694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를 기준으로 자료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의 행위가 다음 네 가지 측면에서 정당한 시민 불복종이었는지 평가해 보자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2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9792" y="2191410"/>
            <a:ext cx="6192688" cy="73353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spcBef>
                <a:spcPts val="600"/>
              </a:spcBef>
              <a:defRPr/>
            </a:pPr>
            <a:r>
              <a:rPr lang="ko-KR" altLang="en-US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흑인과 백인을 차별하는 흑백 </a:t>
            </a:r>
            <a:r>
              <a:rPr lang="ko-KR" altLang="en-US" spc="-12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분리법은</a:t>
            </a:r>
            <a:r>
              <a:rPr lang="ko-KR" altLang="en-US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명백하게 인권을 침해하고 정의에 어긋나므로 이를 개선하기 위한 불복종은 정당하다</a:t>
            </a:r>
            <a:r>
              <a:rPr lang="en-US" altLang="ko-KR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99792" y="2996952"/>
            <a:ext cx="6048672" cy="70371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spcBef>
                <a:spcPts val="600"/>
              </a:spcBef>
              <a:defRPr/>
            </a:pPr>
            <a:r>
              <a:rPr lang="ko-KR" altLang="en-US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인종 차별이 만연하던 시대에 다른 합법적인 수단을 통해 개선이 불가능하여 최후 수단으로서 불복종을 선택하였다</a:t>
            </a:r>
            <a:r>
              <a:rPr lang="en-US" altLang="ko-KR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71800" y="3789040"/>
            <a:ext cx="6048672" cy="70371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spcBef>
                <a:spcPts val="600"/>
              </a:spcBef>
              <a:defRPr/>
            </a:pPr>
            <a:r>
              <a:rPr lang="ko-KR" altLang="en-US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백인에게 자리를 양보하지 않는 행동으로 불복종 운동을 하였으므로 비폭력적이며</a:t>
            </a:r>
            <a:r>
              <a:rPr lang="en-US" altLang="ko-KR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공개적인 방식을 활용하였다</a:t>
            </a:r>
            <a:r>
              <a:rPr lang="en-US" altLang="ko-KR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71800" y="4581128"/>
            <a:ext cx="6048672" cy="102431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spcBef>
                <a:spcPts val="600"/>
              </a:spcBef>
              <a:defRPr/>
            </a:pPr>
            <a:r>
              <a:rPr lang="ko-KR" altLang="en-US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자신의 법 위반 행위에 대해 책임을 지는 차원에서 체포되어 재판을 받았으므로 헌법과 민주주의 체제를 존중하였다고 볼 수 있다</a:t>
            </a:r>
            <a:r>
              <a:rPr lang="en-US" altLang="ko-KR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45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시민 불복종의 사례 탐구하기</a:t>
              </a:r>
              <a:endPara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118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245882"/>
            <a:ext cx="8640960" cy="7694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/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2.  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시민 불복종 운동의 대표적 인물인 간디에 대해 조사하고 위 사례에 비추어 평가해 보자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ko-KR" altLang="en-US" sz="22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467544" y="5301208"/>
            <a:ext cx="7632847" cy="1108688"/>
            <a:chOff x="460401" y="5309903"/>
            <a:chExt cx="7567983" cy="1141317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460401" y="5309903"/>
              <a:ext cx="1296144" cy="444763"/>
            </a:xfrm>
            <a:prstGeom prst="round2SameRect">
              <a:avLst>
                <a:gd name="adj1" fmla="val 24383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120000"/>
                </a:lnSpc>
              </a:pPr>
              <a:r>
                <a:rPr lang="ko-KR" altLang="en-US" sz="1400" b="1" spc="6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 활동 길잡이</a:t>
              </a:r>
              <a:endParaRPr lang="en-US" altLang="ko-KR" sz="12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4" name="제목 1"/>
            <p:cNvSpPr txBox="1">
              <a:spLocks/>
            </p:cNvSpPr>
            <p:nvPr/>
          </p:nvSpPr>
          <p:spPr>
            <a:xfrm>
              <a:off x="467544" y="5635817"/>
              <a:ext cx="7560840" cy="815403"/>
            </a:xfrm>
            <a:prstGeom prst="roundRect">
              <a:avLst>
                <a:gd name="adj" fmla="val 13281"/>
              </a:avLst>
            </a:prstGeom>
            <a:solidFill>
              <a:schemeClr val="bg1"/>
            </a:solidFill>
            <a:ln w="19050" cap="rnd" cmpd="sng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144000" tIns="45720" rIns="14400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</a:pPr>
              <a:r>
                <a:rPr lang="ko-KR" altLang="en-US" sz="14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시민 불복종의 정당화 조건에 따라 제시된 사례의 특성을 파악하고</a:t>
              </a:r>
              <a:r>
                <a:rPr lang="en-US" altLang="ko-KR" sz="14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4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문헌이나 인터넷을 통해 간디의 활동을 조사한다</a:t>
              </a:r>
              <a:r>
                <a:rPr lang="en-US" altLang="ko-KR" sz="14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11560" y="2060848"/>
            <a:ext cx="7992888" cy="258532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ko-KR" altLang="en-US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간디는 영국의 부당한 식민지배에 따른 사회적 모순을 타파하기 위하여 납세 거부</a:t>
            </a:r>
            <a:r>
              <a:rPr lang="en-US" altLang="ko-KR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불매 운동 등 ‘</a:t>
            </a:r>
            <a:r>
              <a:rPr lang="ko-KR" altLang="en-US" spc="-12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비협조</a:t>
            </a:r>
            <a:r>
              <a:rPr lang="ko-KR" altLang="en-US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’와 ‘불복종’이라는 공개적이고 비폭력적인 방법으로 투쟁하였다</a:t>
            </a:r>
            <a:r>
              <a:rPr lang="en-US" altLang="ko-KR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 </a:t>
            </a:r>
            <a:r>
              <a:rPr lang="ko-KR" altLang="en-US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이로 인해 간디는 여러 번 투옥되었다가 석방되기도 하였는데</a:t>
            </a:r>
            <a:r>
              <a:rPr lang="en-US" altLang="ko-KR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인도인에 대한 영국의 차별과 탄압을 다른 합법적인 수단으로는 개선할 수 없었으므로</a:t>
            </a:r>
            <a:r>
              <a:rPr lang="en-US" altLang="ko-KR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간디의 비폭력 저항 운동은 사회 불복종 운동으로서의 정당성을 확보한 것이라고 평가할 수 있다</a:t>
            </a:r>
            <a:r>
              <a:rPr lang="en-US" altLang="ko-KR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53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-804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20" dirty="0" smtClean="0">
                  <a:latin typeface="나눔고딕 ExtraBold" pitchFamily="50" charset="-127"/>
                  <a:ea typeface="나눔고딕 ExtraBold" pitchFamily="50" charset="-127"/>
                </a:rPr>
                <a:t>인권 홍보 동영상 만들기</a:t>
              </a:r>
              <a:endParaRPr lang="en-US" altLang="ko-KR" sz="27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830639" y="78134"/>
            <a:ext cx="4065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4-2. </a:t>
            </a:r>
            <a:r>
              <a:rPr lang="ko-KR" altLang="en-US" sz="16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 보장을 위한 헌법의 역할과 시민 참여</a:t>
            </a:r>
            <a:endParaRPr lang="ko-KR" altLang="en-US" sz="1600" spc="-5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119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2128" y="1322378"/>
            <a:ext cx="7956376" cy="42319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ko-KR" altLang="en-US" sz="2000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인권 홍보 동영상을 제작해 보자</a:t>
            </a:r>
            <a:r>
              <a:rPr lang="en-US" altLang="ko-KR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37" name="표 36"/>
          <p:cNvGraphicFramePr>
            <a:graphicFrameLocks noGrp="1"/>
          </p:cNvGraphicFramePr>
          <p:nvPr/>
        </p:nvGraphicFramePr>
        <p:xfrm>
          <a:off x="395536" y="1916832"/>
          <a:ext cx="8352928" cy="482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368152"/>
                <a:gridCol w="3312368"/>
                <a:gridCol w="2952328"/>
              </a:tblGrid>
              <a:tr h="480053">
                <a:tc>
                  <a:txBody>
                    <a:bodyPr/>
                    <a:lstStyle/>
                    <a:p>
                      <a:pPr algn="ctr" latinLnBrk="1">
                        <a:lnSpc>
                          <a:spcPts val="2500"/>
                        </a:lnSpc>
                      </a:pPr>
                      <a:r>
                        <a:rPr lang="ko-KR" altLang="en-US" sz="1500" b="1" spc="-12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단계</a:t>
                      </a:r>
                      <a:endParaRPr lang="ko-KR" altLang="en-US" sz="1500" b="1" spc="-12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500"/>
                        </a:lnSpc>
                      </a:pPr>
                      <a:r>
                        <a:rPr lang="ko-KR" altLang="en-US" sz="1500" b="1" spc="-12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활동 내용</a:t>
                      </a:r>
                      <a:endParaRPr lang="ko-KR" altLang="en-US" sz="1500" b="1" spc="-12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lvl="0" indent="-324000" algn="ctr" latinLnBrk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spc="-120" baseline="0" dirty="0" smtClean="0">
                          <a:solidFill>
                            <a:schemeClr val="tx1"/>
                          </a:solidFill>
                        </a:rPr>
                        <a:t>예시</a:t>
                      </a:r>
                      <a:endParaRPr lang="ko-KR" altLang="en-US" sz="1500" b="1" spc="-12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lvl="0" indent="-324000" algn="ctr" latinLnBrk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spc="-120" baseline="0" dirty="0" smtClean="0">
                          <a:solidFill>
                            <a:schemeClr val="tx1"/>
                          </a:solidFill>
                        </a:rPr>
                        <a:t>활동 길잡이</a:t>
                      </a:r>
                      <a:endParaRPr lang="ko-KR" altLang="en-US" sz="1500" b="1" spc="-12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ctr" latinLnBrk="1">
                        <a:lnSpc>
                          <a:spcPts val="2500"/>
                        </a:lnSpc>
                      </a:pPr>
                      <a:r>
                        <a:rPr lang="en-US" altLang="ko-KR" sz="1500" b="1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1500" b="1" spc="-12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500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기본권 종류</a:t>
                      </a:r>
                      <a:endParaRPr lang="en-US" altLang="ko-KR" sz="1500" b="0" spc="-12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500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선정하기</a:t>
                      </a:r>
                      <a:endParaRPr lang="ko-KR" altLang="en-US" sz="1500" b="0" spc="-12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4000" lvl="0" indent="-324000" latinLnBrk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spc="-120" baseline="0" dirty="0" smtClean="0">
                          <a:solidFill>
                            <a:schemeClr val="tx1"/>
                          </a:solidFill>
                        </a:rPr>
                        <a:t>쾌적한 환경에서 살 권리</a:t>
                      </a:r>
                      <a:endParaRPr lang="en-US" altLang="ko-KR" sz="1500" b="0" spc="-12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80000" latinLnBrk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spc="-120" baseline="0" dirty="0" smtClean="0">
                          <a:solidFill>
                            <a:schemeClr val="tx1"/>
                          </a:solidFill>
                        </a:rPr>
                        <a:t>헌법에 나와 있는 기본권을 중심으로 선정하되</a:t>
                      </a:r>
                      <a:r>
                        <a:rPr lang="en-US" altLang="ko-KR" sz="1500" b="0" spc="-12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500" b="0" spc="-120" baseline="0" dirty="0" smtClean="0">
                          <a:solidFill>
                            <a:schemeClr val="tx1"/>
                          </a:solidFill>
                        </a:rPr>
                        <a:t>다양한 유형의 권리를 </a:t>
                      </a:r>
                      <a:r>
                        <a:rPr lang="ko-KR" altLang="en-US" sz="1500" b="0" spc="-120" baseline="0" dirty="0" err="1" smtClean="0">
                          <a:solidFill>
                            <a:schemeClr val="tx1"/>
                          </a:solidFill>
                        </a:rPr>
                        <a:t>균형있게</a:t>
                      </a:r>
                      <a:r>
                        <a:rPr lang="ko-KR" altLang="en-US" sz="1500" b="0" spc="-120" baseline="0" dirty="0" smtClean="0">
                          <a:solidFill>
                            <a:schemeClr val="tx1"/>
                          </a:solidFill>
                        </a:rPr>
                        <a:t> 선정하도록 유의한다</a:t>
                      </a:r>
                      <a:r>
                        <a:rPr lang="en-US" altLang="ko-KR" sz="1500" b="0" spc="-12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500" b="0" spc="-12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 latinLnBrk="1">
                        <a:lnSpc>
                          <a:spcPts val="2500"/>
                        </a:lnSpc>
                      </a:pPr>
                      <a:r>
                        <a:rPr lang="en-US" altLang="ko-KR" sz="1500" b="1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1500" b="1" spc="-12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500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일상생활 속</a:t>
                      </a:r>
                      <a:endParaRPr lang="en-US" altLang="ko-KR" sz="1500" b="0" spc="-12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500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장면 </a:t>
                      </a:r>
                      <a:endParaRPr lang="en-US" altLang="ko-KR" sz="1500" b="0" spc="-12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500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선정하기</a:t>
                      </a:r>
                      <a:endParaRPr lang="ko-KR" altLang="en-US" sz="1500" b="0" spc="-12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spc="-120" baseline="0" dirty="0" smtClean="0">
                          <a:solidFill>
                            <a:schemeClr val="tx1"/>
                          </a:solidFill>
                        </a:rPr>
                        <a:t>소음</a:t>
                      </a:r>
                      <a:r>
                        <a:rPr lang="en-US" altLang="ko-KR" sz="1500" b="0" spc="-12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500" b="0" spc="-120" baseline="0" dirty="0" smtClean="0">
                          <a:solidFill>
                            <a:schemeClr val="tx1"/>
                          </a:solidFill>
                        </a:rPr>
                        <a:t>안전성이 확보되지 않은 주거 지역</a:t>
                      </a:r>
                      <a:endParaRPr lang="en-US" altLang="ko-KR" sz="1500" b="0" spc="-12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80000" latinLnBrk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spc="-120" baseline="0" dirty="0" err="1" smtClean="0">
                          <a:solidFill>
                            <a:schemeClr val="tx1"/>
                          </a:solidFill>
                        </a:rPr>
                        <a:t>모둠원이</a:t>
                      </a:r>
                      <a:r>
                        <a:rPr lang="ko-KR" altLang="en-US" sz="1500" b="0" spc="-120" baseline="0" dirty="0" smtClean="0">
                          <a:solidFill>
                            <a:schemeClr val="tx1"/>
                          </a:solidFill>
                        </a:rPr>
                        <a:t> 사는 곳을 중심으로 생활 속 실제 사례를 찾되</a:t>
                      </a:r>
                      <a:r>
                        <a:rPr lang="en-US" altLang="ko-KR" sz="1500" b="0" spc="-12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500" b="0" spc="-120" baseline="0" dirty="0" smtClean="0">
                          <a:solidFill>
                            <a:schemeClr val="tx1"/>
                          </a:solidFill>
                        </a:rPr>
                        <a:t>필요하면 신문이나 보도 자료 등을 활용한다</a:t>
                      </a:r>
                      <a:r>
                        <a:rPr lang="en-US" altLang="ko-KR" sz="1500" b="0" spc="-12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500" b="0" spc="-12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287">
                <a:tc>
                  <a:txBody>
                    <a:bodyPr/>
                    <a:lstStyle/>
                    <a:p>
                      <a:pPr algn="ctr" latinLnBrk="1">
                        <a:lnSpc>
                          <a:spcPts val="2500"/>
                        </a:lnSpc>
                      </a:pPr>
                      <a:r>
                        <a:rPr lang="en-US" altLang="ko-KR" sz="1500" b="1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500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영상 배치</a:t>
                      </a:r>
                      <a:endParaRPr lang="en-US" altLang="ko-KR" sz="1500" b="0" spc="-12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500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순서</a:t>
                      </a:r>
                      <a:endParaRPr lang="en-US" altLang="ko-KR" sz="1500" b="0" spc="-12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500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구성하기</a:t>
                      </a:r>
                      <a:endParaRPr lang="en-US" altLang="ko-KR" sz="1500" b="0" spc="-12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000" latinLnBrk="1">
                        <a:lnSpc>
                          <a:spcPts val="2500"/>
                        </a:lnSpc>
                      </a:pPr>
                      <a:r>
                        <a:rPr lang="ko-KR" altLang="en-US" sz="1500" b="0" spc="-120" dirty="0" smtClean="0">
                          <a:solidFill>
                            <a:schemeClr val="tx1"/>
                          </a:solidFill>
                        </a:rPr>
                        <a:t>하나의 권리당 두 개</a:t>
                      </a:r>
                      <a:r>
                        <a:rPr lang="ko-KR" altLang="en-US" sz="1500" b="0" spc="-120" baseline="0" dirty="0" smtClean="0">
                          <a:solidFill>
                            <a:schemeClr val="tx1"/>
                          </a:solidFill>
                        </a:rPr>
                        <a:t> 이상의 사진이 포함되도록 구성하기</a:t>
                      </a:r>
                      <a:endParaRPr lang="en-US" altLang="ko-KR" sz="1500" b="0" spc="-12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indent="180000" latinLnBrk="1">
                        <a:lnSpc>
                          <a:spcPts val="2500"/>
                        </a:lnSpc>
                      </a:pPr>
                      <a:r>
                        <a:rPr lang="ko-KR" altLang="en-US" sz="1500" b="0" spc="-150" baseline="0" dirty="0" smtClean="0">
                          <a:solidFill>
                            <a:schemeClr val="tx1"/>
                          </a:solidFill>
                        </a:rPr>
                        <a:t>①</a:t>
                      </a:r>
                      <a:r>
                        <a:rPr lang="en-US" altLang="ko-KR" sz="1500" b="0" spc="-150" baseline="0" dirty="0" smtClean="0">
                          <a:solidFill>
                            <a:schemeClr val="tx1"/>
                          </a:solidFill>
                        </a:rPr>
                        <a:t>-1. </a:t>
                      </a:r>
                      <a:r>
                        <a:rPr lang="ko-KR" altLang="en-US" sz="1500" b="0" spc="-150" baseline="0" dirty="0" smtClean="0">
                          <a:solidFill>
                            <a:schemeClr val="tx1"/>
                          </a:solidFill>
                        </a:rPr>
                        <a:t>붕괴 위험이 있는 공사장 주변 주택</a:t>
                      </a:r>
                      <a:endParaRPr lang="en-US" altLang="ko-KR" sz="1500" b="0" spc="-15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indent="180000" latinLnBrk="1">
                        <a:lnSpc>
                          <a:spcPts val="2500"/>
                        </a:lnSpc>
                      </a:pPr>
                      <a:r>
                        <a:rPr lang="ko-KR" altLang="en-US" sz="1500" b="0" spc="-120" baseline="0" dirty="0" smtClean="0">
                          <a:solidFill>
                            <a:schemeClr val="tx1"/>
                          </a:solidFill>
                        </a:rPr>
                        <a:t>①</a:t>
                      </a:r>
                      <a:r>
                        <a:rPr lang="en-US" altLang="ko-KR" sz="1500" b="0" spc="-120" baseline="0" dirty="0" smtClean="0">
                          <a:solidFill>
                            <a:schemeClr val="tx1"/>
                          </a:solidFill>
                        </a:rPr>
                        <a:t>-2. </a:t>
                      </a:r>
                      <a:r>
                        <a:rPr lang="ko-KR" altLang="en-US" sz="1500" b="0" spc="-120" baseline="0" smtClean="0">
                          <a:solidFill>
                            <a:schemeClr val="tx1"/>
                          </a:solidFill>
                        </a:rPr>
                        <a:t>항공 경로상에 </a:t>
                      </a:r>
                      <a:r>
                        <a:rPr lang="ko-KR" altLang="en-US" sz="1500" b="0" spc="-120" baseline="0" dirty="0" smtClean="0">
                          <a:solidFill>
                            <a:schemeClr val="tx1"/>
                          </a:solidFill>
                        </a:rPr>
                        <a:t>있는 주택 단지</a:t>
                      </a:r>
                      <a:endParaRPr lang="en-US" altLang="ko-KR" sz="1500" b="0" spc="-12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indent="180000" latinLnBrk="1">
                        <a:lnSpc>
                          <a:spcPts val="2500"/>
                        </a:lnSpc>
                      </a:pPr>
                      <a:r>
                        <a:rPr lang="ko-KR" altLang="en-US" sz="1500" b="0" spc="-120" baseline="0" dirty="0" smtClean="0">
                          <a:solidFill>
                            <a:schemeClr val="tx1"/>
                          </a:solidFill>
                        </a:rPr>
                        <a:t>①</a:t>
                      </a:r>
                      <a:r>
                        <a:rPr lang="en-US" altLang="ko-KR" sz="1500" b="0" spc="-120" baseline="0" dirty="0" smtClean="0">
                          <a:solidFill>
                            <a:schemeClr val="tx1"/>
                          </a:solidFill>
                        </a:rPr>
                        <a:t>-3. </a:t>
                      </a:r>
                      <a:r>
                        <a:rPr lang="ko-KR" altLang="en-US" sz="1500" b="0" spc="-120" baseline="0" dirty="0" smtClean="0">
                          <a:solidFill>
                            <a:schemeClr val="tx1"/>
                          </a:solidFill>
                        </a:rPr>
                        <a:t>소음의 고통을 호소하는 나</a:t>
                      </a:r>
                      <a:endParaRPr lang="en-US" altLang="ko-KR" sz="1500" b="0" spc="-12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10800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2500"/>
                        </a:lnSpc>
                      </a:pPr>
                      <a:endParaRPr lang="ko-KR" alt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40768"/>
            <a:ext cx="936104" cy="45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509120"/>
            <a:ext cx="2664296" cy="206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22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-804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20" dirty="0" smtClean="0">
                  <a:latin typeface="나눔고딕 ExtraBold" pitchFamily="50" charset="-127"/>
                  <a:ea typeface="나눔고딕 ExtraBold" pitchFamily="50" charset="-127"/>
                </a:rPr>
                <a:t>인권 홍보 동영상 만들기</a:t>
              </a:r>
              <a:endParaRPr lang="en-US" altLang="ko-KR" sz="27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830639" y="78134"/>
            <a:ext cx="4065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4-2. </a:t>
            </a:r>
            <a:r>
              <a:rPr lang="ko-KR" altLang="en-US" sz="16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 보장을 위한 헌법의 역할과 시민 참여</a:t>
            </a:r>
            <a:endParaRPr lang="ko-KR" altLang="en-US" sz="1600" spc="-5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119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2128" y="1322378"/>
            <a:ext cx="7956376" cy="42319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ko-KR" altLang="en-US" sz="2000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인권 홍보 동영상을 제작해 보자</a:t>
            </a:r>
            <a:r>
              <a:rPr lang="en-US" altLang="ko-KR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37" name="표 36"/>
          <p:cNvGraphicFramePr>
            <a:graphicFrameLocks noGrp="1"/>
          </p:cNvGraphicFramePr>
          <p:nvPr/>
        </p:nvGraphicFramePr>
        <p:xfrm>
          <a:off x="395536" y="1916832"/>
          <a:ext cx="8352928" cy="2057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368152"/>
                <a:gridCol w="3312368"/>
                <a:gridCol w="2952328"/>
              </a:tblGrid>
              <a:tr h="480053">
                <a:tc>
                  <a:txBody>
                    <a:bodyPr/>
                    <a:lstStyle/>
                    <a:p>
                      <a:pPr algn="ctr" latinLnBrk="1">
                        <a:lnSpc>
                          <a:spcPts val="2500"/>
                        </a:lnSpc>
                      </a:pPr>
                      <a:r>
                        <a:rPr lang="ko-KR" altLang="en-US" sz="1500" b="1" spc="-12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단계</a:t>
                      </a:r>
                      <a:endParaRPr lang="ko-KR" altLang="en-US" sz="1500" b="1" spc="-12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500"/>
                        </a:lnSpc>
                      </a:pPr>
                      <a:r>
                        <a:rPr lang="ko-KR" altLang="en-US" sz="1500" b="1" spc="-12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활동 내용</a:t>
                      </a:r>
                      <a:endParaRPr lang="ko-KR" altLang="en-US" sz="1500" b="1" spc="-12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lvl="0" indent="-324000" algn="ctr" latinLnBrk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spc="-120" baseline="0" smtClean="0">
                          <a:solidFill>
                            <a:schemeClr val="tx1"/>
                          </a:solidFill>
                        </a:rPr>
                        <a:t>예시</a:t>
                      </a:r>
                      <a:endParaRPr lang="ko-KR" altLang="en-US" sz="1500" b="1" spc="-12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lvl="0" indent="-324000" algn="ctr" latinLnBrk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spc="-120" baseline="0" smtClean="0">
                          <a:solidFill>
                            <a:schemeClr val="tx1"/>
                          </a:solidFill>
                        </a:rPr>
                        <a:t>활동 길잡이</a:t>
                      </a:r>
                      <a:endParaRPr lang="ko-KR" altLang="en-US" sz="1500" b="1" spc="-12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ctr" latinLnBrk="1">
                        <a:lnSpc>
                          <a:spcPts val="2500"/>
                        </a:lnSpc>
                      </a:pPr>
                      <a:r>
                        <a:rPr lang="en-US" altLang="ko-KR" sz="1500" b="1" spc="-12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1500" b="1" spc="-12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500" b="0" spc="-12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멘트 삽입</a:t>
                      </a:r>
                      <a:r>
                        <a:rPr lang="en-US" altLang="ko-KR" sz="1500" b="0" spc="-12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500" b="0" spc="-15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배경 음악 선정</a:t>
                      </a:r>
                      <a:endParaRPr lang="ko-KR" altLang="en-US" sz="1500" b="0" spc="-15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b="0" i="0" u="none" strike="noStrike" kern="1200" cap="none" spc="-12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준비한 영상 자료에 맞는 음악</a:t>
                      </a:r>
                      <a:r>
                        <a:rPr kumimoji="0" lang="en-US" altLang="ko-KR" sz="1500" b="0" i="0" u="none" strike="noStrike" kern="1200" cap="none" spc="-12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500" b="0" i="0" u="none" strike="noStrike" kern="1200" cap="none" spc="-12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멘트 선정하여 편집하기</a:t>
                      </a:r>
                      <a:endParaRPr kumimoji="0" lang="ko-KR" altLang="en-US" sz="1500" b="0" i="0" u="none" strike="noStrike" kern="1200" cap="none" spc="-12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0800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80000" latinLnBrk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spc="-120" baseline="0" dirty="0" err="1" smtClean="0">
                          <a:solidFill>
                            <a:schemeClr val="tx1"/>
                          </a:solidFill>
                        </a:rPr>
                        <a:t>멘트나</a:t>
                      </a:r>
                      <a:r>
                        <a:rPr lang="ko-KR" altLang="en-US" sz="1500" b="0" spc="-120" baseline="0" dirty="0" smtClean="0">
                          <a:solidFill>
                            <a:schemeClr val="tx1"/>
                          </a:solidFill>
                        </a:rPr>
                        <a:t> 음악은 필요한 경우 사진이나 영상 화면에 삽입한다</a:t>
                      </a:r>
                      <a:r>
                        <a:rPr lang="en-US" altLang="ko-KR" sz="1500" b="0" spc="-12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500" b="0" spc="-12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 latinLnBrk="1">
                        <a:lnSpc>
                          <a:spcPts val="2500"/>
                        </a:lnSpc>
                      </a:pPr>
                      <a:r>
                        <a:rPr lang="en-US" altLang="ko-KR" sz="1500" b="1" spc="-12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lang="ko-KR" altLang="en-US" sz="1500" b="1" spc="-12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500" b="0" spc="-12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영상 상영</a:t>
                      </a:r>
                      <a:endParaRPr lang="en-US" altLang="ko-KR" sz="1500" b="0" spc="-12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500" b="0" spc="-12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및 발표하기</a:t>
                      </a:r>
                      <a:endParaRPr lang="ko-KR" altLang="en-US" sz="1500" b="0" spc="-12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0" i="0" u="none" strike="noStrike" kern="1200" cap="none" spc="-12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PPT, </a:t>
                      </a:r>
                      <a:r>
                        <a:rPr kumimoji="0" lang="ko-KR" altLang="en-US" sz="1500" b="0" i="0" u="none" strike="noStrike" kern="1200" cap="none" spc="-12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동영상 등으로 준비한 영상 발표하기</a:t>
                      </a:r>
                      <a:endParaRPr kumimoji="0" lang="ko-KR" altLang="en-US" sz="1500" b="0" i="0" u="none" strike="noStrike" kern="1200" cap="none" spc="-12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0800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80000" latinLnBrk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spc="-120" baseline="0" dirty="0" smtClean="0">
                          <a:solidFill>
                            <a:schemeClr val="tx1"/>
                          </a:solidFill>
                        </a:rPr>
                        <a:t>자기 </a:t>
                      </a:r>
                      <a:r>
                        <a:rPr lang="ko-KR" altLang="en-US" sz="1500" b="0" spc="-120" baseline="0" dirty="0" err="1" smtClean="0">
                          <a:solidFill>
                            <a:schemeClr val="tx1"/>
                          </a:solidFill>
                        </a:rPr>
                        <a:t>모둠에서</a:t>
                      </a:r>
                      <a:r>
                        <a:rPr lang="ko-KR" altLang="en-US" sz="1500" b="0" spc="-120" baseline="0" dirty="0" smtClean="0">
                          <a:solidFill>
                            <a:schemeClr val="tx1"/>
                          </a:solidFill>
                        </a:rPr>
                        <a:t> 특별히 주목한 권리를 중심으로 발표한다</a:t>
                      </a:r>
                      <a:r>
                        <a:rPr lang="en-US" altLang="ko-KR" sz="1500" b="0" spc="-12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500" b="0" spc="-12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40768"/>
            <a:ext cx="936104" cy="45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926416"/>
              </p:ext>
            </p:extLst>
          </p:nvPr>
        </p:nvGraphicFramePr>
        <p:xfrm>
          <a:off x="467544" y="4149080"/>
          <a:ext cx="8280920" cy="2505316"/>
        </p:xfrm>
        <a:graphic>
          <a:graphicData uri="http://schemas.openxmlformats.org/drawingml/2006/table">
            <a:tbl>
              <a:tblPr firstRow="1">
                <a:tableStyleId>{5DA37D80-6434-44D0-A028-1B22A696006F}</a:tableStyleId>
              </a:tblPr>
              <a:tblGrid>
                <a:gridCol w="828092"/>
                <a:gridCol w="7452828"/>
              </a:tblGrid>
              <a:tr h="122316"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단계</a:t>
                      </a:r>
                      <a:endParaRPr lang="ko-KR" altLang="en-US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사생활의 보호를 받을 권리</a:t>
                      </a:r>
                      <a:endParaRPr kumimoji="0" lang="en-US" altLang="ko-KR" sz="14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16"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r>
                        <a:rPr lang="ko-KR" alt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단계</a:t>
                      </a:r>
                      <a:endParaRPr lang="ko-KR" altLang="en-US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CCTV, </a:t>
                      </a:r>
                      <a:r>
                        <a:rPr kumimoji="0" lang="ko-KR" altLang="en-US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블랙박스 등으로 어디서나 노출되고 있는 우리들의 모습</a:t>
                      </a:r>
                      <a:endParaRPr kumimoji="0" lang="en-US" altLang="ko-KR" sz="14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marR="0" lvl="0" indent="-1800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SNS, </a:t>
                      </a:r>
                      <a:r>
                        <a:rPr kumimoji="0" lang="ko-KR" altLang="en-US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인터넷 사이트에 무단으로 올라온 나의 사진</a:t>
                      </a:r>
                      <a:endParaRPr kumimoji="0" lang="en-US" altLang="ko-KR" sz="14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65"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단계</a:t>
                      </a:r>
                      <a:endParaRPr lang="ko-KR" altLang="en-US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휴대폰 추적을 이용하여 내 위치를 확인 중인 엄마 ▶ 친구와 수다 떠는 모습이 그대로 보이는</a:t>
                      </a:r>
                      <a:r>
                        <a:rPr kumimoji="0" lang="en-US" altLang="ko-KR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CCTV </a:t>
                      </a:r>
                      <a:r>
                        <a:rPr kumimoji="0" lang="ko-KR" altLang="en-US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▶ 친구의 </a:t>
                      </a:r>
                      <a:r>
                        <a:rPr kumimoji="0" lang="en-US" altLang="ko-KR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SNS</a:t>
                      </a:r>
                      <a:r>
                        <a:rPr kumimoji="0" lang="ko-KR" altLang="en-US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에 업로드된 내가 자고 있는 사진 ▶ </a:t>
                      </a:r>
                      <a:r>
                        <a:rPr kumimoji="0" lang="en-US" altLang="ko-KR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STOP </a:t>
                      </a:r>
                      <a:r>
                        <a:rPr kumimoji="0" lang="ko-KR" altLang="en-US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팻말을 들고 있는 사람</a:t>
                      </a:r>
                      <a:endParaRPr kumimoji="0" lang="en-US" altLang="ko-KR" sz="14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4</a:t>
                      </a:r>
                      <a:r>
                        <a:rPr lang="ko-KR" alt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단계</a:t>
                      </a:r>
                      <a:endParaRPr lang="ko-KR" altLang="en-US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kumimoji="0" lang="ko-KR" altLang="en-US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나의 사생활을 지켜주세요</a:t>
                      </a:r>
                      <a:r>
                        <a:rPr kumimoji="0" lang="en-US" altLang="ko-KR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..’</a:t>
                      </a:r>
                      <a:r>
                        <a:rPr kumimoji="0" lang="ko-KR" altLang="en-US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라는 메시지를 전달함</a:t>
                      </a:r>
                      <a:endParaRPr kumimoji="0" lang="en-US" altLang="ko-KR" sz="14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12"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5</a:t>
                      </a:r>
                      <a:r>
                        <a:rPr lang="ko-KR" alt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단계</a:t>
                      </a:r>
                      <a:endParaRPr lang="ko-KR" altLang="en-US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동영상으로 준비한 영상을 발표한 후 영상을 준비하면서 느낀 점을 친구들에게 말하고 그에 따른 친구의 의견을 듣는다</a:t>
                      </a:r>
                      <a:r>
                        <a:rPr kumimoji="0" lang="en-US" altLang="ko-KR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9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9512" y="5445224"/>
            <a:ext cx="8496944" cy="81047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25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위와 같은 계약이 성립할 수 없도록 하는 장치가 현대 사회에 있다면 어떤 것</a:t>
            </a:r>
            <a:endParaRPr lang="en-US" altLang="ko-KR" sz="2100" b="1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360000" indent="-360000" algn="just">
              <a:lnSpc>
                <a:spcPts val="2500"/>
              </a:lnSpc>
              <a:spcBef>
                <a:spcPts val="600"/>
              </a:spcBef>
            </a:pP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 </a:t>
            </a: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일까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생각 펼치기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668344" y="302598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112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26852" y="5849054"/>
            <a:ext cx="8149604" cy="7848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ko-KR" altLang="en-US" spc="-150" dirty="0" smtClean="0">
                <a:solidFill>
                  <a:srgbClr val="FF0000"/>
                </a:solidFill>
                <a:latin typeface="+mn-ea"/>
              </a:rPr>
              <a:t>             현대 사회에서는 헌법을 통해 인권을 보장하고 있으며</a:t>
            </a:r>
            <a:r>
              <a:rPr lang="en-US" altLang="ko-KR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50" dirty="0" smtClean="0">
                <a:solidFill>
                  <a:srgbClr val="FF0000"/>
                </a:solidFill>
                <a:latin typeface="+mn-ea"/>
              </a:rPr>
              <a:t>이를 침해당했을 경우 헌법 재판소 등을 통해 구제받을 수 있다</a:t>
            </a:r>
            <a:r>
              <a:rPr lang="en-US" altLang="ko-KR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791580" y="1251004"/>
            <a:ext cx="7560840" cy="3976392"/>
            <a:chOff x="338281" y="1251004"/>
            <a:chExt cx="7560840" cy="397639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6828" y="1772816"/>
              <a:ext cx="6683747" cy="3454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38281" y="1251004"/>
              <a:ext cx="7560840" cy="377796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베니스의 상인 </a:t>
              </a:r>
              <a:r>
                <a:rPr lang="ko-KR" altLang="en-US" sz="1400" b="1" spc="-1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안토니오는</a:t>
              </a:r>
              <a:r>
                <a:rPr lang="ko-KR" altLang="en-US" sz="1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돈이 필요한 친구 </a:t>
              </a:r>
              <a:r>
                <a:rPr lang="ko-KR" altLang="en-US" sz="1400" b="1" spc="-1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바사니오를</a:t>
              </a:r>
              <a:r>
                <a:rPr lang="ko-KR" altLang="en-US" sz="1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위해 함께 고리대금업자 샤일록을 찾아간다</a:t>
              </a:r>
              <a:r>
                <a:rPr lang="en-US" altLang="ko-KR" sz="1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51520" y="34020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꼭꼭</a:t>
              </a:r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자기 점검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79" y="1713508"/>
            <a:ext cx="849694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학습 전개 과정을 읽고 체크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V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하면서 단원의 구조를 파악해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68344" y="302598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112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251520" y="1857524"/>
            <a:ext cx="198000" cy="180000"/>
          </a:xfrm>
          <a:prstGeom prst="hexagon">
            <a:avLst/>
          </a:prstGeom>
          <a:solidFill>
            <a:schemeClr val="bg1"/>
          </a:solidFill>
          <a:ln w="53975">
            <a:solidFill>
              <a:srgbClr val="A0D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>
            <a:off x="251520" y="4248144"/>
            <a:ext cx="7980864" cy="461665"/>
            <a:chOff x="341552" y="4235444"/>
            <a:chExt cx="798086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53936" y="4235444"/>
              <a:ext cx="7768480" cy="46166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 전개 과정을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바탕으로 나의 목표를 세워 보자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41552" y="4376276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오각형 18"/>
          <p:cNvSpPr/>
          <p:nvPr/>
        </p:nvSpPr>
        <p:spPr>
          <a:xfrm>
            <a:off x="264220" y="2844070"/>
            <a:ext cx="2390680" cy="885662"/>
          </a:xfrm>
          <a:prstGeom prst="homePlate">
            <a:avLst/>
          </a:prstGeom>
          <a:solidFill>
            <a:srgbClr val="E8F5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인권과 헌법의 관계를</a:t>
            </a:r>
            <a:endParaRPr lang="en-US" altLang="ko-KR" sz="1500" spc="-14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이해한다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  <a:endParaRPr lang="ko-KR" altLang="en-US" sz="1500" spc="-140" dirty="0">
              <a:solidFill>
                <a:schemeClr val="tx1"/>
              </a:solidFill>
            </a:endParaRPr>
          </a:p>
        </p:txBody>
      </p:sp>
      <p:sp>
        <p:nvSpPr>
          <p:cNvPr id="20" name="갈매기형 수장 19"/>
          <p:cNvSpPr/>
          <p:nvPr/>
        </p:nvSpPr>
        <p:spPr>
          <a:xfrm>
            <a:off x="2280444" y="2844070"/>
            <a:ext cx="2664296" cy="88566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 smtClean="0">
                <a:solidFill>
                  <a:schemeClr val="tx1"/>
                </a:solidFill>
              </a:rPr>
              <a:t>인권 보장을 위해 헌법에 규정한 제도적 장치를 파악한다</a:t>
            </a:r>
            <a:r>
              <a:rPr lang="en-US" altLang="ko-KR" sz="1500" spc="-150" dirty="0" smtClean="0">
                <a:solidFill>
                  <a:schemeClr val="tx1"/>
                </a:solidFill>
              </a:rPr>
              <a:t>.</a:t>
            </a:r>
            <a:endParaRPr lang="ko-KR" altLang="en-US" sz="1500" spc="-150" dirty="0">
              <a:solidFill>
                <a:schemeClr val="tx1"/>
              </a:solidFill>
            </a:endParaRPr>
          </a:p>
        </p:txBody>
      </p:sp>
      <p:sp>
        <p:nvSpPr>
          <p:cNvPr id="21" name="갈매기형 수장 20"/>
          <p:cNvSpPr/>
          <p:nvPr/>
        </p:nvSpPr>
        <p:spPr>
          <a:xfrm>
            <a:off x="4560059" y="2844070"/>
            <a:ext cx="2626868" cy="885661"/>
          </a:xfrm>
          <a:prstGeom prst="chevron">
            <a:avLst/>
          </a:prstGeom>
          <a:solidFill>
            <a:srgbClr val="C5E3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50" dirty="0" smtClean="0">
                <a:solidFill>
                  <a:schemeClr val="tx1"/>
                </a:solidFill>
              </a:rPr>
              <a:t>준법 의식과 시민 참여의 필요성을 탐구한다</a:t>
            </a:r>
            <a:r>
              <a:rPr lang="en-US" altLang="ko-KR" sz="1500" spc="-50" dirty="0" smtClean="0">
                <a:solidFill>
                  <a:schemeClr val="tx1"/>
                </a:solidFill>
              </a:rPr>
              <a:t>.</a:t>
            </a:r>
            <a:endParaRPr lang="ko-KR" altLang="en-US" sz="1500" spc="-50" dirty="0">
              <a:solidFill>
                <a:schemeClr val="tx1"/>
              </a:solidFill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6814513" y="2844070"/>
            <a:ext cx="2016224" cy="885662"/>
            <a:chOff x="6660232" y="2831370"/>
            <a:chExt cx="2016224" cy="885662"/>
          </a:xfrm>
        </p:grpSpPr>
        <p:sp>
          <p:nvSpPr>
            <p:cNvPr id="23" name="갈매기형 수장 22"/>
            <p:cNvSpPr/>
            <p:nvPr/>
          </p:nvSpPr>
          <p:spPr>
            <a:xfrm>
              <a:off x="6660232" y="2831371"/>
              <a:ext cx="1080120" cy="885661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7236296" y="2831370"/>
              <a:ext cx="1440160" cy="8855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ko-KR" sz="1500" dirty="0" smtClean="0">
                  <a:solidFill>
                    <a:prstClr val="black"/>
                  </a:solidFill>
                </a:rPr>
                <a:t>118</a:t>
              </a:r>
              <a:r>
                <a:rPr lang="ko-KR" altLang="en-US" sz="1500" dirty="0" smtClean="0">
                  <a:solidFill>
                    <a:prstClr val="black"/>
                  </a:solidFill>
                </a:rPr>
                <a:t>쪽에서 </a:t>
              </a:r>
              <a:endParaRPr lang="en-US" altLang="ko-KR" sz="15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학습 결과를 </a:t>
              </a:r>
              <a:endParaRPr lang="en-US" altLang="ko-KR" sz="15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 평가한다</a:t>
              </a:r>
              <a:r>
                <a:rPr lang="en-US" altLang="ko-KR" sz="1500" dirty="0" smtClean="0">
                  <a:solidFill>
                    <a:prstClr val="black"/>
                  </a:solidFill>
                </a:rPr>
                <a:t>.</a:t>
              </a:r>
              <a:endParaRPr lang="ko-KR" altLang="en-US" sz="1500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1850831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083079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387335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8475567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8496944" cy="5634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2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인권 보장을 위한 헌법의 역할과 헌법적 장치를 파악한다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563933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헌법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기본권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법치주의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권력 분립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헌법 재판소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077072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17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19" name="그림 1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0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spc="-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spc="-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인권 보장과 헌법의 역할</a:t>
                  </a:r>
                  <a:endParaRPr lang="ko-KR" altLang="en-US" sz="2800" b="1" spc="-50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113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4651102" y="1202878"/>
              <a:ext cx="42450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 보장을 위한 헌법의 역할과 시민 참여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99592" y="4503486"/>
            <a:ext cx="6408712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 헌법 조항이 지닌 의미는 무엇일까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4644628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99592" y="5157192"/>
            <a:ext cx="7344816" cy="8925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헌법으로 보장되는 인간의 존엄과 가치는 천부적인 권리이므로 국가도 이를 침해할 수 없다는 것을 보여준다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2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36" name="그림 3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37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spc="-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spc="-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인권 보장과 헌법의 역할</a:t>
                  </a:r>
                  <a:endParaRPr lang="ko-KR" altLang="en-US" sz="2800" b="1" spc="-50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113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4651102" y="1202878"/>
              <a:ext cx="42450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 보장을 위한 헌법의 역할과 시민 참여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132856"/>
            <a:ext cx="3600400" cy="196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95536" y="1412776"/>
            <a:ext cx="8424936" cy="5002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혜연이는 과제로 우리나라의 헌법을 조사하다가 다음과 같은 조항을 발견하였다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.</a:t>
            </a:r>
            <a:endParaRPr lang="ko-KR" altLang="en-US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grpSp>
        <p:nvGrpSpPr>
          <p:cNvPr id="5" name="그룹 23"/>
          <p:cNvGrpSpPr/>
          <p:nvPr/>
        </p:nvGrpSpPr>
        <p:grpSpPr>
          <a:xfrm>
            <a:off x="467544" y="2348880"/>
            <a:ext cx="4968552" cy="1477328"/>
            <a:chOff x="539552" y="2132854"/>
            <a:chExt cx="4968552" cy="1477328"/>
          </a:xfrm>
        </p:grpSpPr>
        <p:sp>
          <p:nvSpPr>
            <p:cNvPr id="20" name="TextBox 19"/>
            <p:cNvSpPr txBox="1"/>
            <p:nvPr/>
          </p:nvSpPr>
          <p:spPr>
            <a:xfrm flipV="1">
              <a:off x="539552" y="2132854"/>
              <a:ext cx="4968552" cy="1477328"/>
            </a:xfrm>
            <a:prstGeom prst="round1Rect">
              <a:avLst>
                <a:gd name="adj" fmla="val 31903"/>
              </a:avLst>
            </a:prstGeom>
            <a:solidFill>
              <a:schemeClr val="bg1"/>
            </a:solidFill>
            <a:ln w="19050"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ko-KR" dirty="0" smtClean="0"/>
            </a:p>
            <a:p>
              <a:endParaRPr lang="en-US" altLang="ko-KR" dirty="0" smtClean="0"/>
            </a:p>
            <a:p>
              <a:endParaRPr lang="en-US" altLang="ko-KR" dirty="0" smtClean="0"/>
            </a:p>
            <a:p>
              <a:endParaRPr lang="en-US" altLang="ko-KR" dirty="0" smtClean="0"/>
            </a:p>
            <a:p>
              <a:endParaRPr lang="en-US" altLang="ko-KR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560" y="2204864"/>
              <a:ext cx="4680520" cy="1372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600" b="1" dirty="0" smtClean="0">
                  <a:latin typeface="나눔명조" pitchFamily="18" charset="-127"/>
                  <a:ea typeface="나눔명조" pitchFamily="18" charset="-127"/>
                </a:rPr>
                <a:t>헌법 제</a:t>
              </a:r>
              <a:r>
                <a:rPr lang="en-US" altLang="ko-KR" sz="1600" b="1" dirty="0" smtClean="0">
                  <a:latin typeface="나눔명조" pitchFamily="18" charset="-127"/>
                  <a:ea typeface="나눔명조" pitchFamily="18" charset="-127"/>
                </a:rPr>
                <a:t>10</a:t>
              </a:r>
              <a:r>
                <a:rPr lang="ko-KR" altLang="en-US" sz="1600" b="1" dirty="0" smtClean="0">
                  <a:latin typeface="나눔명조" pitchFamily="18" charset="-127"/>
                  <a:ea typeface="나눔명조" pitchFamily="18" charset="-127"/>
                </a:rPr>
                <a:t>조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모든 국민은 인간으로서의 존엄과 가치를 가지며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행복을 추구할 권리를 가진다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.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국가는 개인이 가지는 불가침의 기본적 인권을 확인하고 이를 보장할 의무를 진다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.</a:t>
              </a:r>
              <a:endParaRPr lang="ko-KR" altLang="en-US" sz="1600" dirty="0" smtClean="0">
                <a:latin typeface="나눔명조" pitchFamily="18" charset="-127"/>
                <a:ea typeface="나눔명조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0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496944" cy="355481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자연법에 근거하여 인권에 대한 요구 확장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기본권 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국가의 최고 법인 헌법에서 보장하고 있는 권리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→ 인간으로서의 존엄과 가치 및 행복 </a:t>
            </a:r>
            <a:r>
              <a:rPr lang="ko-KR" altLang="en-US" sz="2500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추구권을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바탕으로 한 자유권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평등권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참정권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사회권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청구권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헌법 제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10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조 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 ‘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국가는 개인이 가지는 불가침의 기본적 인권을 확인하고 이를 보장할 의무를 진다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인권과 헌법은 어떠한 관계가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4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16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2" name="그림 2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3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spc="-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spc="-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인권 보장과 헌법의 역할</a:t>
                  </a:r>
                  <a:endParaRPr lang="ko-KR" altLang="en-US" sz="2800" b="1" spc="-50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113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4651102" y="1202878"/>
              <a:ext cx="42450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 보장을 위한 헌법의 역할과 시민 참여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4" b="87629" l="761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5" y="5445224"/>
            <a:ext cx="803352" cy="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5517232"/>
            <a:ext cx="6840760" cy="50013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행복 </a:t>
            </a:r>
            <a:r>
              <a:rPr lang="ko-KR" altLang="en-US" sz="2000" b="1" spc="-100" dirty="0" err="1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추구권에</a:t>
            </a: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포함될 수 있는 또 다른 권리에는 어떤 것이 있을까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392" y="5983188"/>
            <a:ext cx="7781056" cy="4247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쾌적한 환경에서 생활할 권리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일상생활에서 햇볕을 누릴 수 있는 권리 등</a:t>
            </a:r>
            <a:endParaRPr lang="ko-KR" altLang="en-US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70485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400" b="1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      </a:t>
                </a:r>
                <a:r>
                  <a:rPr lang="ko-KR" altLang="en-US" sz="1600" b="1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400" b="1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</a:t>
                </a:r>
                <a:r>
                  <a:rPr lang="ko-KR" altLang="en-US" sz="2400" b="1" spc="-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수면권을</a:t>
                </a:r>
                <a:r>
                  <a:rPr lang="ko-KR" altLang="en-US" sz="2400" b="1" spc="-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헌법의 행복 </a:t>
                </a:r>
                <a:r>
                  <a:rPr lang="ko-KR" altLang="en-US" sz="2400" b="1" spc="-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추구권으로</a:t>
                </a:r>
                <a:r>
                  <a:rPr lang="ko-KR" altLang="en-US" sz="2400" b="1" spc="-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인정한 첫 판결</a:t>
                </a:r>
                <a:endParaRPr lang="ko-KR" altLang="en-US" sz="2700" b="1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113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사례를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4113" y="1330857"/>
            <a:ext cx="8856983" cy="4042359"/>
          </a:xfrm>
          <a:prstGeom prst="roundRect">
            <a:avLst>
              <a:gd name="adj" fmla="val 5224"/>
            </a:avLst>
          </a:prstGeom>
          <a:solidFill>
            <a:srgbClr val="FCF3EB"/>
          </a:solidFill>
          <a:effectLst/>
        </p:spPr>
        <p:txBody>
          <a:bodyPr wrap="square" rIns="180000" rtlCol="0">
            <a:spAutoFit/>
          </a:bodyPr>
          <a:lstStyle/>
          <a:p>
            <a:pPr marL="0" lvl="6" algn="just">
              <a:lnSpc>
                <a:spcPct val="140000"/>
              </a:lnSpc>
            </a:pP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  야간에 공장에서 발생한 소음과 악취로 인근 주민의 </a:t>
            </a:r>
            <a:r>
              <a:rPr lang="ko-KR" altLang="en-US" spc="-100" dirty="0" err="1" smtClean="0">
                <a:latin typeface="나눔명조" pitchFamily="18" charset="-127"/>
                <a:ea typeface="나눔명조" pitchFamily="18" charset="-127"/>
              </a:rPr>
              <a:t>수면권과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pc="-100" dirty="0" err="1" smtClean="0">
                <a:latin typeface="나눔명조" pitchFamily="18" charset="-127"/>
                <a:ea typeface="나눔명조" pitchFamily="18" charset="-127"/>
              </a:rPr>
              <a:t>휴식권이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pc="-100" dirty="0" err="1" smtClean="0">
                <a:latin typeface="나눔명조" pitchFamily="18" charset="-127"/>
                <a:ea typeface="나눔명조" pitchFamily="18" charset="-127"/>
              </a:rPr>
              <a:t>침해받았다면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 공장 측은 주민들에게 정신적 피해를 배상하고 야간작업을 중단해야 한다는 법원의 판결이 나왔다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재판부는 판결문에서 “공장을 설립한 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2000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4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월부터 가처분 결정으로 가동이 중단된 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2001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12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월 사이에 공장의 소음 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· 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악취로 원고가 집에서 휴식과 숙면을 취하지 못하고 원고의 부인이 스트레스성 적응장애와 불안 신경증 등으로 고통을 겪은 사실이 인정된다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.”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라고 밝혔다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marL="0" lvl="6" algn="just">
              <a:lnSpc>
                <a:spcPct val="140000"/>
              </a:lnSpc>
            </a:pP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  이번 판결은 국민의 </a:t>
            </a:r>
            <a:r>
              <a:rPr lang="ko-KR" altLang="en-US" spc="-100" dirty="0" err="1" smtClean="0">
                <a:latin typeface="나눔명조" pitchFamily="18" charset="-127"/>
                <a:ea typeface="나눔명조" pitchFamily="18" charset="-127"/>
              </a:rPr>
              <a:t>수면권이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 헌법에 명시된 기본권인 행복 </a:t>
            </a:r>
            <a:r>
              <a:rPr lang="ko-KR" altLang="en-US" spc="-100" dirty="0" err="1" smtClean="0">
                <a:latin typeface="나눔명조" pitchFamily="18" charset="-127"/>
                <a:ea typeface="나눔명조" pitchFamily="18" charset="-127"/>
              </a:rPr>
              <a:t>추구권에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 속한다고 보고 이 권리를 적극적으로 보호해야 한다고 규정한 첫 판결이라는 점에서 의미가 있다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재판부는 기업의 영업권이 </a:t>
            </a:r>
            <a:r>
              <a:rPr lang="ko-KR" altLang="en-US" spc="-100" dirty="0" err="1" smtClean="0">
                <a:latin typeface="나눔명조" pitchFamily="18" charset="-127"/>
                <a:ea typeface="나눔명조" pitchFamily="18" charset="-127"/>
              </a:rPr>
              <a:t>수면권과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pc="-100" dirty="0" err="1" smtClean="0">
                <a:latin typeface="나눔명조" pitchFamily="18" charset="-127"/>
                <a:ea typeface="나눔명조" pitchFamily="18" charset="-127"/>
              </a:rPr>
              <a:t>휴식권을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 침해한다고 판단되면 이를 일정하게 제약해 행복 </a:t>
            </a:r>
            <a:r>
              <a:rPr lang="ko-KR" altLang="en-US" spc="-100" dirty="0" err="1" smtClean="0">
                <a:latin typeface="나눔명조" pitchFamily="18" charset="-127"/>
                <a:ea typeface="나눔명조" pitchFamily="18" charset="-127"/>
              </a:rPr>
              <a:t>추구권을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 우선 보호해야 한다는 것이 당연한 법적 결론이라고 설명하였다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marL="0" lvl="6" algn="r">
              <a:lnSpc>
                <a:spcPct val="140000"/>
              </a:lnSpc>
            </a:pP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- 『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세계일보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』, 2004. 9. 14.</a:t>
            </a:r>
            <a:endParaRPr lang="ko-KR" altLang="en-US" sz="1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생활 속의 권리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헌법에서 확인하기</a:t>
              </a:r>
              <a:endPara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114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298840"/>
            <a:ext cx="8568952" cy="4739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2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ko-KR" altLang="en-US" sz="24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다음 자료를 읽고 사례와 관련된 권리와 헌법 조항을 조사해 보자</a:t>
            </a:r>
            <a:r>
              <a:rPr lang="en-US" altLang="ko-KR" sz="24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395536" y="2134210"/>
            <a:ext cx="3098948" cy="502702"/>
            <a:chOff x="395536" y="2062202"/>
            <a:chExt cx="3098948" cy="502702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395536" y="2193518"/>
              <a:ext cx="504056" cy="28803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자료 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5684" y="2062202"/>
              <a:ext cx="2628800" cy="50270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marL="360000" indent="-360000" algn="just">
                <a:lnSpc>
                  <a:spcPts val="3200"/>
                </a:lnSpc>
                <a:buClr>
                  <a:schemeClr val="tx1">
                    <a:lumMod val="50000"/>
                    <a:lumOff val="50000"/>
                  </a:schemeClr>
                </a:buClr>
                <a:buSzPct val="120000"/>
              </a:pPr>
              <a:r>
                <a:rPr lang="ko-KR" altLang="en-US" spc="-8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유명 연예인의 초상권 침해</a:t>
              </a:r>
              <a:endPara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075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80624"/>
            <a:ext cx="1980000" cy="2736000"/>
          </a:xfrm>
          <a:prstGeom prst="roundRect">
            <a:avLst>
              <a:gd name="adj" fmla="val 7218"/>
            </a:avLst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8" name="모서리가 둥근 직사각형 17"/>
          <p:cNvSpPr/>
          <p:nvPr/>
        </p:nvSpPr>
        <p:spPr>
          <a:xfrm>
            <a:off x="2383072" y="2780624"/>
            <a:ext cx="1980000" cy="2736000"/>
          </a:xfrm>
          <a:prstGeom prst="roundRect">
            <a:avLst>
              <a:gd name="adj" fmla="val 733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2016</a:t>
            </a: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6</a:t>
            </a: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월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한 유명 연예인은 본인이 등장했던 드라마의 장면을 동의 없이 액세서리 판매에 활용한 업주를 상대로 손해 배상 청구 소송을 제기했다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6669644" y="2780624"/>
            <a:ext cx="1980000" cy="2736000"/>
          </a:xfrm>
          <a:prstGeom prst="roundRect">
            <a:avLst>
              <a:gd name="adj" fmla="val 733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ko-KR" altLang="en-US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고용 노동부의 ‘</a:t>
            </a:r>
            <a:r>
              <a:rPr lang="en-US" altLang="ko-KR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2015 </a:t>
            </a:r>
            <a:r>
              <a:rPr lang="ko-KR" altLang="en-US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육아 휴직과 출산 전후 휴가 중 고용 보험 자격 상실자 현황’ 자료에 따르면</a:t>
            </a:r>
            <a:r>
              <a:rPr lang="en-US" altLang="ko-KR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최근 </a:t>
            </a:r>
            <a:r>
              <a:rPr lang="en-US" altLang="ko-KR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5</a:t>
            </a:r>
            <a:r>
              <a:rPr lang="ko-KR" altLang="en-US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년간 육아와 출산 관련 휴직 </a:t>
            </a:r>
            <a:r>
              <a:rPr lang="en-US" altLang="ko-KR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· </a:t>
            </a:r>
            <a:r>
              <a:rPr lang="ko-KR" altLang="en-US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휴가 중 해고된 인원은 </a:t>
            </a:r>
            <a:r>
              <a:rPr lang="en-US" altLang="ko-KR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2</a:t>
            </a:r>
            <a:r>
              <a:rPr lang="ko-KR" altLang="en-US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만 </a:t>
            </a:r>
            <a:r>
              <a:rPr lang="en-US" altLang="ko-KR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6,755</a:t>
            </a:r>
            <a:r>
              <a:rPr lang="ko-KR" altLang="en-US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명에 이르는 것으로 나타났다</a:t>
            </a:r>
            <a:r>
              <a:rPr lang="en-US" altLang="ko-KR" sz="14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400" spc="-30" dirty="0">
              <a:solidFill>
                <a:schemeClr val="tx1">
                  <a:lumMod val="85000"/>
                  <a:lumOff val="1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3076" name="Picture 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2107" y="2780624"/>
            <a:ext cx="1980000" cy="2736000"/>
          </a:xfrm>
          <a:prstGeom prst="roundRect">
            <a:avLst>
              <a:gd name="adj" fmla="val 7384"/>
            </a:avLst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24" name="그룹 23"/>
          <p:cNvGrpSpPr/>
          <p:nvPr/>
        </p:nvGrpSpPr>
        <p:grpSpPr>
          <a:xfrm>
            <a:off x="4644008" y="2134210"/>
            <a:ext cx="4214564" cy="502702"/>
            <a:chOff x="4644008" y="2134210"/>
            <a:chExt cx="4214564" cy="502702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4644008" y="2265526"/>
              <a:ext cx="504056" cy="28803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자료 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2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14156" y="2134210"/>
              <a:ext cx="3744416" cy="50270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marL="360000" indent="-360000" algn="just">
                <a:lnSpc>
                  <a:spcPts val="3200"/>
                </a:lnSpc>
                <a:buClr>
                  <a:schemeClr val="tx1">
                    <a:lumMod val="50000"/>
                    <a:lumOff val="50000"/>
                  </a:schemeClr>
                </a:buClr>
                <a:buSzPct val="120000"/>
              </a:pPr>
              <a:r>
                <a:rPr lang="ko-KR" altLang="en-US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여성 근로자의 출산</a:t>
              </a:r>
              <a:r>
                <a:rPr lang="en-US" altLang="ko-KR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육아에 관한 권리</a:t>
              </a:r>
              <a:endPara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2436</Words>
  <Application>Microsoft Office PowerPoint</Application>
  <PresentationFormat>화면 슬라이드 쇼(4:3)</PresentationFormat>
  <Paragraphs>317</Paragraphs>
  <Slides>24</Slides>
  <Notes>24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통합사회</dc:title>
  <dc:creator>user</dc:creator>
  <cp:lastModifiedBy>user</cp:lastModifiedBy>
  <cp:revision>197</cp:revision>
  <dcterms:created xsi:type="dcterms:W3CDTF">2017-01-13T03:10:23Z</dcterms:created>
  <dcterms:modified xsi:type="dcterms:W3CDTF">2018-02-06T06:06:18Z</dcterms:modified>
</cp:coreProperties>
</file>