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58" r:id="rId3"/>
    <p:sldId id="343" r:id="rId4"/>
    <p:sldId id="259" r:id="rId5"/>
    <p:sldId id="261" r:id="rId6"/>
    <p:sldId id="262" r:id="rId7"/>
    <p:sldId id="263" r:id="rId8"/>
    <p:sldId id="360" r:id="rId9"/>
    <p:sldId id="347" r:id="rId10"/>
    <p:sldId id="362" r:id="rId11"/>
    <p:sldId id="350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9B"/>
    <a:srgbClr val="ADDDDC"/>
    <a:srgbClr val="FCF6F2"/>
    <a:srgbClr val="FAF0EA"/>
    <a:srgbClr val="FEF3E6"/>
    <a:srgbClr val="F9EBE3"/>
    <a:srgbClr val="A0A35B"/>
    <a:srgbClr val="A66246"/>
    <a:srgbClr val="F24C4C"/>
    <a:srgbClr val="E0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4660"/>
  </p:normalViewPr>
  <p:slideViewPr>
    <p:cSldViewPr>
      <p:cViewPr varScale="1">
        <p:scale>
          <a:sx n="76" d="100"/>
          <a:sy n="76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50732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교통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통신 발달과 정보화에 따른 변화와 문제점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생활 공간과 사회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640960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정보화에 따른 변화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지식을 통해 부가 가치를 창출하는 지식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 산업의 발달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다품종 소량 생산 체제의 발달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재택근무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온라인 화상 회의 등을 통한 업무 처리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디지털 교과서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스마트폰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등을 이용한 자료 검색 및 과제 해결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전자 상거래의 활성화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집에서 인터넷으로 민원서류 발급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인터넷과 누리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소통망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(SNS)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 보편화로 쌍방향 의사소통이 가능해짐 → 정치 참여 기회 증가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다양한 인간관계 형성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745232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정보화로 생활 양식은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생활 공간과</a:t>
                </a:r>
                <a:endParaRPr lang="en-US" altLang="ko-KR" sz="2000" b="1" spc="-150" dirty="0" smtClean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통신의 발달과 정보화에 따른 일상생활의 변화</a:t>
              </a:r>
              <a:endParaRPr lang="ko-KR" altLang="en-US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일상을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16387"/>
            <a:ext cx="8676963" cy="5236949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7" y="5899111"/>
            <a:ext cx="2730255" cy="624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증강 현실 서비스를 이용하여 구매할 가구를 배치해 본다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338632"/>
            <a:ext cx="2727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340767"/>
            <a:ext cx="2751031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4843" y="1340767"/>
            <a:ext cx="2761784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3933055"/>
            <a:ext cx="273899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1371" y="3933055"/>
            <a:ext cx="27315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8707" y="3938157"/>
            <a:ext cx="276792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3528" y="3325929"/>
            <a:ext cx="2730255" cy="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버스 도착 시간을 미리 파악하여 그 시간에 맞춰 정류장에서 대기한다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3308682"/>
            <a:ext cx="2880320" cy="624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수업 시간에 배운 내용 중 보충이 필요한 부분은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스마트폰을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이용하여 검색한다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3308682"/>
            <a:ext cx="2880320" cy="624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친구들과 누리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소통망을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통해 대화하고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인터넷을 통해 과제를 함께 수행한다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5899111"/>
            <a:ext cx="2730255" cy="624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매장에 직접 가지 않고 인터넷을 이용하여 필요한 가구를 구매한다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5899111"/>
            <a:ext cx="2730255" cy="60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친구들과 고속 철도를 타고 하루 만에 서울에서 목포로 여행을 다녀온다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통신의 발달과 정보화에 따른 문제점과 해결 방안을 제시할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7995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인터넷 중독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사생활 침해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정보 격차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사이버 범죄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2643"/>
          <a:stretch>
            <a:fillRect/>
          </a:stretch>
        </p:blipFill>
        <p:spPr bwMode="auto">
          <a:xfrm>
            <a:off x="5183560" y="1412776"/>
            <a:ext cx="3960440" cy="26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971600" y="4563928"/>
            <a:ext cx="7776864" cy="498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사례의 아르바이트 학생이 나라면 기분이 어땠을까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4633062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5157192"/>
            <a:ext cx="734481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의심을 받았다는 생각과 자신의 사생활이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침해당했다는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것을 알고 기분이 매우 상했을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5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1844824"/>
            <a:ext cx="4824536" cy="2196221"/>
          </a:xfrm>
          <a:prstGeom prst="snip1Rect">
            <a:avLst>
              <a:gd name="adj" fmla="val 8399"/>
            </a:avLst>
          </a:prstGeom>
          <a:solidFill>
            <a:srgbClr val="E1F1F3"/>
          </a:solidFill>
          <a:ln>
            <a:noFill/>
          </a:ln>
          <a:effectLst/>
        </p:spPr>
        <p:txBody>
          <a:bodyPr wrap="square" t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편의점에서 아르바이트를 하던 대학생 김○○ 군은 한 번도 매점에 나온 적 없는 주인에게 “근무 시간에 </a:t>
            </a:r>
            <a:r>
              <a:rPr lang="ko-KR" altLang="en-US" sz="16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스마트폰만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 만지지 말고 열심히 일을 하라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.”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라는 꾸중을 들었다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일주일쯤 뒤 김 군은 주인이 자신의 행동을 소상히 알고 있던 ‘비결’을 알고 깜짝 놀랐다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주인은 매장에 설치된 시시 티브이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(CCTV)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를 통해 수시로 그를 감시하였던 것이다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교통의 발달로 인한 문제점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빨대 효과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대도시가 주변 중소 도시의 인구나 경제력을 흡수하는 현상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교통수단의 증가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 체증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교통로 건설 과정에서의 생태 환경 파괴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0830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정보화에 따른 문제점은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3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352928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정보화로 인한 문제점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인터넷 중독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과도한 인터넷 사용으로 일상생활에 심각한 지장을 받음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사생활 침해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개인의 행동이나 기록이 정보화 기기에 노출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정보 격차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정보의 소유와 접근 정도가 계층에 따라 격차를 보임 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사이버 범죄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사이버 명예 훼손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전자 상거래 사기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해킹 등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0830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정보화에 따른 문제점은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grpSp>
        <p:nvGrpSpPr>
          <p:cNvPr id="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사이버 범죄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5517" y="1552702"/>
            <a:ext cx="8676963" cy="4214571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2700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지난달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일 ◯◯ 경찰서에서는 인터넷 중고 거래 사이트에서 판매 사기 행각을 벌인 혐의로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대 청소년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명을 불구속 입건하였다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친구 사이인 이들은 지난해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월부터 최근까지 피시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(PC)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방에서 인터넷 거래 사이트에 ‘게임기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err="1" smtClean="0">
                <a:latin typeface="맑은 고딕" pitchFamily="50" charset="-127"/>
                <a:ea typeface="맑은 고딕" pitchFamily="50" charset="-127"/>
              </a:rPr>
              <a:t>스마트폰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젖병 소독기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유모차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금팔찌 등을 판매한다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.’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라는 허위 글을 올린 후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구매자에게 돈을 </a:t>
            </a:r>
            <a:r>
              <a:rPr lang="ko-KR" altLang="en-US" sz="1700" spc="-100" dirty="0" err="1" smtClean="0">
                <a:latin typeface="맑은 고딕" pitchFamily="50" charset="-127"/>
                <a:ea typeface="맑은 고딕" pitchFamily="50" charset="-127"/>
              </a:rPr>
              <a:t>송금받아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 즉시 찾은 것으로 알려졌다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경찰청에 따르면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지난해에만 총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14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4,679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건의 사이버 범죄가 발생하였다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사이버 범죄 중 인터넷 사기가 가장 많았고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뒤를 이어 사이버 금융 사기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사이버 음란물 유포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사이버 도박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해킹 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악성 코드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개인 정보 침해 등의 순으로 나타났다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40000"/>
              </a:lnSpc>
            </a:pP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 - 『</a:t>
            </a:r>
            <a:r>
              <a:rPr lang="ko-KR" altLang="en-US" sz="1700" spc="-100" dirty="0" smtClean="0">
                <a:latin typeface="맑은 고딕" pitchFamily="50" charset="-127"/>
                <a:ea typeface="맑은 고딕" pitchFamily="50" charset="-127"/>
              </a:rPr>
              <a:t>뉴스포스트</a:t>
            </a:r>
            <a:r>
              <a:rPr lang="en-US" altLang="ko-KR" sz="1700" spc="-100" dirty="0" smtClean="0">
                <a:latin typeface="맑은 고딕" pitchFamily="50" charset="-127"/>
                <a:ea typeface="맑은 고딕" pitchFamily="50" charset="-127"/>
              </a:rPr>
              <a:t>』, 2016. 5. 3.</a:t>
            </a:r>
            <a:endParaRPr lang="en-US" altLang="ko-KR" sz="4400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608"/>
          <a:stretch>
            <a:fillRect/>
          </a:stretch>
        </p:blipFill>
        <p:spPr bwMode="auto">
          <a:xfrm>
            <a:off x="6156176" y="2204864"/>
            <a:ext cx="2545085" cy="2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280920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교통의 발달에 따른 문제점의 해결 방안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지역 발전의 불균형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교통 기반 시설 구축 및 산업 유치 등을 통한 지역 경제 활성화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생태계 파괴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환경 기술 및 환경친화적인 도로의 건설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853244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정보화에 따른 문제점을 해결하는 방안은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2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640960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정보화에 따른 문제점의 해결 방안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차원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인터넷 중독 예방 교육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 윤리 교육 실시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보안 프로그램 개발 및 관련 법률 정비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강화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 소외 계층에 대한 지원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정보 기반 시설의 확충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개인적 차원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바람직한 인터넷 사용 습관의 정착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사이버 범죄 피해 방지를 위한 개인 정보의 주기적인 관리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745232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정보화로 생활 양식은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문제점과 해결 방안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3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 발달이 지역에 끼친 영향</a:t>
              </a: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8568952" cy="2232248"/>
          </a:xfrm>
          <a:prstGeom prst="roundRect">
            <a:avLst>
              <a:gd name="adj" fmla="val 796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8568952" cy="2232248"/>
          </a:xfrm>
          <a:prstGeom prst="roundRect">
            <a:avLst>
              <a:gd name="adj" fmla="val 796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03548" y="1427316"/>
            <a:ext cx="80648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  강원도 춘천시는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준고속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열차 ‘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ITX-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청춘’의 개통 이후 지역 경제에 타격을 입고 있다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수도권에서 춘천으로 통학이 가능해지면서 춘천 지역의 자취생이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30 %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나 감소하고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지역 주민들이 수도권에서 쇼핑과 여가를 즐기는 등 상권 유출 현상이 잇따랐다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이동 시간과 비용이 줄면서 유명 브랜드가 많은 복합 상가 형태의 수도권 대형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의류점으로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소비 인구가 이탈하고 있는 것이다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algn="r">
              <a:lnSpc>
                <a:spcPct val="12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연합뉴스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』, 2014. 2. 6.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548" y="3731572"/>
            <a:ext cx="806489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  ‘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ITX-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청춘’은 빠른 속도와 주변의 아름다운 경치 덕분에 평일에는 통근 열차로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주말에는 관광 열차로 두루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사랑받고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있으며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하루 평균 이용객은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만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7,000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여 명으로 개통 전의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6,000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여 명보다 많이 증가하였다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경춘선의 대표적 관광 명소인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남이섬은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입장객이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배 이상 늘었고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농촌 체험과 안보 관광이 가능한 양구와 </a:t>
            </a:r>
            <a:r>
              <a:rPr lang="ko-KR" altLang="en-US" dirty="0" err="1" smtClean="0">
                <a:latin typeface="나눔명조" pitchFamily="18" charset="-127"/>
                <a:ea typeface="나눔명조" pitchFamily="18" charset="-127"/>
              </a:rPr>
              <a:t>산천어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 축제의 고장 화천도 새로운 관광 중심지로 급부상하고 있다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 - 『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강원일보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』, 2016. 2. 25.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429966" y="3356992"/>
            <a:ext cx="0" cy="504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658516" y="3356992"/>
            <a:ext cx="0" cy="504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82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1588131"/>
            <a:ext cx="7848872" cy="472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 발달이 지역에 끼친 영향</a:t>
              </a: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340768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ITX-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청춘’의 개통이 춘천시에 끼친 긍정적 영향과 부정적 영향을 정리해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17032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지역에 새로운 교통수단이 개발된다면 어떤 변화가 나타날지 발표해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3568" y="2348880"/>
            <a:ext cx="1800200" cy="576064"/>
          </a:xfrm>
          <a:prstGeom prst="roundRect">
            <a:avLst/>
          </a:prstGeom>
          <a:solidFill>
            <a:srgbClr val="C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긍정적 영향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83568" y="2996952"/>
            <a:ext cx="1800200" cy="576064"/>
          </a:xfrm>
          <a:prstGeom prst="roundRect">
            <a:avLst/>
          </a:prstGeom>
          <a:solidFill>
            <a:srgbClr val="C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부정적 영향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627784" y="2348880"/>
            <a:ext cx="60486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E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627784" y="2996952"/>
            <a:ext cx="60486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E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1" name="직선 연결선 20"/>
          <p:cNvCxnSpPr>
            <a:stCxn id="16" idx="3"/>
            <a:endCxn id="18" idx="1"/>
          </p:cNvCxnSpPr>
          <p:nvPr/>
        </p:nvCxnSpPr>
        <p:spPr>
          <a:xfrm>
            <a:off x="2483768" y="2636912"/>
            <a:ext cx="144016" cy="0"/>
          </a:xfrm>
          <a:prstGeom prst="line">
            <a:avLst/>
          </a:prstGeom>
          <a:ln w="76200">
            <a:solidFill>
              <a:srgbClr val="C0E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7" idx="3"/>
            <a:endCxn id="19" idx="1"/>
          </p:cNvCxnSpPr>
          <p:nvPr/>
        </p:nvCxnSpPr>
        <p:spPr>
          <a:xfrm>
            <a:off x="2483768" y="3284984"/>
            <a:ext cx="144016" cy="0"/>
          </a:xfrm>
          <a:prstGeom prst="line">
            <a:avLst/>
          </a:prstGeom>
          <a:ln w="76200">
            <a:solidFill>
              <a:srgbClr val="C0E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9688" y="2336354"/>
            <a:ext cx="590465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열차의 하루 평균 이용객이 증가하고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인근 관광지의 관광객 수가 증가함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49688" y="2961115"/>
            <a:ext cx="604867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춘천시의 자취생이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30%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 감소하고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수도권으로의 상권 유출 현상이 나타남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68" y="4581128"/>
            <a:ext cx="8064896" cy="14773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우리 지역은 지하철역을 중심으로 시내버스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마을버스 등의 교통수단이 발달하여 있을 뿐만 아니라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쇼핑몰과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마트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병원 등 생활 편의 시설도 집중되어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현재의 지하철역의 노선이 닿지 않는 도로에 아파트 밀집 단지를 지나는 광역버스 노선이 신설된다면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광역버스 정류장이 생기는 곳을 중심으로 상업 시설이 새로 만들어지고 새로운 중심지가 형성될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8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셧다운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(shutdown)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제도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당신의 생각은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8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576" y="472514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청소년들의 인터넷 중독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게임 중독이 심각한 사회 문제로 떠오르면서 이를 해결하기 위해 청소년들이 심야에 온라인 게임을 하지 못하도록 자정부터 오전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시까지 인터넷 게임을 차단하는 </a:t>
            </a:r>
            <a:r>
              <a:rPr lang="ko-KR" altLang="en-US" sz="2000" dirty="0" err="1" smtClean="0">
                <a:latin typeface="나눔명조" pitchFamily="18" charset="-127"/>
                <a:ea typeface="나눔명조" pitchFamily="18" charset="-127"/>
              </a:rPr>
              <a:t>셧다운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 제도가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2011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년부터 시행되고 있다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2000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808" y="1052736"/>
            <a:ext cx="5542384" cy="364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8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셧다운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(shutdown)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제도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당신의 생각은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8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3640" r="1460" b="2389"/>
          <a:stretch>
            <a:fillRect/>
          </a:stretch>
        </p:blipFill>
        <p:spPr bwMode="auto">
          <a:xfrm>
            <a:off x="107504" y="1456149"/>
            <a:ext cx="4680520" cy="49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3910" r="6153" b="2950"/>
          <a:stretch>
            <a:fillRect/>
          </a:stretch>
        </p:blipFill>
        <p:spPr bwMode="auto">
          <a:xfrm>
            <a:off x="4925327" y="1595974"/>
            <a:ext cx="3751129" cy="48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788024" y="1412776"/>
            <a:ext cx="4104456" cy="518457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3866" y="1412776"/>
            <a:ext cx="4716000" cy="518457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9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셧다운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(shutdown)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제도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당신의 생각은</a:t>
              </a:r>
              <a:r>
                <a:rPr lang="en-US" altLang="ko-KR" sz="28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8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340768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셧다운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제도에 대한 찬성과 반대의 입장을 선택한 후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써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437112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셧다운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제도에 대해 찬성 측과 반대 측으로 나누어 친구들과 토론해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3568" y="2276872"/>
            <a:ext cx="2160240" cy="1872208"/>
          </a:xfrm>
          <a:prstGeom prst="roundRect">
            <a:avLst>
              <a:gd name="adj" fmla="val 770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ea typeface="나눔고딕" pitchFamily="50" charset="-127"/>
              </a:rPr>
              <a:t>( </a:t>
            </a:r>
            <a:r>
              <a:rPr lang="ko-KR" altLang="en-US" dirty="0" smtClean="0">
                <a:solidFill>
                  <a:schemeClr val="tx1"/>
                </a:solidFill>
                <a:ea typeface="나눔고딕" pitchFamily="50" charset="-127"/>
              </a:rPr>
              <a:t>찬성 </a:t>
            </a:r>
            <a:r>
              <a:rPr lang="en-US" altLang="ko-KR" dirty="0" smtClean="0">
                <a:solidFill>
                  <a:schemeClr val="tx1"/>
                </a:solidFill>
                <a:ea typeface="나눔고딕" pitchFamily="50" charset="-127"/>
              </a:rPr>
              <a:t>/ </a:t>
            </a:r>
            <a:r>
              <a:rPr lang="ko-KR" altLang="en-US" dirty="0" smtClean="0">
                <a:solidFill>
                  <a:schemeClr val="tx1"/>
                </a:solidFill>
                <a:ea typeface="나눔고딕" pitchFamily="50" charset="-127"/>
              </a:rPr>
              <a:t>반대 </a:t>
            </a:r>
            <a:r>
              <a:rPr lang="en-US" altLang="ko-KR" dirty="0" smtClean="0">
                <a:solidFill>
                  <a:schemeClr val="tx1"/>
                </a:solidFill>
                <a:ea typeface="나눔고딕" pitchFamily="50" charset="-127"/>
              </a:rPr>
              <a:t>)</a:t>
            </a:r>
            <a:endParaRPr lang="ko-KR" altLang="en-US" dirty="0">
              <a:solidFill>
                <a:schemeClr val="tx1"/>
              </a:solidFill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9832" y="2276872"/>
            <a:ext cx="5616624" cy="1872208"/>
          </a:xfrm>
          <a:prstGeom prst="roundRect">
            <a:avLst>
              <a:gd name="adj" fmla="val 770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80854" y="2392504"/>
            <a:ext cx="1211610" cy="360040"/>
            <a:chOff x="3275856" y="3140968"/>
            <a:chExt cx="2103348" cy="936104"/>
          </a:xfrm>
          <a:solidFill>
            <a:srgbClr val="ADDDDC"/>
          </a:solidFill>
        </p:grpSpPr>
        <p:sp>
          <p:nvSpPr>
            <p:cNvPr id="21" name="모서리가 둥근 직사각형 20"/>
            <p:cNvSpPr/>
            <p:nvPr/>
          </p:nvSpPr>
          <p:spPr>
            <a:xfrm>
              <a:off x="350699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75856" y="3140968"/>
              <a:ext cx="168905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   의견</a:t>
              </a:r>
              <a:endPara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052212" y="2392504"/>
            <a:ext cx="1211610" cy="360040"/>
            <a:chOff x="3275856" y="3140968"/>
            <a:chExt cx="2103348" cy="936104"/>
          </a:xfrm>
          <a:solidFill>
            <a:srgbClr val="ADDDDC"/>
          </a:solidFill>
        </p:grpSpPr>
        <p:sp>
          <p:nvSpPr>
            <p:cNvPr id="24" name="모서리가 둥근 직사각형 23"/>
            <p:cNvSpPr/>
            <p:nvPr/>
          </p:nvSpPr>
          <p:spPr>
            <a:xfrm>
              <a:off x="350699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275856" y="3140968"/>
              <a:ext cx="168905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  이유</a:t>
              </a:r>
              <a:endPara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59832" y="2420888"/>
            <a:ext cx="5616624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	    12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 이후 게임을 하고 싶은 청소년들은 부모님이나 다른 사람의 주민등록번호를 도용하여 게임을 할 가능성이 크며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고객 정보 관리시스템과 접속 강제차단 시스템 등을 도입하는 데 드는 막대한 비용 때문에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중소 기업은 쇠퇴하고 대기업 위주로 게임 산업이 재편될 가능성이 크다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8" name="타원 17"/>
          <p:cNvSpPr/>
          <p:nvPr/>
        </p:nvSpPr>
        <p:spPr>
          <a:xfrm>
            <a:off x="1810982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9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19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10834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모서리가 둥근 직사각형 29"/>
          <p:cNvSpPr/>
          <p:nvPr/>
        </p:nvSpPr>
        <p:spPr>
          <a:xfrm>
            <a:off x="251520" y="1903490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1844824"/>
            <a:ext cx="3312368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현실 공간과 사이버 공간의 특징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01416" y="2420888"/>
            <a:ext cx="4320480" cy="4104456"/>
          </a:xfrm>
          <a:prstGeom prst="roundRect">
            <a:avLst>
              <a:gd name="adj" fmla="val 3239"/>
            </a:avLst>
          </a:prstGeom>
          <a:solidFill>
            <a:schemeClr val="bg1"/>
          </a:solidFill>
          <a:ln>
            <a:solidFill>
              <a:srgbClr val="439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00">
              <a:lnSpc>
                <a:spcPct val="120000"/>
              </a:lnSpc>
            </a:pPr>
            <a:endParaRPr lang="en-US" altLang="ko-KR" sz="1700" spc="-100" dirty="0" smtClean="0">
              <a:solidFill>
                <a:schemeClr val="tx1"/>
              </a:solidFill>
            </a:endParaRPr>
          </a:p>
          <a:p>
            <a:pPr marL="2232000">
              <a:lnSpc>
                <a:spcPct val="120000"/>
              </a:lnSpc>
            </a:pPr>
            <a:r>
              <a:rPr lang="ko-KR" altLang="en-US" sz="1700" spc="-100" dirty="0" smtClean="0">
                <a:solidFill>
                  <a:schemeClr val="tx1"/>
                </a:solidFill>
              </a:rPr>
              <a:t>현실 공간에서 개인은 가정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학교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사회에서 일정한 지위를 가지며 그에 따른 역할을 수행한다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사람들은 대면 접촉을 통해 타인과 소통하고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, 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자신의 이름을 걸고</a:t>
            </a:r>
            <a:endParaRPr lang="en-US" altLang="ko-KR" sz="1700" spc="-1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700" spc="-100" dirty="0" smtClean="0">
                <a:solidFill>
                  <a:schemeClr val="tx1"/>
                </a:solidFill>
              </a:rPr>
              <a:t>행동하기 때문에 행동에 대한 책임감을 강하게 느낀다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 현실 공간은 사이버 공간보다 소통하는 데 있어 시 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공간적 제약이 따른다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</a:t>
            </a:r>
            <a:endParaRPr lang="ko-KR" altLang="en-US" sz="1700" spc="-1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694" y="2893252"/>
            <a:ext cx="2165926" cy="247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모서리가 둥근 직사각형 36"/>
          <p:cNvSpPr/>
          <p:nvPr/>
        </p:nvSpPr>
        <p:spPr>
          <a:xfrm>
            <a:off x="4665912" y="2420888"/>
            <a:ext cx="4320480" cy="4104456"/>
          </a:xfrm>
          <a:prstGeom prst="roundRect">
            <a:avLst>
              <a:gd name="adj" fmla="val 323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00">
              <a:lnSpc>
                <a:spcPct val="120000"/>
              </a:lnSpc>
            </a:pPr>
            <a:endParaRPr lang="en-US" altLang="ko-KR" sz="1700" spc="-100" dirty="0" smtClean="0">
              <a:solidFill>
                <a:schemeClr val="tx1"/>
              </a:solidFill>
            </a:endParaRPr>
          </a:p>
          <a:p>
            <a:pPr marL="2052000">
              <a:lnSpc>
                <a:spcPct val="120000"/>
              </a:lnSpc>
            </a:pPr>
            <a:r>
              <a:rPr lang="ko-KR" altLang="en-US" sz="1700" spc="-100" dirty="0" smtClean="0">
                <a:solidFill>
                  <a:schemeClr val="tx1"/>
                </a:solidFill>
              </a:rPr>
              <a:t>사이버 공간에서는 자신의 신분을 숨길 수 있고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타인과 대면하지 않고 교류할 수 있기 때문에 현실 공간보다 행동의 제약을 덜 느낀다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 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다양한 자기를 형성하거나 새로운 인</a:t>
            </a:r>
            <a:endParaRPr lang="en-US" altLang="ko-KR" sz="1700" spc="-1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700" spc="-100" dirty="0" smtClean="0">
                <a:solidFill>
                  <a:schemeClr val="tx1"/>
                </a:solidFill>
              </a:rPr>
              <a:t>간 관계를 맺을 수 있지만 무책임한 행동을 하기도 한다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또한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시 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공간을 초월하여 지구 반대편에 있는 사람들과도 정보를 주고받을 수 있다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</a:t>
            </a:r>
            <a:endParaRPr lang="ko-KR" altLang="en-US" sz="1700" spc="-100" dirty="0">
              <a:solidFill>
                <a:schemeClr val="tx1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3089" y="2852936"/>
            <a:ext cx="20211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1828497" y="2420888"/>
            <a:ext cx="10663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현실 공간</a:t>
            </a:r>
            <a:endParaRPr lang="ko-KR" altLang="en-US" sz="17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190401" y="2420888"/>
            <a:ext cx="12715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700" b="1" dirty="0" smtClean="0">
                <a:latin typeface="나눔고딕" pitchFamily="50" charset="-127"/>
                <a:ea typeface="나눔고딕" pitchFamily="50" charset="-127"/>
              </a:rPr>
              <a:t>사이버 공간</a:t>
            </a:r>
            <a:endParaRPr lang="ko-KR" altLang="en-US" sz="17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양쪽 모서리가 둥근 사각형 48"/>
          <p:cNvSpPr/>
          <p:nvPr/>
        </p:nvSpPr>
        <p:spPr>
          <a:xfrm>
            <a:off x="2149164" y="2014240"/>
            <a:ext cx="2952000" cy="396000"/>
          </a:xfrm>
          <a:prstGeom prst="round2SameRect">
            <a:avLst>
              <a:gd name="adj1" fmla="val 42323"/>
              <a:gd name="adj2" fmla="val 0"/>
            </a:avLst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현실 공간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양쪽 모서리가 둥근 사각형 49"/>
          <p:cNvSpPr/>
          <p:nvPr/>
        </p:nvSpPr>
        <p:spPr>
          <a:xfrm>
            <a:off x="5424084" y="2014240"/>
            <a:ext cx="3133792" cy="396000"/>
          </a:xfrm>
          <a:prstGeom prst="round2SameRect">
            <a:avLst>
              <a:gd name="adj1" fmla="val 42323"/>
              <a:gd name="adj2" fmla="val 0"/>
            </a:avLst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사이버 공간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856895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현실 공간과 사이버 공간에서의 나의 모습이 어떻게 다른지 적어 보자</a:t>
            </a:r>
            <a:r>
              <a:rPr lang="en-US" altLang="ko-KR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0" y="1312302"/>
            <a:ext cx="272859" cy="2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276956" y="2414625"/>
            <a:ext cx="154800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나이</a:t>
            </a:r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76956" y="2888984"/>
            <a:ext cx="154800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소속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05146" y="2414625"/>
            <a:ext cx="3240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05146" y="2888984"/>
            <a:ext cx="3240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6" name="직선 연결선 15"/>
          <p:cNvCxnSpPr>
            <a:stCxn id="12" idx="3"/>
            <a:endCxn id="14" idx="1"/>
          </p:cNvCxnSpPr>
          <p:nvPr/>
        </p:nvCxnSpPr>
        <p:spPr>
          <a:xfrm>
            <a:off x="1824956" y="2612625"/>
            <a:ext cx="180190" cy="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3" idx="3"/>
            <a:endCxn id="15" idx="1"/>
          </p:cNvCxnSpPr>
          <p:nvPr/>
        </p:nvCxnSpPr>
        <p:spPr>
          <a:xfrm>
            <a:off x="1824956" y="3086984"/>
            <a:ext cx="180190" cy="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276956" y="3391970"/>
            <a:ext cx="154800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성격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005146" y="3391970"/>
            <a:ext cx="3240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0" name="직선 연결선 29"/>
          <p:cNvCxnSpPr>
            <a:stCxn id="25" idx="3"/>
            <a:endCxn id="26" idx="1"/>
          </p:cNvCxnSpPr>
          <p:nvPr/>
        </p:nvCxnSpPr>
        <p:spPr>
          <a:xfrm>
            <a:off x="1824956" y="3589970"/>
            <a:ext cx="180190" cy="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276956" y="3897096"/>
            <a:ext cx="154800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인맥</a:t>
            </a:r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친구</a:t>
            </a:r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2005146" y="3897096"/>
            <a:ext cx="3240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3" name="직선 연결선 32"/>
          <p:cNvCxnSpPr>
            <a:stCxn id="31" idx="3"/>
            <a:endCxn id="32" idx="1"/>
          </p:cNvCxnSpPr>
          <p:nvPr/>
        </p:nvCxnSpPr>
        <p:spPr>
          <a:xfrm>
            <a:off x="1824956" y="4095096"/>
            <a:ext cx="180190" cy="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276956" y="4401152"/>
            <a:ext cx="154800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자주 가는 곳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005146" y="4401152"/>
            <a:ext cx="3240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6" name="직선 연결선 35"/>
          <p:cNvCxnSpPr>
            <a:stCxn id="34" idx="3"/>
            <a:endCxn id="35" idx="1"/>
          </p:cNvCxnSpPr>
          <p:nvPr/>
        </p:nvCxnSpPr>
        <p:spPr>
          <a:xfrm>
            <a:off x="1824956" y="4599152"/>
            <a:ext cx="180190" cy="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5280084" y="2414625"/>
            <a:ext cx="3456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280084" y="2888984"/>
            <a:ext cx="3456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280084" y="3391970"/>
            <a:ext cx="3456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280084" y="3897096"/>
            <a:ext cx="3456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280084" y="4401152"/>
            <a:ext cx="3456000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05148" y="2427959"/>
            <a:ext cx="3240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OO (17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05148" y="2902318"/>
            <a:ext cx="3240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◇◇ 고등학교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05148" y="3405304"/>
            <a:ext cx="3240000" cy="369332"/>
          </a:xfrm>
          <a:prstGeom prst="rect">
            <a:avLst/>
          </a:prstGeom>
          <a:noFill/>
          <a:ln>
            <a:solidFill>
              <a:srgbClr val="DBEEE8"/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조용하고 음악을 좋아함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05148" y="3894956"/>
            <a:ext cx="3240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깊게 사귀는 소수의 친구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05148" y="4403204"/>
            <a:ext cx="3240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집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학교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학원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92464" y="2427959"/>
            <a:ext cx="3456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에릭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(21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70560" y="2902318"/>
            <a:ext cx="3456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□□ 대학교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270560" y="3405304"/>
            <a:ext cx="3456000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활달하고 음악 공연을 자주 보러 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270560" y="3894956"/>
            <a:ext cx="3456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음악에 대해 의견을 나누는 친구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70560" y="4403204"/>
            <a:ext cx="34560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음악 공연장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음악 카페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9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/>
      <p:bldP spid="81" grpId="0"/>
      <p:bldP spid="107" grpId="0"/>
      <p:bldP spid="108" grpId="0"/>
      <p:bldP spid="109" grpId="0"/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1" y="1988840"/>
            <a:ext cx="8793407" cy="3816424"/>
          </a:xfrm>
          <a:prstGeom prst="snip2DiagRect">
            <a:avLst>
              <a:gd name="adj1" fmla="val 0"/>
              <a:gd name="adj2" fmla="val 10506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51520" y="1543450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1484784"/>
            <a:ext cx="3312368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소리 없는 </a:t>
            </a:r>
            <a:r>
              <a:rPr lang="ko-KR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왕따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‘</a:t>
            </a:r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사이버 </a:t>
            </a:r>
            <a:r>
              <a:rPr lang="ko-KR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불링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7648" y="1760116"/>
            <a:ext cx="3011699" cy="376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모서리가 둥근 직사각형 35"/>
          <p:cNvSpPr/>
          <p:nvPr/>
        </p:nvSpPr>
        <p:spPr>
          <a:xfrm>
            <a:off x="251520" y="1988840"/>
            <a:ext cx="5760640" cy="3816424"/>
          </a:xfrm>
          <a:prstGeom prst="roundRect">
            <a:avLst>
              <a:gd name="adj" fmla="val 32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</a:rPr>
              <a:t>  ‘사이버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불링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’은 사이버상에서 집단으로 따돌리거나 괴롭히는 행위를 말한다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여기에는 컴퓨터나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스마트폰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등의 전자 매체를 통해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의도성을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갖고 반복적으로 욕설과 협박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괴롭힘을 가하는 행위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누리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소통망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공간에서 폭언이나 음란물을 보내는 행위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피해자에 대한 거짓 정보를 유포하는 행위 등이 포함된다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</a:rPr>
              <a:t>  최근에는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스마트폰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사용자가 급증하면서 학교 폭력의 종류에 사이버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불링도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포함되었다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사이버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불링의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피해 학생은 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24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시간 폭력에 시달릴 수 있으며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가해 학생은 익명성을 이용하여 과격한 표현을 서슴지 않고 사용하기도 한다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이러한 사이버 </a:t>
            </a:r>
            <a:r>
              <a:rPr lang="ko-KR" altLang="en-US" sz="1600" spc="-100" dirty="0" err="1" smtClean="0">
                <a:solidFill>
                  <a:schemeClr val="tx1"/>
                </a:solidFill>
              </a:rPr>
              <a:t>불링의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 가장 큰 문제는 피해의 심각성에 비해 가해 학생들이 범죄로 느끼는 의식이 현저히 낮다는데 있다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.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1512168" cy="5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1772816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역할극으로 구성할 사이버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불링의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구체적인 사례를 설정하고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필요한 자료를 조사해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48963" y="2882633"/>
            <a:ext cx="198327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구체적인 사례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48963" y="3356992"/>
            <a:ext cx="1983270" cy="396000"/>
          </a:xfrm>
          <a:prstGeom prst="roundRect">
            <a:avLst/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피해 학생의 입장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55776" y="2880493"/>
            <a:ext cx="6192688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55776" y="3354852"/>
            <a:ext cx="6192688" cy="396000"/>
          </a:xfrm>
          <a:prstGeom prst="roundRect">
            <a:avLst/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1" name="직선 연결선 20"/>
          <p:cNvCxnSpPr>
            <a:stCxn id="18" idx="1"/>
            <a:endCxn id="16" idx="3"/>
          </p:cNvCxnSpPr>
          <p:nvPr/>
        </p:nvCxnSpPr>
        <p:spPr>
          <a:xfrm flipH="1">
            <a:off x="2332233" y="3078493"/>
            <a:ext cx="223543" cy="214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9" idx="1"/>
            <a:endCxn id="17" idx="3"/>
          </p:cNvCxnSpPr>
          <p:nvPr/>
        </p:nvCxnSpPr>
        <p:spPr>
          <a:xfrm flipH="1">
            <a:off x="2332233" y="3552852"/>
            <a:ext cx="223543" cy="214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348963" y="3859978"/>
            <a:ext cx="1983270" cy="651282"/>
          </a:xfrm>
          <a:prstGeom prst="roundRect">
            <a:avLst>
              <a:gd name="adj" fmla="val 5942"/>
            </a:avLst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가해 학생의 입장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55776" y="3857838"/>
            <a:ext cx="6192688" cy="651282"/>
          </a:xfrm>
          <a:prstGeom prst="roundRect">
            <a:avLst>
              <a:gd name="adj" fmla="val 7892"/>
            </a:avLst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6" name="직선 연결선 25"/>
          <p:cNvCxnSpPr>
            <a:stCxn id="25" idx="1"/>
            <a:endCxn id="24" idx="3"/>
          </p:cNvCxnSpPr>
          <p:nvPr/>
        </p:nvCxnSpPr>
        <p:spPr>
          <a:xfrm flipH="1">
            <a:off x="2332233" y="4183479"/>
            <a:ext cx="223543" cy="214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348963" y="4653136"/>
            <a:ext cx="1983270" cy="936104"/>
          </a:xfrm>
          <a:prstGeom prst="roundRect">
            <a:avLst>
              <a:gd name="adj" fmla="val 5135"/>
            </a:avLst>
          </a:prstGeom>
          <a:solidFill>
            <a:srgbClr val="DBEEE8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인터뷰 질문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55776" y="4650996"/>
            <a:ext cx="6192688" cy="936104"/>
          </a:xfrm>
          <a:prstGeom prst="roundRect">
            <a:avLst>
              <a:gd name="adj" fmla="val 5210"/>
            </a:avLst>
          </a:prstGeom>
          <a:solidFill>
            <a:schemeClr val="bg1"/>
          </a:solidFill>
          <a:ln>
            <a:solidFill>
              <a:srgbClr val="DB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4" name="직선 연결선 33"/>
          <p:cNvCxnSpPr>
            <a:stCxn id="33" idx="1"/>
            <a:endCxn id="32" idx="3"/>
          </p:cNvCxnSpPr>
          <p:nvPr/>
        </p:nvCxnSpPr>
        <p:spPr>
          <a:xfrm flipH="1">
            <a:off x="2332233" y="5119048"/>
            <a:ext cx="223543" cy="2140"/>
          </a:xfrm>
          <a:prstGeom prst="line">
            <a:avLst/>
          </a:prstGeom>
          <a:ln w="76200">
            <a:solidFill>
              <a:srgbClr val="DBE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27784" y="2924944"/>
            <a:ext cx="6048672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피해 학생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를 단체 대화방에 초대해 욕설을 하며 괴롭힘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27784" y="3356992"/>
            <a:ext cx="6048672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단체 대화방에서 친구들이 심한 욕설을 해서 괴로웠어요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27784" y="3861048"/>
            <a:ext cx="6048672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에게 서운한 마음이 있어 제가 먼저 욕설을 하고 퇴장하니까 다른 친구들도 한마디씩 거들고 퇴장한 것 뿐이예요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55776" y="4653136"/>
            <a:ext cx="6048672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 marL="108000" indent="-108000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A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는 본인의 의사와 관계없이 강제로 초대되며 괴롭힘을 당할 때 기분이 어땠나요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?</a:t>
            </a:r>
          </a:p>
          <a:p>
            <a:pPr marL="108000" indent="-108000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B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는 욕설하고 퇴장하면서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에 대해 어떤 마음이 들었나요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6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484784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다음의 순서에 따라 역할극 대본을 작성하여 역할극을 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 r="1204"/>
          <a:stretch>
            <a:fillRect/>
          </a:stretch>
        </p:blipFill>
        <p:spPr bwMode="auto">
          <a:xfrm>
            <a:off x="287524" y="2204864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0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사이버 </a:t>
              </a:r>
              <a:r>
                <a:rPr lang="ko-KR" altLang="en-US" sz="2800" b="1" spc="-150" dirty="0" err="1" smtClean="0">
                  <a:latin typeface="나눔고딕 ExtraBold" pitchFamily="50" charset="-127"/>
                  <a:ea typeface="나눔고딕 ExtraBold" pitchFamily="50" charset="-127"/>
                </a:rPr>
                <a:t>불링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(cyber bullying)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484784"/>
            <a:ext cx="8424936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3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역할극을 하고 난 후 사이버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불링에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대한 자신의 생각을 발표해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492896"/>
            <a:ext cx="8424936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4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사이버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불링과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관련하여 우리가 지켜야 할 사이버 예절 수칙을 만들어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1560" y="3501008"/>
            <a:ext cx="7920880" cy="2448272"/>
          </a:xfrm>
          <a:prstGeom prst="roundRect">
            <a:avLst>
              <a:gd name="adj" fmla="val 770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ea typeface="나눔고딕" pitchFamily="50" charset="-127"/>
              </a:rPr>
              <a:t>     (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ea typeface="나눔고딕" pitchFamily="50" charset="-127"/>
              </a:rPr>
              <a:t>예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ea typeface="나눔고딕" pitchFamily="50" charset="-127"/>
              </a:rPr>
              <a:t>)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ea typeface="나눔고딕" pitchFamily="50" charset="-127"/>
              </a:rPr>
              <a:t>사이버 공간에서 상대방이 싫어하는 행동을 강요하지 않겠습니다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ea typeface="나눔고딕" pitchFamily="50" charset="-127"/>
              </a:rPr>
              <a:t>.</a:t>
            </a:r>
          </a:p>
          <a:p>
            <a:endParaRPr lang="en-US" altLang="ko-KR" dirty="0" smtClean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  <a:p>
            <a:endParaRPr lang="en-US" altLang="ko-KR" dirty="0" smtClean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  <a:p>
            <a:endParaRPr lang="en-US" altLang="ko-KR" dirty="0" smtClean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  <a:p>
            <a:endParaRPr lang="en-US" altLang="ko-KR" dirty="0" smtClean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  <a:p>
            <a:endParaRPr lang="en-US" altLang="ko-KR" dirty="0" smtClean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  <a:p>
            <a:endParaRPr lang="ko-KR" altLang="en-US" dirty="0">
              <a:solidFill>
                <a:schemeClr val="bg1">
                  <a:lumMod val="50000"/>
                </a:schemeClr>
              </a:solidFill>
              <a:ea typeface="나눔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23528" y="3746748"/>
            <a:ext cx="792087" cy="360040"/>
            <a:chOff x="323528" y="3789040"/>
            <a:chExt cx="792087" cy="360040"/>
          </a:xfrm>
        </p:grpSpPr>
        <p:grpSp>
          <p:nvGrpSpPr>
            <p:cNvPr id="16" name="그룹 15"/>
            <p:cNvGrpSpPr/>
            <p:nvPr/>
          </p:nvGrpSpPr>
          <p:grpSpPr>
            <a:xfrm>
              <a:off x="323528" y="3789040"/>
              <a:ext cx="792087" cy="360040"/>
              <a:chOff x="3275858" y="3140968"/>
              <a:chExt cx="2103346" cy="936104"/>
            </a:xfrm>
            <a:solidFill>
              <a:srgbClr val="FFF19B"/>
            </a:solidFill>
          </p:grpSpPr>
          <p:sp>
            <p:nvSpPr>
              <p:cNvPr id="17" name="대각선 방향의 모서리가 잘린 사각형 16"/>
              <p:cNvSpPr/>
              <p:nvPr/>
            </p:nvSpPr>
            <p:spPr>
              <a:xfrm>
                <a:off x="3506997" y="3140968"/>
                <a:ext cx="1872207" cy="936104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3275858" y="3140968"/>
                <a:ext cx="1375060" cy="936104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   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1</a:t>
                </a:r>
                <a:endParaRPr lang="ko-KR" altLang="en-US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779391" y="3803668"/>
              <a:ext cx="144016" cy="334800"/>
            </a:xfrm>
            <a:prstGeom prst="rect">
              <a:avLst/>
            </a:prstGeom>
            <a:solidFill>
              <a:srgbClr val="FFF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23528" y="4466828"/>
            <a:ext cx="792087" cy="360040"/>
            <a:chOff x="323528" y="3789040"/>
            <a:chExt cx="792087" cy="360040"/>
          </a:xfrm>
        </p:grpSpPr>
        <p:grpSp>
          <p:nvGrpSpPr>
            <p:cNvPr id="26" name="그룹 15"/>
            <p:cNvGrpSpPr/>
            <p:nvPr/>
          </p:nvGrpSpPr>
          <p:grpSpPr>
            <a:xfrm>
              <a:off x="323528" y="3789040"/>
              <a:ext cx="792087" cy="360040"/>
              <a:chOff x="3275858" y="3140968"/>
              <a:chExt cx="2103346" cy="936104"/>
            </a:xfrm>
            <a:solidFill>
              <a:srgbClr val="FFF19B"/>
            </a:solidFill>
          </p:grpSpPr>
          <p:sp>
            <p:nvSpPr>
              <p:cNvPr id="31" name="대각선 방향의 모서리가 잘린 사각형 30"/>
              <p:cNvSpPr/>
              <p:nvPr/>
            </p:nvSpPr>
            <p:spPr>
              <a:xfrm>
                <a:off x="3506997" y="3140968"/>
                <a:ext cx="1872207" cy="936104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3275858" y="3140968"/>
                <a:ext cx="1375060" cy="936104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   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2</a:t>
                </a:r>
                <a:endParaRPr lang="ko-KR" altLang="en-US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779391" y="3801287"/>
              <a:ext cx="144016" cy="334800"/>
            </a:xfrm>
            <a:prstGeom prst="rect">
              <a:avLst/>
            </a:prstGeom>
            <a:solidFill>
              <a:srgbClr val="FFF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23528" y="5186908"/>
            <a:ext cx="792087" cy="360040"/>
            <a:chOff x="323528" y="3789040"/>
            <a:chExt cx="792087" cy="360040"/>
          </a:xfrm>
        </p:grpSpPr>
        <p:grpSp>
          <p:nvGrpSpPr>
            <p:cNvPr id="34" name="그룹 15"/>
            <p:cNvGrpSpPr/>
            <p:nvPr/>
          </p:nvGrpSpPr>
          <p:grpSpPr>
            <a:xfrm>
              <a:off x="323528" y="3789040"/>
              <a:ext cx="792087" cy="360040"/>
              <a:chOff x="3275858" y="3140968"/>
              <a:chExt cx="2103346" cy="936104"/>
            </a:xfrm>
            <a:solidFill>
              <a:srgbClr val="FFF19B"/>
            </a:solidFill>
          </p:grpSpPr>
          <p:sp>
            <p:nvSpPr>
              <p:cNvPr id="36" name="대각선 방향의 모서리가 잘린 사각형 35"/>
              <p:cNvSpPr/>
              <p:nvPr/>
            </p:nvSpPr>
            <p:spPr>
              <a:xfrm>
                <a:off x="3506997" y="3140968"/>
                <a:ext cx="1872207" cy="936104"/>
              </a:xfrm>
              <a:prstGeom prst="snip2DiagRect">
                <a:avLst>
                  <a:gd name="adj1" fmla="val 50000"/>
                  <a:gd name="adj2" fmla="val 50000"/>
                </a:avLst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3275858" y="3140968"/>
                <a:ext cx="1375060" cy="936104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   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</a:rPr>
                  <a:t>3</a:t>
                </a:r>
                <a:endParaRPr lang="ko-KR" altLang="en-US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5" name="직사각형 34"/>
            <p:cNvSpPr/>
            <p:nvPr/>
          </p:nvSpPr>
          <p:spPr>
            <a:xfrm>
              <a:off x="779391" y="3803668"/>
              <a:ext cx="144016" cy="334800"/>
            </a:xfrm>
            <a:prstGeom prst="rect">
              <a:avLst/>
            </a:prstGeom>
            <a:solidFill>
              <a:srgbClr val="FFF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624" y="4437112"/>
            <a:ext cx="6912768" cy="117262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r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나와 다른 사람의 개인 정보를 함부로 공개하지 않겠습니다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사이버 공간에 검증되지 않은 정보를 함부로 올리지 않겠습니다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누리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소통망을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이용해 다른 친구를 따돌리는 행동을 하지 않겠습니다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8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4017258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앞으로 어떤 교통수단이 발달하게 될까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4449306"/>
            <a:ext cx="8064896" cy="6785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앞으로 자동차가 알아서 운전하는 자율 주행 자동차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비행기보다 빠른 고속 열차 등의 교통수단이 발달하게 될 것이다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45759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옛날과 오늘날 서울에서 부산까지의 거리가 어떻게 느껴지는지 각각 써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95536" y="2132856"/>
            <a:ext cx="83529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95536" y="2780928"/>
            <a:ext cx="83529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38969" y="2173052"/>
            <a:ext cx="1108695" cy="351656"/>
          </a:xfrm>
          <a:prstGeom prst="roundRect">
            <a:avLst>
              <a:gd name="adj" fmla="val 50000"/>
            </a:avLst>
          </a:prstGeom>
          <a:solidFill>
            <a:srgbClr val="ADDDD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옛날</a:t>
            </a:r>
            <a:endParaRPr lang="ko-KR" altLang="en-US" sz="1600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38969" y="2821124"/>
            <a:ext cx="1108695" cy="351656"/>
          </a:xfrm>
          <a:prstGeom prst="roundRect">
            <a:avLst>
              <a:gd name="adj" fmla="val 50000"/>
            </a:avLst>
          </a:prstGeom>
          <a:solidFill>
            <a:srgbClr val="ADDDD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오늘날</a:t>
            </a:r>
            <a:endParaRPr lang="ko-KR" altLang="en-US" sz="1600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2156850"/>
            <a:ext cx="6768752" cy="3623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걸어서 보름 후에나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말을 타고도 일주일 만에 도착할 수 있는 거리라 매우 멀게 느껴진다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672" y="2812866"/>
            <a:ext cx="70567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요즘 서울에서 부산까지 항공기로 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40</a:t>
            </a: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분 만에 도착할 수 있다고 하니 거리가 매우 가깝게 느껴진다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교통 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·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통신의 발달과 정보화에 따른 삶의 변화 모습을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교통 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500" spc="-150" dirty="0" smtClean="0">
                <a:solidFill>
                  <a:schemeClr val="tx1"/>
                </a:solidFill>
              </a:rPr>
              <a:t>통신 발달과 정보화에 따른 문제점을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200" spc="-140" dirty="0" smtClean="0">
                <a:solidFill>
                  <a:schemeClr val="tx1"/>
                </a:solidFill>
              </a:rPr>
              <a:t>교통 </a:t>
            </a:r>
            <a:r>
              <a:rPr lang="en-US" altLang="ko-KR" sz="1200" spc="-140" dirty="0" smtClean="0">
                <a:solidFill>
                  <a:schemeClr val="tx1"/>
                </a:solidFill>
              </a:rPr>
              <a:t>· </a:t>
            </a:r>
            <a:r>
              <a:rPr lang="ko-KR" altLang="en-US" sz="1200" spc="-140" dirty="0" smtClean="0">
                <a:solidFill>
                  <a:schemeClr val="tx1"/>
                </a:solidFill>
              </a:rPr>
              <a:t>통신의 발달과 정보화에 따른 문제점을 해결하기 위한 대처 방안을 알아본다</a:t>
            </a:r>
            <a:r>
              <a:rPr lang="en-US" altLang="ko-KR" sz="1200" spc="-140" dirty="0" smtClean="0">
                <a:solidFill>
                  <a:schemeClr val="tx1"/>
                </a:solidFill>
              </a:rPr>
              <a:t>.</a:t>
            </a:r>
            <a:endParaRPr lang="ko-KR" altLang="en-US" sz="12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87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도시화로 나타난 생활 공간과 생활 양식의 변화 양상을 조사할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7995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 혁명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도시성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생활 공간과</a:t>
                </a:r>
                <a:endParaRPr lang="en-US" altLang="ko-KR" sz="2000" b="1" spc="-150" dirty="0" smtClean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653136"/>
            <a:ext cx="7776864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만약 누리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소통망이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없었다면 지구 반대편에 살고 있던 쌍둥이 자매는 어떻게 서로를 알고 만났을까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22270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662989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누리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소통망이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없었다면 쌍둥이 자매는 다른 나라에 있는 서로의 존재를 평생 알지 못했거나 아주 오랜 시간이 지난 뒤에야 알 수 있을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5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생활 공간과</a:t>
                </a:r>
                <a:endParaRPr lang="en-US" altLang="ko-KR" sz="2000" b="1" spc="-150" dirty="0" smtClean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052736"/>
            <a:ext cx="59543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28"/>
          <p:cNvGrpSpPr/>
          <p:nvPr/>
        </p:nvGrpSpPr>
        <p:grpSpPr>
          <a:xfrm>
            <a:off x="1187624" y="3356992"/>
            <a:ext cx="6912768" cy="1224136"/>
            <a:chOff x="1115616" y="3284984"/>
            <a:chExt cx="6912768" cy="1224136"/>
          </a:xfrm>
        </p:grpSpPr>
        <p:sp>
          <p:nvSpPr>
            <p:cNvPr id="27" name="TextBox 26"/>
            <p:cNvSpPr txBox="1"/>
            <p:nvPr/>
          </p:nvSpPr>
          <p:spPr>
            <a:xfrm>
              <a:off x="1188384" y="3349920"/>
              <a:ext cx="6840000" cy="1159200"/>
            </a:xfrm>
            <a:prstGeom prst="roundRect">
              <a:avLst>
                <a:gd name="adj" fmla="val 521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>
                <a:lnSpc>
                  <a:spcPct val="140000"/>
                </a:lnSpc>
              </a:pPr>
              <a:endPara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5616" y="3284984"/>
              <a:ext cx="6840760" cy="1159145"/>
            </a:xfrm>
            <a:prstGeom prst="roundRect">
              <a:avLst>
                <a:gd name="adj" fmla="val 539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부산에서 태어난 쌍둥이 자매는 생후 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3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개월 만에 서로 다른 나라로 입양되었다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평소 서로의 존재를 모르고 살았던 쌍둥이 자매는 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25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년 만에 누리 </a:t>
              </a:r>
              <a:r>
                <a:rPr lang="ko-KR" altLang="en-US" sz="16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소통망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(SNS)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를 통해 서로의 존재를 확인하고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극적으로 만나게 되었다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.           - 『</a:t>
              </a:r>
              <a:r>
                <a:rPr lang="ko-KR" altLang="en-US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조선일보</a:t>
              </a:r>
              <a:r>
                <a:rPr lang="en-US" altLang="ko-KR" sz="16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』, 2015. 5. 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생활 공간의 변화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교통의 발달에 따른 변화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먼 거리를 빠르게 이동할 수 있음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지구촌 사회가 도래함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통신 수단의 발달에 따른 변화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많은 양의 정보를 시간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거리와 관계없이 얻을 수 있게 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정보화 사회로 전환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0830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정보화로 생활 공간이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생활 공간과</a:t>
                </a:r>
                <a:endParaRPr lang="en-US" altLang="ko-KR" sz="2000" b="1" spc="-150" dirty="0" smtClean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grpSp>
        <p:nvGrpSpPr>
          <p:cNvPr id="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고속 철도 개통이 가져온 변화는 무엇일까</a:t>
              </a:r>
              <a:r>
                <a:rPr lang="en-US" altLang="ko-KR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5517" y="1552702"/>
            <a:ext cx="8676963" cy="4539955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700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852936"/>
            <a:ext cx="5400600" cy="32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362584" y="1675678"/>
            <a:ext cx="828092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부산의 한 광고 대행사에서 일하는 윤 ○○ 씨는 자칭 ‘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연극광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’이다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윤 씨는 이따금 오전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시쯤 부산역에서 출발하는 한국 고속 철도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(KTX)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에 몸을 싣고 다양한 연극을 볼 수 있는 서울시 종로구의 대학로로 향한다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그는 “두 달에 한 번쯤 아침에 부산에서 출발해 서울에서 친구와 연극을 보고 차도 마신 다음 저녁에 돌아온다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.”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라고 말했다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부산을 운행하는 고속 철도는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시간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분 만에 승객을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서울 한복판에서 부산의 도심으로 옮겨 놓고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이처럼 최고 시속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350 km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로 달리는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고속 철도의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개통으로 웬만큼 떨어진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도시는 이제 예전에 시내 돌아다니는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것처럼 느껴진다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        - 『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중앙일보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』, 2014. 3. 29.</a:t>
            </a: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280920" cy="18928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교통의 발달에 따른 변화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장거리 출퇴근 가능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이동 시간의 단축으로 여가 시간의 증가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745232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통신의 발달과 정보화로 생활 양식은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251520" y="5321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교통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통신의 발달과 정보화에 따른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생활 공간과</a:t>
                </a:r>
                <a:endParaRPr lang="en-US" altLang="ko-KR" sz="2000" b="1" spc="-150" dirty="0" smtClean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    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5868144" y="1202878"/>
              <a:ext cx="3028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교통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통신 발달과 정보화에 따른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변화와 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2320</Words>
  <Application>Microsoft Office PowerPoint</Application>
  <PresentationFormat>화면 슬라이드 쇼(4:3)</PresentationFormat>
  <Paragraphs>331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309</cp:revision>
  <dcterms:created xsi:type="dcterms:W3CDTF">2017-01-13T03:10:23Z</dcterms:created>
  <dcterms:modified xsi:type="dcterms:W3CDTF">2018-02-06T06:03:52Z</dcterms:modified>
</cp:coreProperties>
</file>