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274" r:id="rId2"/>
    <p:sldId id="258" r:id="rId3"/>
    <p:sldId id="343" r:id="rId4"/>
    <p:sldId id="366" r:id="rId5"/>
    <p:sldId id="259" r:id="rId6"/>
    <p:sldId id="261" r:id="rId7"/>
    <p:sldId id="262" r:id="rId8"/>
    <p:sldId id="263" r:id="rId9"/>
    <p:sldId id="367" r:id="rId10"/>
    <p:sldId id="368" r:id="rId11"/>
    <p:sldId id="369" r:id="rId12"/>
    <p:sldId id="347" r:id="rId13"/>
    <p:sldId id="370" r:id="rId14"/>
    <p:sldId id="371" r:id="rId15"/>
    <p:sldId id="350" r:id="rId16"/>
    <p:sldId id="282" r:id="rId17"/>
    <p:sldId id="270" r:id="rId18"/>
    <p:sldId id="372" r:id="rId19"/>
    <p:sldId id="373" r:id="rId20"/>
    <p:sldId id="374" r:id="rId21"/>
    <p:sldId id="375" r:id="rId22"/>
    <p:sldId id="376" r:id="rId23"/>
    <p:sldId id="377" r:id="rId24"/>
    <p:sldId id="378" r:id="rId25"/>
    <p:sldId id="379" r:id="rId26"/>
    <p:sldId id="380" r:id="rId27"/>
    <p:sldId id="381" r:id="rId28"/>
    <p:sldId id="382" r:id="rId29"/>
    <p:sldId id="383" r:id="rId30"/>
    <p:sldId id="384" r:id="rId31"/>
    <p:sldId id="385" r:id="rId32"/>
    <p:sldId id="386" r:id="rId33"/>
    <p:sldId id="387" r:id="rId34"/>
    <p:sldId id="388" r:id="rId35"/>
    <p:sldId id="389" r:id="rId36"/>
    <p:sldId id="390" r:id="rId37"/>
    <p:sldId id="391" r:id="rId38"/>
    <p:sldId id="392" r:id="rId39"/>
    <p:sldId id="393" r:id="rId40"/>
    <p:sldId id="394" r:id="rId41"/>
    <p:sldId id="395" r:id="rId42"/>
    <p:sldId id="396" r:id="rId43"/>
    <p:sldId id="397" r:id="rId44"/>
    <p:sldId id="398" r:id="rId45"/>
    <p:sldId id="399" r:id="rId46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A8B94"/>
    <a:srgbClr val="E0F0EB"/>
    <a:srgbClr val="FCF6F2"/>
    <a:srgbClr val="FAF0EA"/>
    <a:srgbClr val="FEF3E6"/>
    <a:srgbClr val="F9EBE3"/>
    <a:srgbClr val="A0A35B"/>
    <a:srgbClr val="A66246"/>
    <a:srgbClr val="F24C4C"/>
    <a:srgbClr val="E02E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97" autoAdjust="0"/>
    <p:restoredTop sz="98712" autoAdjust="0"/>
  </p:normalViewPr>
  <p:slideViewPr>
    <p:cSldViewPr>
      <p:cViewPr>
        <p:scale>
          <a:sx n="75" d="100"/>
          <a:sy n="75" d="100"/>
        </p:scale>
        <p:origin x="-132" y="-9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CFF52C-D1DE-47AC-AC4E-1C216F4F0DB1}" type="datetimeFigureOut">
              <a:rPr lang="ko-KR" altLang="en-US" smtClean="0"/>
              <a:pPr/>
              <a:t>2018-02-06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25560D-4CF4-4B05-91B1-0014A47F24F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790012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22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23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24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25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26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30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31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32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>
                <a:solidFill>
                  <a:prstClr val="black"/>
                </a:solidFill>
              </a:rPr>
              <a:pPr/>
              <a:t>33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>
                <a:solidFill>
                  <a:prstClr val="black"/>
                </a:solidFill>
              </a:rPr>
              <a:pPr/>
              <a:t>34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>
                <a:solidFill>
                  <a:prstClr val="black"/>
                </a:solidFill>
              </a:rPr>
              <a:pPr/>
              <a:t>35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>
                <a:solidFill>
                  <a:prstClr val="black"/>
                </a:solidFill>
              </a:rPr>
              <a:pPr/>
              <a:t>36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>
                <a:solidFill>
                  <a:prstClr val="black"/>
                </a:solidFill>
              </a:rPr>
              <a:pPr/>
              <a:t>37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>
                <a:solidFill>
                  <a:prstClr val="black"/>
                </a:solidFill>
              </a:rPr>
              <a:pPr/>
              <a:t>38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39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40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41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42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43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44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45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B4BC3-1572-4FEA-8713-4301130AC949}" type="datetimeFigureOut">
              <a:rPr lang="ko-KR" altLang="en-US" smtClean="0"/>
              <a:pPr/>
              <a:t>2018-02-06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0CACC-B527-42B1-A227-ACCBDDA96B1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56620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B4BC3-1572-4FEA-8713-4301130AC949}" type="datetimeFigureOut">
              <a:rPr lang="ko-KR" altLang="en-US" smtClean="0"/>
              <a:pPr/>
              <a:t>2018-02-06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0CACC-B527-42B1-A227-ACCBDDA96B1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16323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B4BC3-1572-4FEA-8713-4301130AC949}" type="datetimeFigureOut">
              <a:rPr lang="ko-KR" altLang="en-US" smtClean="0"/>
              <a:pPr/>
              <a:t>2018-02-06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0CACC-B527-42B1-A227-ACCBDDA96B1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55617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B4BC3-1572-4FEA-8713-4301130AC949}" type="datetimeFigureOut">
              <a:rPr lang="ko-KR" altLang="en-US" smtClean="0"/>
              <a:pPr/>
              <a:t>2018-02-06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0CACC-B527-42B1-A227-ACCBDDA96B1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78857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B4BC3-1572-4FEA-8713-4301130AC949}" type="datetimeFigureOut">
              <a:rPr lang="ko-KR" altLang="en-US" smtClean="0"/>
              <a:pPr/>
              <a:t>2018-02-06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0CACC-B527-42B1-A227-ACCBDDA96B1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43759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B4BC3-1572-4FEA-8713-4301130AC949}" type="datetimeFigureOut">
              <a:rPr lang="ko-KR" altLang="en-US" smtClean="0"/>
              <a:pPr/>
              <a:t>2018-02-06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0CACC-B527-42B1-A227-ACCBDDA96B1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48837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B4BC3-1572-4FEA-8713-4301130AC949}" type="datetimeFigureOut">
              <a:rPr lang="ko-KR" altLang="en-US" smtClean="0"/>
              <a:pPr/>
              <a:t>2018-02-06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0CACC-B527-42B1-A227-ACCBDDA96B1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48411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B4BC3-1572-4FEA-8713-4301130AC949}" type="datetimeFigureOut">
              <a:rPr lang="ko-KR" altLang="en-US" smtClean="0"/>
              <a:pPr/>
              <a:t>2018-02-06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0CACC-B527-42B1-A227-ACCBDDA96B1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18253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B4BC3-1572-4FEA-8713-4301130AC949}" type="datetimeFigureOut">
              <a:rPr lang="ko-KR" altLang="en-US" smtClean="0"/>
              <a:pPr/>
              <a:t>2018-02-06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0CACC-B527-42B1-A227-ACCBDDA96B1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02034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B4BC3-1572-4FEA-8713-4301130AC949}" type="datetimeFigureOut">
              <a:rPr lang="ko-KR" altLang="en-US" smtClean="0"/>
              <a:pPr/>
              <a:t>2018-02-06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0CACC-B527-42B1-A227-ACCBDDA96B1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92259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B4BC3-1572-4FEA-8713-4301130AC949}" type="datetimeFigureOut">
              <a:rPr lang="ko-KR" altLang="en-US" smtClean="0"/>
              <a:pPr/>
              <a:t>2018-02-06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0CACC-B527-42B1-A227-ACCBDDA96B1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31134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FB4BC3-1572-4FEA-8713-4301130AC949}" type="datetimeFigureOut">
              <a:rPr lang="ko-KR" altLang="en-US" smtClean="0"/>
              <a:pPr/>
              <a:t>2018-02-06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60CACC-B527-42B1-A227-ACCBDDA96B1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65645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microsoft.com/office/2007/relationships/hdphoto" Target="../media/hdphoto2.wdp"/><Relationship Id="rId9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microsoft.com/office/2007/relationships/hdphoto" Target="../media/hdphoto1.wdp"/><Relationship Id="rId9" Type="http://schemas.microsoft.com/office/2007/relationships/hdphoto" Target="../media/hdphoto2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microsoft.com/office/2007/relationships/hdphoto" Target="../media/hdphoto1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14.png"/><Relationship Id="rId4" Type="http://schemas.microsoft.com/office/2007/relationships/hdphoto" Target="../media/hdphoto1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1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microsoft.com/office/2007/relationships/hdphoto" Target="../media/hdphoto1.wdp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1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28.png"/><Relationship Id="rId4" Type="http://schemas.microsoft.com/office/2007/relationships/hdphoto" Target="../media/hdphoto1.wdp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png"/><Relationship Id="rId4" Type="http://schemas.microsoft.com/office/2007/relationships/hdphoto" Target="../media/hdphoto1.wdp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openxmlformats.org/officeDocument/2006/relationships/image" Target="../media/image4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1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2.png"/><Relationship Id="rId4" Type="http://schemas.microsoft.com/office/2007/relationships/hdphoto" Target="../media/hdphoto1.wdp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1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microsoft.com/office/2007/relationships/hdphoto" Target="../media/hdphoto1.wdp"/><Relationship Id="rId9" Type="http://schemas.openxmlformats.org/officeDocument/2006/relationships/image" Target="../media/image47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1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microsoft.com/office/2007/relationships/hdphoto" Target="../media/hdphoto1.wdp"/><Relationship Id="rId9" Type="http://schemas.openxmlformats.org/officeDocument/2006/relationships/image" Target="../media/image52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  <a14:imgEffect>
                      <a14:saturation sat="1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06224"/>
          </a:xfrm>
          <a:prstGeom prst="rect">
            <a:avLst/>
          </a:prstGeom>
        </p:spPr>
      </p:pic>
      <p:sp>
        <p:nvSpPr>
          <p:cNvPr id="6" name="제목 1"/>
          <p:cNvSpPr txBox="1">
            <a:spLocks/>
          </p:cNvSpPr>
          <p:nvPr/>
        </p:nvSpPr>
        <p:spPr>
          <a:xfrm>
            <a:off x="1377042" y="2996952"/>
            <a:ext cx="6389917" cy="64807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3. </a:t>
            </a:r>
            <a:r>
              <a:rPr lang="ko-KR" altLang="en-U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환경 문제 해결을 위한 방안</a:t>
            </a:r>
            <a:endParaRPr lang="en-US" altLang="ko-KR" sz="2800" b="1" dirty="0" smtClean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5" name="제목 1"/>
          <p:cNvSpPr txBox="1">
            <a:spLocks/>
          </p:cNvSpPr>
          <p:nvPr/>
        </p:nvSpPr>
        <p:spPr>
          <a:xfrm>
            <a:off x="323528" y="35998"/>
            <a:ext cx="4968552" cy="58469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32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Ⅱ. </a:t>
            </a:r>
            <a:r>
              <a:rPr lang="ko-KR" altLang="en-US" sz="32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자연환경과 인간</a:t>
            </a:r>
            <a:endParaRPr lang="ko-KR" altLang="en-US" sz="3200" b="1" spc="-150" dirty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7541344" y="354142"/>
            <a:ext cx="139653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고등 통합사회</a:t>
            </a:r>
            <a:endParaRPr lang="ko-KR" altLang="en-US" sz="1600" dirty="0">
              <a:latin typeface="나눔고딕 ExtraBold" pitchFamily="50" charset="-127"/>
              <a:ea typeface="나눔고딕 ExtraBold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14782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그림 1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  <a14:imgEffect>
                      <a14:saturation sat="1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06224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323528" y="1340768"/>
            <a:ext cx="8496944" cy="5112568"/>
          </a:xfrm>
          <a:prstGeom prst="roundRect">
            <a:avLst>
              <a:gd name="adj" fmla="val 5479"/>
            </a:avLst>
          </a:prstGeom>
          <a:solidFill>
            <a:schemeClr val="bg1"/>
          </a:solidFill>
          <a:ln w="28575">
            <a:solidFill>
              <a:srgbClr val="F3A385"/>
            </a:solidFill>
          </a:ln>
          <a:effectLst/>
        </p:spPr>
        <p:txBody>
          <a:bodyPr wrap="square" lIns="144000" tIns="108000" rIns="4284000" bIns="108000" rtlCol="0" anchor="t">
            <a:noAutofit/>
          </a:bodyPr>
          <a:lstStyle/>
          <a:p>
            <a:pPr>
              <a:lnSpc>
                <a:spcPct val="150000"/>
              </a:lnSpc>
            </a:pPr>
            <a:r>
              <a:rPr lang="ko-KR" altLang="en-US" sz="2000" spc="-150" dirty="0" smtClean="0">
                <a:latin typeface="+mn-ea"/>
              </a:rPr>
              <a:t>감축 의무를 부여했지만</a:t>
            </a:r>
            <a:r>
              <a:rPr lang="en-US" altLang="ko-KR" sz="2000" spc="-150" dirty="0" smtClean="0">
                <a:latin typeface="+mn-ea"/>
              </a:rPr>
              <a:t>, </a:t>
            </a:r>
            <a:r>
              <a:rPr lang="ko-KR" altLang="en-US" sz="2000" spc="-150" dirty="0" smtClean="0">
                <a:latin typeface="+mn-ea"/>
              </a:rPr>
              <a:t>이와 달리 파리 기후 협약에서는 개발 도상국에게도 이와 달리 파리 기후 협약에서는 개발 도상국에게도 감축 의무를 부여하였다</a:t>
            </a:r>
            <a:r>
              <a:rPr lang="en-US" altLang="ko-KR" sz="2000" spc="-150" dirty="0" smtClean="0">
                <a:latin typeface="+mn-ea"/>
              </a:rPr>
              <a:t>. </a:t>
            </a:r>
            <a:r>
              <a:rPr lang="ko-KR" altLang="en-US" sz="2000" spc="-150" dirty="0" smtClean="0">
                <a:latin typeface="+mn-ea"/>
              </a:rPr>
              <a:t>또한</a:t>
            </a:r>
            <a:r>
              <a:rPr lang="en-US" altLang="ko-KR" sz="2000" spc="-150" dirty="0" smtClean="0">
                <a:latin typeface="+mn-ea"/>
              </a:rPr>
              <a:t>, </a:t>
            </a:r>
            <a:r>
              <a:rPr lang="ko-KR" altLang="en-US" sz="2000" spc="-150" dirty="0" smtClean="0">
                <a:latin typeface="+mn-ea"/>
              </a:rPr>
              <a:t>파리 기후 협약은 기후 변화에 따른 피해에 취약한 국가를 돕고자 하는 내용도 포함한다</a:t>
            </a:r>
            <a:r>
              <a:rPr lang="en-US" altLang="ko-KR" sz="2000" spc="-150" dirty="0" smtClean="0">
                <a:latin typeface="+mn-ea"/>
              </a:rPr>
              <a:t>. </a:t>
            </a:r>
            <a:r>
              <a:rPr lang="ko-KR" altLang="en-US" sz="2000" spc="-150" dirty="0" smtClean="0">
                <a:latin typeface="+mn-ea"/>
              </a:rPr>
              <a:t>이 협약에 따라 우리 정부도 </a:t>
            </a:r>
            <a:r>
              <a:rPr lang="en-US" altLang="ko-KR" sz="2000" spc="-150" dirty="0" smtClean="0">
                <a:latin typeface="+mn-ea"/>
              </a:rPr>
              <a:t>2030</a:t>
            </a:r>
            <a:r>
              <a:rPr lang="ko-KR" altLang="en-US" sz="2000" spc="-150" dirty="0" smtClean="0">
                <a:latin typeface="+mn-ea"/>
              </a:rPr>
              <a:t>년까지 온실가스 배출량을 </a:t>
            </a:r>
            <a:r>
              <a:rPr lang="en-US" altLang="ko-KR" sz="2000" spc="-150" dirty="0" smtClean="0">
                <a:latin typeface="+mn-ea"/>
              </a:rPr>
              <a:t>37 % </a:t>
            </a:r>
            <a:r>
              <a:rPr lang="ko-KR" altLang="en-US" sz="2000" spc="-150" dirty="0" smtClean="0">
                <a:latin typeface="+mn-ea"/>
              </a:rPr>
              <a:t>감축한다는 목표를 내세우고 있다</a:t>
            </a:r>
            <a:r>
              <a:rPr lang="en-US" altLang="ko-KR" sz="2000" spc="-150" dirty="0" smtClean="0">
                <a:latin typeface="+mn-ea"/>
              </a:rPr>
              <a:t>.</a:t>
            </a:r>
          </a:p>
        </p:txBody>
      </p:sp>
      <p:sp>
        <p:nvSpPr>
          <p:cNvPr id="16" name="제목 1"/>
          <p:cNvSpPr txBox="1">
            <a:spLocks/>
          </p:cNvSpPr>
          <p:nvPr/>
        </p:nvSpPr>
        <p:spPr>
          <a:xfrm>
            <a:off x="251520" y="33896"/>
            <a:ext cx="8424936" cy="68407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ko-KR" altLang="en-US" sz="2400" b="1" spc="-150" dirty="0" smtClean="0">
                <a:solidFill>
                  <a:srgbClr val="C00000"/>
                </a:solidFill>
                <a:latin typeface="나눔고딕 ExtraBold" pitchFamily="50" charset="-127"/>
                <a:ea typeface="나눔고딕 ExtraBold" pitchFamily="50" charset="-127"/>
              </a:rPr>
              <a:t>더 알아보기</a:t>
            </a:r>
            <a:r>
              <a:rPr lang="en-US" altLang="ko-KR" sz="2800" b="1" dirty="0" smtClean="0">
                <a:latin typeface="나눔고딕 ExtraBold" pitchFamily="50" charset="-127"/>
                <a:ea typeface="나눔고딕 ExtraBold" pitchFamily="50" charset="-127"/>
              </a:rPr>
              <a:t>	</a:t>
            </a:r>
            <a:r>
              <a:rPr lang="ko-KR" altLang="en-US" sz="2800" b="1" dirty="0" smtClean="0">
                <a:latin typeface="나눔고딕 ExtraBold" pitchFamily="50" charset="-127"/>
                <a:ea typeface="나눔고딕 ExtraBold" pitchFamily="50" charset="-127"/>
              </a:rPr>
              <a:t>파리 기후 협약</a:t>
            </a:r>
            <a:endParaRPr lang="ko-KR" altLang="en-US" sz="2500" b="1" spc="-150" dirty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583636" y="314900"/>
            <a:ext cx="1296144" cy="415498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61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11" name="그룹 10"/>
          <p:cNvGrpSpPr/>
          <p:nvPr/>
        </p:nvGrpSpPr>
        <p:grpSpPr>
          <a:xfrm>
            <a:off x="4693678" y="1746572"/>
            <a:ext cx="3910770" cy="4202708"/>
            <a:chOff x="4621670" y="1480842"/>
            <a:chExt cx="3910770" cy="4202708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693678" y="1480842"/>
              <a:ext cx="1873259" cy="2164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637894" y="1484784"/>
              <a:ext cx="1894546" cy="21570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4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621670" y="3739334"/>
              <a:ext cx="1908738" cy="1944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5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637894" y="3717032"/>
              <a:ext cx="1880355" cy="1944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863339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그림 1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  <a14:imgEffect>
                      <a14:saturation sat="1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06224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323528" y="1340768"/>
            <a:ext cx="8496944" cy="5112568"/>
          </a:xfrm>
          <a:prstGeom prst="roundRect">
            <a:avLst>
              <a:gd name="adj" fmla="val 5479"/>
            </a:avLst>
          </a:prstGeom>
          <a:solidFill>
            <a:schemeClr val="bg1"/>
          </a:solidFill>
          <a:ln w="28575">
            <a:solidFill>
              <a:srgbClr val="F3A385"/>
            </a:solidFill>
          </a:ln>
          <a:effectLst/>
        </p:spPr>
        <p:txBody>
          <a:bodyPr wrap="square" lIns="144000" tIns="108000" rIns="4284000" bIns="108000" rtlCol="0" anchor="t">
            <a:noAutofit/>
          </a:bodyPr>
          <a:lstStyle/>
          <a:p>
            <a:pPr>
              <a:lnSpc>
                <a:spcPct val="150000"/>
              </a:lnSpc>
            </a:pPr>
            <a:endParaRPr lang="en-US" altLang="ko-KR" sz="2000" spc="-150" dirty="0" smtClean="0">
              <a:latin typeface="+mn-ea"/>
            </a:endParaRPr>
          </a:p>
        </p:txBody>
      </p:sp>
      <p:sp>
        <p:nvSpPr>
          <p:cNvPr id="16" name="제목 1"/>
          <p:cNvSpPr txBox="1">
            <a:spLocks/>
          </p:cNvSpPr>
          <p:nvPr/>
        </p:nvSpPr>
        <p:spPr>
          <a:xfrm>
            <a:off x="251520" y="33896"/>
            <a:ext cx="8424936" cy="68407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ko-KR" altLang="en-US" sz="2400" b="1" spc="-150" dirty="0" smtClean="0">
                <a:solidFill>
                  <a:srgbClr val="C00000"/>
                </a:solidFill>
                <a:latin typeface="나눔고딕 ExtraBold" pitchFamily="50" charset="-127"/>
                <a:ea typeface="나눔고딕 ExtraBold" pitchFamily="50" charset="-127"/>
              </a:rPr>
              <a:t>더 알아보기</a:t>
            </a:r>
            <a:r>
              <a:rPr lang="en-US" altLang="ko-KR" sz="2800" b="1" dirty="0" smtClean="0">
                <a:latin typeface="나눔고딕 ExtraBold" pitchFamily="50" charset="-127"/>
                <a:ea typeface="나눔고딕 ExtraBold" pitchFamily="50" charset="-127"/>
              </a:rPr>
              <a:t>	</a:t>
            </a:r>
            <a:r>
              <a:rPr lang="ko-KR" altLang="en-US" sz="2800" b="1" dirty="0" smtClean="0">
                <a:latin typeface="나눔고딕 ExtraBold" pitchFamily="50" charset="-127"/>
                <a:ea typeface="나눔고딕 ExtraBold" pitchFamily="50" charset="-127"/>
              </a:rPr>
              <a:t>파리 기후 협약</a:t>
            </a:r>
            <a:endParaRPr lang="ko-KR" altLang="en-US" sz="2500" b="1" spc="-150" dirty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583636" y="314900"/>
            <a:ext cx="1296144" cy="415498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61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2" name="그룹 10"/>
          <p:cNvGrpSpPr/>
          <p:nvPr/>
        </p:nvGrpSpPr>
        <p:grpSpPr>
          <a:xfrm>
            <a:off x="4693678" y="1746572"/>
            <a:ext cx="3910770" cy="4202708"/>
            <a:chOff x="4621670" y="1480842"/>
            <a:chExt cx="3910770" cy="4202708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693678" y="1480842"/>
              <a:ext cx="1873259" cy="2164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637894" y="1484784"/>
              <a:ext cx="1894546" cy="21570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4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621670" y="3739334"/>
              <a:ext cx="1908738" cy="1944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5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637894" y="3717032"/>
              <a:ext cx="1880355" cy="1944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124" b="87629" l="7619" r="9714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84787"/>
            <a:ext cx="803352" cy="742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1259632" y="1599300"/>
            <a:ext cx="3384376" cy="1254189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ko-KR" altLang="en-US" sz="2000" b="1" spc="-100" dirty="0" smtClean="0">
                <a:solidFill>
                  <a:schemeClr val="bg2">
                    <a:lumMod val="2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파리 기후 협약의 목표를 실현하기 위해 우리 정부에서는 구체적으로 어떤 노력을 해야 할까</a:t>
            </a:r>
            <a:r>
              <a:rPr lang="en-US" altLang="ko-KR" sz="2000" b="1" spc="-100" dirty="0" smtClean="0">
                <a:solidFill>
                  <a:schemeClr val="bg2">
                    <a:lumMod val="2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?</a:t>
            </a:r>
            <a:endParaRPr lang="ko-KR" altLang="en-US" sz="2000" b="1" spc="-100" dirty="0">
              <a:solidFill>
                <a:schemeClr val="bg2">
                  <a:lumMod val="2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187624" y="2953767"/>
            <a:ext cx="3392252" cy="2131417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1600" spc="-100" dirty="0" smtClean="0">
                <a:solidFill>
                  <a:srgbClr val="FF0000"/>
                </a:solidFill>
                <a:latin typeface="+mn-ea"/>
              </a:rPr>
              <a:t>신</a:t>
            </a:r>
            <a:r>
              <a:rPr lang="en-US" altLang="ko-KR" sz="1600" spc="-100" dirty="0" smtClean="0">
                <a:solidFill>
                  <a:srgbClr val="FF0000"/>
                </a:solidFill>
                <a:latin typeface="+mn-ea"/>
              </a:rPr>
              <a:t>·</a:t>
            </a:r>
            <a:r>
              <a:rPr lang="ko-KR" altLang="en-US" sz="1600" spc="-100" dirty="0" smtClean="0">
                <a:solidFill>
                  <a:srgbClr val="FF0000"/>
                </a:solidFill>
                <a:latin typeface="+mn-ea"/>
              </a:rPr>
              <a:t>재생 에너지를 개발하고</a:t>
            </a:r>
            <a:r>
              <a:rPr lang="en-US" altLang="ko-KR" sz="1600" spc="-100" dirty="0" smtClean="0">
                <a:solidFill>
                  <a:srgbClr val="FF0000"/>
                </a:solidFill>
                <a:latin typeface="+mn-ea"/>
              </a:rPr>
              <a:t>, </a:t>
            </a:r>
            <a:r>
              <a:rPr lang="ko-KR" altLang="en-US" sz="1600" spc="-100" dirty="0" smtClean="0">
                <a:solidFill>
                  <a:srgbClr val="FF0000"/>
                </a:solidFill>
                <a:latin typeface="+mn-ea"/>
              </a:rPr>
              <a:t>자원을 절약하고 온실가스 배출을 줄일 수 있는 법안 제정 등의 노력이 필요하다</a:t>
            </a:r>
            <a:r>
              <a:rPr lang="en-US" altLang="ko-KR" sz="1600" spc="-100" dirty="0" smtClean="0">
                <a:solidFill>
                  <a:srgbClr val="FF0000"/>
                </a:solidFill>
                <a:latin typeface="+mn-ea"/>
              </a:rPr>
              <a:t>. </a:t>
            </a:r>
            <a:r>
              <a:rPr lang="ko-KR" altLang="en-US" sz="1600" spc="-100" dirty="0" smtClean="0">
                <a:solidFill>
                  <a:srgbClr val="FF0000"/>
                </a:solidFill>
                <a:latin typeface="+mn-ea"/>
              </a:rPr>
              <a:t>또한 각종 공공기관과 단체</a:t>
            </a:r>
            <a:r>
              <a:rPr lang="en-US" altLang="ko-KR" sz="1600" spc="-100" dirty="0" smtClean="0">
                <a:solidFill>
                  <a:srgbClr val="FF0000"/>
                </a:solidFill>
                <a:latin typeface="+mn-ea"/>
              </a:rPr>
              <a:t>, </a:t>
            </a:r>
            <a:r>
              <a:rPr lang="ko-KR" altLang="en-US" sz="1600" spc="-100" dirty="0" smtClean="0">
                <a:solidFill>
                  <a:srgbClr val="FF0000"/>
                </a:solidFill>
                <a:latin typeface="+mn-ea"/>
              </a:rPr>
              <a:t>언론 등을 통하여 지구 온난화 해결 방안에 대한 지속적인 교육과 실천 등의 노력이 필요하다</a:t>
            </a:r>
            <a:r>
              <a:rPr lang="en-US" altLang="ko-KR" sz="1600" spc="-100" dirty="0" smtClean="0">
                <a:solidFill>
                  <a:srgbClr val="FF0000"/>
                </a:solidFill>
                <a:latin typeface="+mn-ea"/>
              </a:rPr>
              <a:t>.</a:t>
            </a:r>
            <a:endParaRPr lang="ko-KR" altLang="en-US" sz="1600" spc="-100" dirty="0">
              <a:solidFill>
                <a:srgbClr val="FF0000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863339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3528" y="1820138"/>
            <a:ext cx="8568952" cy="3624069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8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② 정부의 국내적 차원의 노력</a:t>
            </a:r>
            <a:endParaRPr lang="en-US" altLang="ko-KR" sz="2800" b="1" spc="100" dirty="0" smtClean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marL="180000" indent="-1800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적정한 환경 기준을 법률로 제정하고 제도를 정비함</a:t>
            </a:r>
          </a:p>
          <a:p>
            <a:pPr marL="180000" indent="-1800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환경 문제 해결을 위한 정책들</a:t>
            </a:r>
          </a:p>
          <a:p>
            <a:pPr marL="180000" indent="-180000">
              <a:lnSpc>
                <a:spcPct val="150000"/>
              </a:lnSpc>
            </a:pPr>
            <a:r>
              <a:rPr lang="en-US" altLang="ko-KR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  <a:sym typeface="Wingdings" pitchFamily="2" charset="2"/>
              </a:rPr>
              <a:t> </a:t>
            </a: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온실가스</a:t>
            </a:r>
            <a:r>
              <a:rPr lang="en-US" altLang="ko-KR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(</a:t>
            </a: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탄소</a:t>
            </a:r>
            <a:r>
              <a:rPr lang="en-US" altLang="ko-KR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) </a:t>
            </a:r>
            <a:r>
              <a:rPr lang="ko-KR" altLang="en-US" sz="2500" spc="-150" dirty="0" err="1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배출권</a:t>
            </a: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 </a:t>
            </a:r>
            <a:r>
              <a:rPr lang="ko-KR" altLang="en-US" sz="2500" spc="-150" dirty="0" err="1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거래제</a:t>
            </a: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 시행</a:t>
            </a:r>
          </a:p>
          <a:p>
            <a:pPr marL="180000" indent="-180000">
              <a:lnSpc>
                <a:spcPct val="150000"/>
              </a:lnSpc>
            </a:pPr>
            <a:r>
              <a:rPr lang="en-US" altLang="ko-KR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  <a:sym typeface="Wingdings" pitchFamily="2" charset="2"/>
              </a:rPr>
              <a:t> </a:t>
            </a: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물</a:t>
            </a:r>
            <a:r>
              <a:rPr lang="en-US" altLang="ko-KR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·</a:t>
            </a: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토양</a:t>
            </a:r>
            <a:r>
              <a:rPr lang="en-US" altLang="ko-KR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·</a:t>
            </a: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대기 등에 관한 환경 </a:t>
            </a:r>
            <a:r>
              <a:rPr lang="ko-KR" altLang="en-US" sz="2500" spc="-150" dirty="0" err="1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보전법</a:t>
            </a: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 제정 및 환경 영향 평가</a:t>
            </a:r>
          </a:p>
          <a:p>
            <a:pPr marL="180000" indent="-180000">
              <a:lnSpc>
                <a:spcPct val="150000"/>
              </a:lnSpc>
            </a:pPr>
            <a:r>
              <a:rPr lang="en-US" altLang="ko-KR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  <a:sym typeface="Wingdings" pitchFamily="2" charset="2"/>
              </a:rPr>
              <a:t> </a:t>
            </a: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탄소 성적 표지 제도 등 친환경 제품에 관한 정보 제공</a:t>
            </a:r>
            <a:endParaRPr lang="en-US" altLang="ko-KR" sz="2500" spc="-150" dirty="0" smtClean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grpSp>
        <p:nvGrpSpPr>
          <p:cNvPr id="2" name="그룹 12"/>
          <p:cNvGrpSpPr/>
          <p:nvPr/>
        </p:nvGrpSpPr>
        <p:grpSpPr>
          <a:xfrm>
            <a:off x="0" y="0"/>
            <a:ext cx="9144000" cy="1106224"/>
            <a:chOff x="0" y="1124744"/>
            <a:chExt cx="9144000" cy="1106224"/>
          </a:xfrm>
        </p:grpSpPr>
        <p:grpSp>
          <p:nvGrpSpPr>
            <p:cNvPr id="4" name="그룹 11"/>
            <p:cNvGrpSpPr/>
            <p:nvPr/>
          </p:nvGrpSpPr>
          <p:grpSpPr>
            <a:xfrm>
              <a:off x="0" y="1124744"/>
              <a:ext cx="9144000" cy="1106224"/>
              <a:chOff x="0" y="0"/>
              <a:chExt cx="9144000" cy="1106224"/>
            </a:xfrm>
          </p:grpSpPr>
          <p:pic>
            <p:nvPicPr>
              <p:cNvPr id="23" name="그림 22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5900"/>
                        </a14:imgEffect>
                        <a14:imgEffect>
                          <a14:saturation sat="17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9144000" cy="1106224"/>
              </a:xfrm>
              <a:prstGeom prst="rect">
                <a:avLst/>
              </a:prstGeom>
            </p:spPr>
          </p:pic>
          <p:sp>
            <p:nvSpPr>
              <p:cNvPr id="24" name="제목 1"/>
              <p:cNvSpPr txBox="1">
                <a:spLocks/>
              </p:cNvSpPr>
              <p:nvPr/>
            </p:nvSpPr>
            <p:spPr>
              <a:xfrm>
                <a:off x="251520" y="33896"/>
                <a:ext cx="7056784" cy="68407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1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altLang="ko-KR" sz="2000" b="1" spc="-150" dirty="0" smtClean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01. </a:t>
                </a:r>
                <a:r>
                  <a:rPr lang="ko-KR" altLang="en-US" sz="2000" b="1" spc="-150" dirty="0" smtClean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환경 문제 해결을 위한 정부</a:t>
                </a:r>
                <a:r>
                  <a:rPr lang="en-US" altLang="ko-KR" sz="2000" b="1" spc="-150" dirty="0" smtClean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, </a:t>
                </a:r>
                <a:r>
                  <a:rPr lang="ko-KR" altLang="en-US" sz="2000" b="1" spc="-150" dirty="0" smtClean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시민 사회</a:t>
                </a:r>
                <a:r>
                  <a:rPr lang="en-US" altLang="ko-KR" sz="2000" b="1" spc="-150" dirty="0" smtClean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, </a:t>
                </a:r>
                <a:r>
                  <a:rPr lang="ko-KR" altLang="en-US" sz="2000" b="1" spc="-150" dirty="0" smtClean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기업의 노력</a:t>
                </a:r>
                <a:endParaRPr lang="ko-KR" altLang="en-US" sz="2000" b="1" spc="-150" dirty="0">
                  <a:solidFill>
                    <a:srgbClr val="3B2936"/>
                  </a:solidFill>
                  <a:latin typeface="나눔고딕 ExtraBold" pitchFamily="50" charset="-127"/>
                  <a:ea typeface="나눔고딕 ExtraBold" pitchFamily="50" charset="-127"/>
                </a:endParaRPr>
              </a:p>
            </p:txBody>
          </p:sp>
        </p:grpSp>
        <p:sp>
          <p:nvSpPr>
            <p:cNvPr id="15" name="직사각형 14"/>
            <p:cNvSpPr/>
            <p:nvPr/>
          </p:nvSpPr>
          <p:spPr>
            <a:xfrm>
              <a:off x="5920680" y="1202878"/>
              <a:ext cx="297549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ko-KR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2-3. </a:t>
              </a:r>
              <a:r>
                <a:rPr lang="ko-KR" altLang="en-US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환경 문제 해결을 위한 방안</a:t>
              </a:r>
              <a:endParaRPr lang="ko-KR" altLang="en-US" sz="1600" dirty="0"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0" y="1372706"/>
            <a:ext cx="6516216" cy="400110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lIns="360000" rtlCol="0">
            <a:spAutoFit/>
          </a:bodyPr>
          <a:lstStyle/>
          <a:p>
            <a:r>
              <a:rPr lang="ko-KR" altLang="en-US" sz="2000" b="1" dirty="0" smtClean="0">
                <a:solidFill>
                  <a:srgbClr val="D35007"/>
                </a:solidFill>
                <a:latin typeface="나눔고딕 ExtraBold" pitchFamily="50" charset="-127"/>
                <a:ea typeface="나눔고딕 ExtraBold" pitchFamily="50" charset="-127"/>
              </a:rPr>
              <a:t>환경 문제 해결을 위해 정부는 어떤 노력을 하고 있을까</a:t>
            </a:r>
            <a:r>
              <a:rPr lang="en-US" altLang="ko-KR" sz="2000" b="1" dirty="0" smtClean="0">
                <a:solidFill>
                  <a:srgbClr val="D35007"/>
                </a:solidFill>
                <a:latin typeface="나눔고딕 ExtraBold" pitchFamily="50" charset="-127"/>
                <a:ea typeface="나눔고딕 ExtraBold" pitchFamily="50" charset="-127"/>
              </a:rPr>
              <a:t>?</a:t>
            </a:r>
            <a:endParaRPr lang="ko-KR" altLang="en-US" sz="2000" b="1" dirty="0">
              <a:solidFill>
                <a:srgbClr val="D35007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83636" y="314900"/>
            <a:ext cx="1296144" cy="415498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62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87510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3528" y="1820138"/>
            <a:ext cx="8568952" cy="2469907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 anchor="t">
            <a:spAutoFit/>
          </a:bodyPr>
          <a:lstStyle/>
          <a:p>
            <a:pPr marL="180000" indent="-180000">
              <a:lnSpc>
                <a:spcPct val="150000"/>
              </a:lnSpc>
            </a:pPr>
            <a:r>
              <a:rPr lang="ko-KR" altLang="en-US" sz="28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① 시민 사회의 노력</a:t>
            </a:r>
            <a:endParaRPr lang="en-US" altLang="ko-KR" sz="2800" b="1" spc="100" dirty="0" smtClean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marL="180000" indent="-1800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환경 문제의 심각성을 시민들에게 알리고</a:t>
            </a:r>
            <a:r>
              <a:rPr lang="en-US" altLang="ko-KR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, </a:t>
            </a: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다양한 환경 보호 활동에 시민들이 참여하도록 유도함</a:t>
            </a:r>
          </a:p>
          <a:p>
            <a:pPr marL="180000" indent="-1800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정부의 환경 정책 결정 과정에 영향력 행사</a:t>
            </a:r>
            <a:endParaRPr lang="en-US" altLang="ko-KR" sz="2500" spc="-150" dirty="0" smtClean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grpSp>
        <p:nvGrpSpPr>
          <p:cNvPr id="2" name="그룹 12"/>
          <p:cNvGrpSpPr/>
          <p:nvPr/>
        </p:nvGrpSpPr>
        <p:grpSpPr>
          <a:xfrm>
            <a:off x="0" y="0"/>
            <a:ext cx="9144000" cy="1106224"/>
            <a:chOff x="0" y="1124744"/>
            <a:chExt cx="9144000" cy="1106224"/>
          </a:xfrm>
        </p:grpSpPr>
        <p:grpSp>
          <p:nvGrpSpPr>
            <p:cNvPr id="3" name="그룹 11"/>
            <p:cNvGrpSpPr/>
            <p:nvPr/>
          </p:nvGrpSpPr>
          <p:grpSpPr>
            <a:xfrm>
              <a:off x="0" y="1124744"/>
              <a:ext cx="9144000" cy="1106224"/>
              <a:chOff x="0" y="0"/>
              <a:chExt cx="9144000" cy="1106224"/>
            </a:xfrm>
          </p:grpSpPr>
          <p:pic>
            <p:nvPicPr>
              <p:cNvPr id="23" name="그림 22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5900"/>
                        </a14:imgEffect>
                        <a14:imgEffect>
                          <a14:saturation sat="17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9144000" cy="1106224"/>
              </a:xfrm>
              <a:prstGeom prst="rect">
                <a:avLst/>
              </a:prstGeom>
            </p:spPr>
          </p:pic>
          <p:sp>
            <p:nvSpPr>
              <p:cNvPr id="24" name="제목 1"/>
              <p:cNvSpPr txBox="1">
                <a:spLocks/>
              </p:cNvSpPr>
              <p:nvPr/>
            </p:nvSpPr>
            <p:spPr>
              <a:xfrm>
                <a:off x="251520" y="33896"/>
                <a:ext cx="7056784" cy="68407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1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altLang="ko-KR" sz="2000" b="1" spc="-150" dirty="0" smtClean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01. </a:t>
                </a:r>
                <a:r>
                  <a:rPr lang="ko-KR" altLang="en-US" sz="2000" b="1" spc="-150" dirty="0" smtClean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환경 문제 해결을 위한 정부</a:t>
                </a:r>
                <a:r>
                  <a:rPr lang="en-US" altLang="ko-KR" sz="2000" b="1" spc="-150" dirty="0" smtClean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, </a:t>
                </a:r>
                <a:r>
                  <a:rPr lang="ko-KR" altLang="en-US" sz="2000" b="1" spc="-150" dirty="0" smtClean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시민 사회</a:t>
                </a:r>
                <a:r>
                  <a:rPr lang="en-US" altLang="ko-KR" sz="2000" b="1" spc="-150" dirty="0" smtClean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, </a:t>
                </a:r>
                <a:r>
                  <a:rPr lang="ko-KR" altLang="en-US" sz="2000" b="1" spc="-150" dirty="0" smtClean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기업의 노력</a:t>
                </a:r>
                <a:endParaRPr lang="ko-KR" altLang="en-US" sz="2000" b="1" spc="-150" dirty="0">
                  <a:solidFill>
                    <a:srgbClr val="3B2936"/>
                  </a:solidFill>
                  <a:latin typeface="나눔고딕 ExtraBold" pitchFamily="50" charset="-127"/>
                  <a:ea typeface="나눔고딕 ExtraBold" pitchFamily="50" charset="-127"/>
                </a:endParaRPr>
              </a:p>
            </p:txBody>
          </p:sp>
        </p:grpSp>
        <p:sp>
          <p:nvSpPr>
            <p:cNvPr id="15" name="직사각형 14"/>
            <p:cNvSpPr/>
            <p:nvPr/>
          </p:nvSpPr>
          <p:spPr>
            <a:xfrm>
              <a:off x="5920680" y="1202878"/>
              <a:ext cx="297549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ko-KR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2-3. </a:t>
              </a:r>
              <a:r>
                <a:rPr lang="ko-KR" altLang="en-US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환경 문제 해결을 위한 방안</a:t>
              </a:r>
              <a:endParaRPr lang="ko-KR" altLang="en-US" sz="1600" dirty="0"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0" y="1372706"/>
            <a:ext cx="8244408" cy="400110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lIns="360000" rtlCol="0">
            <a:spAutoFit/>
          </a:bodyPr>
          <a:lstStyle/>
          <a:p>
            <a:r>
              <a:rPr lang="ko-KR" altLang="en-US" sz="2000" b="1" dirty="0" smtClean="0">
                <a:solidFill>
                  <a:srgbClr val="D35007"/>
                </a:solidFill>
                <a:latin typeface="나눔고딕 ExtraBold" pitchFamily="50" charset="-127"/>
                <a:ea typeface="나눔고딕 ExtraBold" pitchFamily="50" charset="-127"/>
              </a:rPr>
              <a:t>환경 문제 해결을 위해 시민 사회와 기업은 어떤 노력을 하고 있을까</a:t>
            </a:r>
            <a:r>
              <a:rPr lang="en-US" altLang="ko-KR" sz="2000" b="1" dirty="0" smtClean="0">
                <a:solidFill>
                  <a:srgbClr val="D35007"/>
                </a:solidFill>
                <a:latin typeface="나눔고딕 ExtraBold" pitchFamily="50" charset="-127"/>
                <a:ea typeface="나눔고딕 ExtraBold" pitchFamily="50" charset="-127"/>
              </a:rPr>
              <a:t>?</a:t>
            </a:r>
            <a:endParaRPr lang="ko-KR" altLang="en-US" sz="2000" b="1" dirty="0">
              <a:solidFill>
                <a:srgbClr val="D35007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83636" y="314900"/>
            <a:ext cx="1296144" cy="415498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62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87510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3528" y="1820138"/>
            <a:ext cx="8568952" cy="1892826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 anchor="t">
            <a:spAutoFit/>
          </a:bodyPr>
          <a:lstStyle/>
          <a:p>
            <a:pPr marL="180000" indent="-180000">
              <a:lnSpc>
                <a:spcPct val="150000"/>
              </a:lnSpc>
            </a:pPr>
            <a:r>
              <a:rPr lang="ko-KR" altLang="en-US" sz="28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② 기업의 노력</a:t>
            </a:r>
            <a:endParaRPr lang="en-US" altLang="ko-KR" sz="2800" b="1" spc="100" dirty="0" smtClean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marL="180000" indent="-1800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오염 물질 정화 시설 설치 및 정비</a:t>
            </a:r>
            <a:r>
              <a:rPr lang="en-US" altLang="ko-KR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, </a:t>
            </a: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환경친화적 제품 생산</a:t>
            </a:r>
          </a:p>
          <a:p>
            <a:pPr marL="180000" indent="-1800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신</a:t>
            </a:r>
            <a:r>
              <a:rPr lang="en-US" altLang="ko-KR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·</a:t>
            </a: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재생 에너지와 친환경 자동차 개발 등 기술 개발에 힘씀</a:t>
            </a:r>
            <a:endParaRPr lang="en-US" altLang="ko-KR" sz="2500" spc="-150" dirty="0" smtClean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grpSp>
        <p:nvGrpSpPr>
          <p:cNvPr id="2" name="그룹 12"/>
          <p:cNvGrpSpPr/>
          <p:nvPr/>
        </p:nvGrpSpPr>
        <p:grpSpPr>
          <a:xfrm>
            <a:off x="0" y="0"/>
            <a:ext cx="9144000" cy="1106224"/>
            <a:chOff x="0" y="1124744"/>
            <a:chExt cx="9144000" cy="1106224"/>
          </a:xfrm>
        </p:grpSpPr>
        <p:grpSp>
          <p:nvGrpSpPr>
            <p:cNvPr id="3" name="그룹 11"/>
            <p:cNvGrpSpPr/>
            <p:nvPr/>
          </p:nvGrpSpPr>
          <p:grpSpPr>
            <a:xfrm>
              <a:off x="0" y="1124744"/>
              <a:ext cx="9144000" cy="1106224"/>
              <a:chOff x="0" y="0"/>
              <a:chExt cx="9144000" cy="1106224"/>
            </a:xfrm>
          </p:grpSpPr>
          <p:pic>
            <p:nvPicPr>
              <p:cNvPr id="23" name="그림 22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5900"/>
                        </a14:imgEffect>
                        <a14:imgEffect>
                          <a14:saturation sat="17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9144000" cy="1106224"/>
              </a:xfrm>
              <a:prstGeom prst="rect">
                <a:avLst/>
              </a:prstGeom>
            </p:spPr>
          </p:pic>
          <p:sp>
            <p:nvSpPr>
              <p:cNvPr id="24" name="제목 1"/>
              <p:cNvSpPr txBox="1">
                <a:spLocks/>
              </p:cNvSpPr>
              <p:nvPr/>
            </p:nvSpPr>
            <p:spPr>
              <a:xfrm>
                <a:off x="251520" y="33896"/>
                <a:ext cx="7056784" cy="68407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1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altLang="ko-KR" sz="2000" b="1" spc="-150" dirty="0" smtClean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01. </a:t>
                </a:r>
                <a:r>
                  <a:rPr lang="ko-KR" altLang="en-US" sz="2000" b="1" spc="-150" dirty="0" smtClean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환경 문제 해결을 위한 정부</a:t>
                </a:r>
                <a:r>
                  <a:rPr lang="en-US" altLang="ko-KR" sz="2000" b="1" spc="-150" dirty="0" smtClean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, </a:t>
                </a:r>
                <a:r>
                  <a:rPr lang="ko-KR" altLang="en-US" sz="2000" b="1" spc="-150" dirty="0" smtClean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시민 사회</a:t>
                </a:r>
                <a:r>
                  <a:rPr lang="en-US" altLang="ko-KR" sz="2000" b="1" spc="-150" dirty="0" smtClean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, </a:t>
                </a:r>
                <a:r>
                  <a:rPr lang="ko-KR" altLang="en-US" sz="2000" b="1" spc="-150" dirty="0" smtClean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기업의 노력</a:t>
                </a:r>
                <a:endParaRPr lang="ko-KR" altLang="en-US" sz="2000" b="1" spc="-150" dirty="0">
                  <a:solidFill>
                    <a:srgbClr val="3B2936"/>
                  </a:solidFill>
                  <a:latin typeface="나눔고딕 ExtraBold" pitchFamily="50" charset="-127"/>
                  <a:ea typeface="나눔고딕 ExtraBold" pitchFamily="50" charset="-127"/>
                </a:endParaRPr>
              </a:p>
            </p:txBody>
          </p:sp>
        </p:grpSp>
        <p:sp>
          <p:nvSpPr>
            <p:cNvPr id="15" name="직사각형 14"/>
            <p:cNvSpPr/>
            <p:nvPr/>
          </p:nvSpPr>
          <p:spPr>
            <a:xfrm>
              <a:off x="5920680" y="1202878"/>
              <a:ext cx="297549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ko-KR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2-3. </a:t>
              </a:r>
              <a:r>
                <a:rPr lang="ko-KR" altLang="en-US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환경 문제 해결을 위한 방안</a:t>
              </a:r>
              <a:endParaRPr lang="ko-KR" altLang="en-US" sz="1600" dirty="0"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0" y="1372706"/>
            <a:ext cx="8244408" cy="400110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lIns="360000" rtlCol="0">
            <a:spAutoFit/>
          </a:bodyPr>
          <a:lstStyle/>
          <a:p>
            <a:r>
              <a:rPr lang="ko-KR" altLang="en-US" sz="2000" b="1" dirty="0" smtClean="0">
                <a:solidFill>
                  <a:srgbClr val="D35007"/>
                </a:solidFill>
                <a:latin typeface="나눔고딕 ExtraBold" pitchFamily="50" charset="-127"/>
                <a:ea typeface="나눔고딕 ExtraBold" pitchFamily="50" charset="-127"/>
              </a:rPr>
              <a:t>환경 문제 해결을 위해 시민 사회와 기업은 어떤 노력을 하고 있을까</a:t>
            </a:r>
            <a:r>
              <a:rPr lang="en-US" altLang="ko-KR" sz="2000" b="1" dirty="0" smtClean="0">
                <a:solidFill>
                  <a:srgbClr val="D35007"/>
                </a:solidFill>
                <a:latin typeface="나눔고딕 ExtraBold" pitchFamily="50" charset="-127"/>
                <a:ea typeface="나눔고딕 ExtraBold" pitchFamily="50" charset="-127"/>
              </a:rPr>
              <a:t>?</a:t>
            </a:r>
            <a:endParaRPr lang="ko-KR" altLang="en-US" sz="2000" b="1" dirty="0">
              <a:solidFill>
                <a:srgbClr val="D35007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83636" y="314900"/>
            <a:ext cx="1296144" cy="415498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62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87510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1"/>
          <p:cNvGrpSpPr/>
          <p:nvPr/>
        </p:nvGrpSpPr>
        <p:grpSpPr>
          <a:xfrm>
            <a:off x="0" y="0"/>
            <a:ext cx="9144000" cy="1106224"/>
            <a:chOff x="0" y="0"/>
            <a:chExt cx="9144000" cy="1106224"/>
          </a:xfrm>
        </p:grpSpPr>
        <p:pic>
          <p:nvPicPr>
            <p:cNvPr id="22" name="그림 21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5900"/>
                      </a14:imgEffect>
                      <a14:imgEffect>
                        <a14:saturation sat="17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1106224"/>
            </a:xfrm>
            <a:prstGeom prst="rect">
              <a:avLst/>
            </a:prstGeom>
          </p:spPr>
        </p:pic>
        <p:sp>
          <p:nvSpPr>
            <p:cNvPr id="23" name="제목 1"/>
            <p:cNvSpPr txBox="1">
              <a:spLocks/>
            </p:cNvSpPr>
            <p:nvPr/>
          </p:nvSpPr>
          <p:spPr>
            <a:xfrm>
              <a:off x="251520" y="33896"/>
              <a:ext cx="7704856" cy="684076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1440000" algn="l"/>
              <a:r>
                <a:rPr lang="ko-KR" altLang="en-US" sz="2400" b="1" spc="-1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자연환경은 경제와 정치에 어떤 영향을 끼쳤을까</a:t>
              </a:r>
              <a:r>
                <a:rPr lang="en-US" altLang="ko-KR" sz="2400" b="1" spc="-1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?</a:t>
              </a:r>
              <a:endParaRPr lang="ko-KR" altLang="en-US" sz="2700" b="1" spc="-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24" name="제목 1"/>
          <p:cNvSpPr txBox="1">
            <a:spLocks/>
          </p:cNvSpPr>
          <p:nvPr/>
        </p:nvSpPr>
        <p:spPr>
          <a:xfrm>
            <a:off x="195212" y="35520"/>
            <a:ext cx="1424460" cy="64807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000" b="1" spc="-150" dirty="0" smtClean="0">
                <a:solidFill>
                  <a:srgbClr val="24787C"/>
                </a:solidFill>
                <a:latin typeface="나눔고딕 ExtraBold" pitchFamily="50" charset="-127"/>
                <a:ea typeface="나눔고딕 ExtraBold" pitchFamily="50" charset="-127"/>
              </a:rPr>
              <a:t>사진을 통해 </a:t>
            </a:r>
            <a:endParaRPr lang="en-US" altLang="ko-KR" sz="2000" b="1" spc="-150" dirty="0" smtClean="0">
              <a:solidFill>
                <a:srgbClr val="24787C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r>
              <a:rPr lang="ko-KR" altLang="en-US" sz="2000" b="1" spc="-150" dirty="0" smtClean="0">
                <a:solidFill>
                  <a:srgbClr val="24787C"/>
                </a:solidFill>
                <a:latin typeface="나눔고딕 ExtraBold" pitchFamily="50" charset="-127"/>
                <a:ea typeface="나눔고딕 ExtraBold" pitchFamily="50" charset="-127"/>
              </a:rPr>
              <a:t>보는 사회</a:t>
            </a:r>
            <a:endParaRPr lang="en-US" altLang="ko-KR" sz="2000" b="1" spc="-150" dirty="0" smtClean="0">
              <a:solidFill>
                <a:srgbClr val="24787C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43509" y="1320362"/>
            <a:ext cx="8676963" cy="5236949"/>
          </a:xfrm>
          <a:prstGeom prst="roundRect">
            <a:avLst>
              <a:gd name="adj" fmla="val 3132"/>
            </a:avLst>
          </a:prstGeom>
          <a:solidFill>
            <a:srgbClr val="FCF3EB"/>
          </a:solidFill>
          <a:effectLst/>
        </p:spPr>
        <p:txBody>
          <a:bodyPr wrap="square" lIns="72000" tIns="72000" rIns="72000" bIns="72000" rtlCol="0">
            <a:spAutoFit/>
          </a:bodyPr>
          <a:lstStyle/>
          <a:p>
            <a:pPr marL="3960000" lvl="6">
              <a:lnSpc>
                <a:spcPct val="140000"/>
              </a:lnSpc>
            </a:pPr>
            <a:endParaRPr lang="en-US" altLang="ko-KR" spc="-70" dirty="0" smtClean="0">
              <a:latin typeface="맑은 고딕" pitchFamily="50" charset="-127"/>
              <a:ea typeface="맑은 고딕" pitchFamily="50" charset="-127"/>
            </a:endParaRPr>
          </a:p>
          <a:p>
            <a:pPr marL="3960000" lvl="6">
              <a:lnSpc>
                <a:spcPct val="140000"/>
              </a:lnSpc>
            </a:pPr>
            <a:endParaRPr lang="en-US" altLang="ko-KR" spc="-70" dirty="0" smtClean="0">
              <a:latin typeface="맑은 고딕" pitchFamily="50" charset="-127"/>
              <a:ea typeface="맑은 고딕" pitchFamily="50" charset="-127"/>
            </a:endParaRPr>
          </a:p>
          <a:p>
            <a:pPr marL="3960000" lvl="6">
              <a:lnSpc>
                <a:spcPct val="140000"/>
              </a:lnSpc>
            </a:pPr>
            <a:endParaRPr lang="en-US" altLang="ko-KR" spc="-70" dirty="0" smtClean="0">
              <a:latin typeface="맑은 고딕" pitchFamily="50" charset="-127"/>
              <a:ea typeface="맑은 고딕" pitchFamily="50" charset="-127"/>
            </a:endParaRPr>
          </a:p>
          <a:p>
            <a:pPr marL="3960000" lvl="6">
              <a:lnSpc>
                <a:spcPct val="140000"/>
              </a:lnSpc>
            </a:pPr>
            <a:endParaRPr lang="en-US" altLang="ko-KR" spc="-70" dirty="0" smtClean="0">
              <a:latin typeface="맑은 고딕" pitchFamily="50" charset="-127"/>
              <a:ea typeface="맑은 고딕" pitchFamily="50" charset="-127"/>
            </a:endParaRPr>
          </a:p>
          <a:p>
            <a:pPr marL="3960000" lvl="6">
              <a:lnSpc>
                <a:spcPct val="140000"/>
              </a:lnSpc>
            </a:pPr>
            <a:endParaRPr lang="en-US" altLang="ko-KR" spc="-70" dirty="0" smtClean="0">
              <a:latin typeface="맑은 고딕" pitchFamily="50" charset="-127"/>
              <a:ea typeface="맑은 고딕" pitchFamily="50" charset="-127"/>
            </a:endParaRPr>
          </a:p>
          <a:p>
            <a:pPr marL="3960000" lvl="6">
              <a:lnSpc>
                <a:spcPct val="140000"/>
              </a:lnSpc>
            </a:pPr>
            <a:endParaRPr lang="en-US" altLang="ko-KR" spc="-70" dirty="0" smtClean="0">
              <a:latin typeface="맑은 고딕" pitchFamily="50" charset="-127"/>
              <a:ea typeface="맑은 고딕" pitchFamily="50" charset="-127"/>
            </a:endParaRPr>
          </a:p>
          <a:p>
            <a:pPr marL="3960000" lvl="6">
              <a:lnSpc>
                <a:spcPct val="140000"/>
              </a:lnSpc>
            </a:pPr>
            <a:endParaRPr lang="en-US" altLang="ko-KR" spc="-70" dirty="0" smtClean="0">
              <a:latin typeface="맑은 고딕" pitchFamily="50" charset="-127"/>
              <a:ea typeface="맑은 고딕" pitchFamily="50" charset="-127"/>
            </a:endParaRPr>
          </a:p>
          <a:p>
            <a:pPr marL="3960000" lvl="6">
              <a:lnSpc>
                <a:spcPct val="140000"/>
              </a:lnSpc>
            </a:pPr>
            <a:endParaRPr lang="en-US" altLang="ko-KR" spc="-70" dirty="0" smtClean="0">
              <a:latin typeface="맑은 고딕" pitchFamily="50" charset="-127"/>
              <a:ea typeface="맑은 고딕" pitchFamily="50" charset="-127"/>
            </a:endParaRPr>
          </a:p>
          <a:p>
            <a:pPr marL="3960000" lvl="6">
              <a:lnSpc>
                <a:spcPct val="140000"/>
              </a:lnSpc>
            </a:pPr>
            <a:endParaRPr lang="en-US" altLang="ko-KR" spc="-70" dirty="0" smtClean="0">
              <a:latin typeface="맑은 고딕" pitchFamily="50" charset="-127"/>
              <a:ea typeface="맑은 고딕" pitchFamily="50" charset="-127"/>
            </a:endParaRPr>
          </a:p>
          <a:p>
            <a:pPr marL="3960000" lvl="6">
              <a:lnSpc>
                <a:spcPct val="140000"/>
              </a:lnSpc>
            </a:pPr>
            <a:endParaRPr lang="en-US" altLang="ko-KR" spc="-70" dirty="0" smtClean="0">
              <a:latin typeface="맑은 고딕" pitchFamily="50" charset="-127"/>
              <a:ea typeface="맑은 고딕" pitchFamily="50" charset="-127"/>
            </a:endParaRPr>
          </a:p>
          <a:p>
            <a:pPr marL="3960000" lvl="6">
              <a:lnSpc>
                <a:spcPct val="140000"/>
              </a:lnSpc>
            </a:pPr>
            <a:endParaRPr lang="en-US" altLang="ko-KR" spc="-70" dirty="0" smtClean="0">
              <a:latin typeface="맑은 고딕" pitchFamily="50" charset="-127"/>
              <a:ea typeface="맑은 고딕" pitchFamily="50" charset="-127"/>
            </a:endParaRPr>
          </a:p>
          <a:p>
            <a:pPr marL="3960000" lvl="6">
              <a:lnSpc>
                <a:spcPct val="140000"/>
              </a:lnSpc>
            </a:pPr>
            <a:endParaRPr lang="en-US" altLang="ko-KR" spc="-70" dirty="0" smtClean="0">
              <a:latin typeface="맑은 고딕" pitchFamily="50" charset="-127"/>
              <a:ea typeface="맑은 고딕" pitchFamily="50" charset="-127"/>
            </a:endParaRPr>
          </a:p>
          <a:p>
            <a:pPr marL="3960000" lvl="6">
              <a:lnSpc>
                <a:spcPct val="140000"/>
              </a:lnSpc>
            </a:pPr>
            <a:endParaRPr lang="en-US" altLang="ko-KR" spc="-70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583636" y="314900"/>
            <a:ext cx="1296144" cy="415498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62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1520" y="3404721"/>
            <a:ext cx="2232248" cy="9383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tIns="108000" bIns="10800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ko-KR" altLang="en-US" sz="1200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▲ ‘탄소 성적 표지 제도’는 온실가스 배출량을 제품에 표기하여 소비자에게 제공하는 제도이다</a:t>
            </a:r>
            <a:r>
              <a:rPr lang="en-US" altLang="ko-KR" sz="1200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.</a:t>
            </a:r>
            <a:endParaRPr lang="ko-KR" altLang="en-US" sz="1200" spc="-1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1412776"/>
            <a:ext cx="2232248" cy="2036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71800" y="1484784"/>
            <a:ext cx="2813335" cy="1944216"/>
          </a:xfrm>
          <a:prstGeom prst="roundRect">
            <a:avLst>
              <a:gd name="adj" fmla="val 3961"/>
            </a:avLst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2699792" y="3404721"/>
            <a:ext cx="2952328" cy="9383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tIns="108000" bIns="10800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ko-KR" altLang="en-US" sz="1200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▲ 바다의 날을 맞아 환경 단체 회원들이 해</a:t>
            </a:r>
          </a:p>
          <a:p>
            <a:pPr>
              <a:lnSpc>
                <a:spcPct val="130000"/>
              </a:lnSpc>
            </a:pPr>
            <a:r>
              <a:rPr lang="ko-KR" altLang="en-US" sz="1200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양 환경의 중요성을 알리고 깨끗한 해안을 조성하기 위해 바다 정화 활동을 펼치고 있다</a:t>
            </a:r>
            <a:r>
              <a:rPr lang="en-US" altLang="ko-KR" sz="1200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.</a:t>
            </a:r>
            <a:endParaRPr lang="ko-KR" altLang="en-US" sz="1200" spc="-1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66880" y="863777"/>
            <a:ext cx="3240360" cy="2418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5724128" y="3404721"/>
            <a:ext cx="2952328" cy="14184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tIns="108000" bIns="10800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ko-KR" altLang="en-US" sz="1200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▲ 자동차 배기가스 배출에 따른 환경 오염 문제를 해결하기 위해 환경부에서는 </a:t>
            </a:r>
            <a:r>
              <a:rPr lang="en-US" altLang="ko-KR" sz="1200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2020</a:t>
            </a:r>
            <a:r>
              <a:rPr lang="ko-KR" altLang="en-US" sz="1200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년까지 친환경 자동차 </a:t>
            </a:r>
            <a:r>
              <a:rPr lang="en-US" altLang="ko-KR" sz="1200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220</a:t>
            </a:r>
            <a:r>
              <a:rPr lang="ko-KR" altLang="en-US" sz="1200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만 대를 보급할 계획을 세우고 있다</a:t>
            </a:r>
            <a:r>
              <a:rPr lang="en-US" altLang="ko-KR" sz="1200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. </a:t>
            </a:r>
            <a:r>
              <a:rPr lang="ko-KR" altLang="en-US" sz="1200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이에 발맞추어 국내외 기업들도 친환경 자동차를 개발하고 있다</a:t>
            </a:r>
            <a:r>
              <a:rPr lang="en-US" altLang="ko-KR" sz="1200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.</a:t>
            </a:r>
            <a:endParaRPr lang="ko-KR" altLang="en-US" sz="1200" spc="-1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124" b="87629" l="7619" r="9714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97152"/>
            <a:ext cx="803352" cy="742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971600" y="4869160"/>
            <a:ext cx="7560840" cy="892552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ko-KR" altLang="en-US" sz="2000" b="1" spc="-100" dirty="0" smtClean="0">
                <a:solidFill>
                  <a:schemeClr val="bg2">
                    <a:lumMod val="2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자동차를 구매할 경우</a:t>
            </a:r>
            <a:r>
              <a:rPr lang="en-US" altLang="ko-KR" sz="2000" b="1" spc="-100" dirty="0" smtClean="0">
                <a:solidFill>
                  <a:schemeClr val="bg2">
                    <a:lumMod val="2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, </a:t>
            </a:r>
            <a:r>
              <a:rPr lang="ko-KR" altLang="en-US" sz="2000" b="1" spc="-100" dirty="0" smtClean="0">
                <a:solidFill>
                  <a:schemeClr val="bg2">
                    <a:lumMod val="2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비싸더라도 친환경 자동차를 구매할 의사가 있는지에 대해 친구들과 의견을 나누어 보자</a:t>
            </a:r>
            <a:r>
              <a:rPr lang="en-US" altLang="ko-KR" sz="2000" b="1" spc="-100" dirty="0" smtClean="0">
                <a:solidFill>
                  <a:schemeClr val="bg2">
                    <a:lumMod val="2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.</a:t>
            </a:r>
            <a:endParaRPr lang="ko-KR" altLang="en-US" sz="2000" b="1" spc="-100" dirty="0">
              <a:solidFill>
                <a:schemeClr val="bg2">
                  <a:lumMod val="2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71600" y="5733256"/>
            <a:ext cx="7704856" cy="683264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1600" spc="-100" dirty="0" smtClean="0">
                <a:solidFill>
                  <a:srgbClr val="FF0000"/>
                </a:solidFill>
                <a:latin typeface="+mn-ea"/>
              </a:rPr>
              <a:t>구매할 것이다</a:t>
            </a:r>
            <a:r>
              <a:rPr lang="en-US" altLang="ko-KR" sz="1600" spc="-100" dirty="0" smtClean="0">
                <a:solidFill>
                  <a:srgbClr val="FF0000"/>
                </a:solidFill>
                <a:latin typeface="+mn-ea"/>
              </a:rPr>
              <a:t>. </a:t>
            </a:r>
            <a:r>
              <a:rPr lang="ko-KR" altLang="en-US" sz="1600" spc="-100" dirty="0" smtClean="0">
                <a:solidFill>
                  <a:srgbClr val="FF0000"/>
                </a:solidFill>
                <a:latin typeface="+mn-ea"/>
              </a:rPr>
              <a:t>장기적으로 보면 우리의 건강과 미래 세대에 위협이 되는 환경 문제를 해결하는 데 도움이 되기 때문이다</a:t>
            </a:r>
            <a:r>
              <a:rPr lang="en-US" altLang="ko-KR" sz="1600" spc="-100" dirty="0" smtClean="0">
                <a:solidFill>
                  <a:srgbClr val="FF0000"/>
                </a:solidFill>
                <a:latin typeface="+mn-ea"/>
              </a:rPr>
              <a:t>.</a:t>
            </a:r>
            <a:endParaRPr lang="ko-KR" altLang="en-US" sz="1600" spc="-100" dirty="0">
              <a:solidFill>
                <a:srgbClr val="FF0000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481888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그룹 11"/>
          <p:cNvGrpSpPr/>
          <p:nvPr/>
        </p:nvGrpSpPr>
        <p:grpSpPr>
          <a:xfrm>
            <a:off x="0" y="0"/>
            <a:ext cx="9144000" cy="1106224"/>
            <a:chOff x="0" y="0"/>
            <a:chExt cx="9144000" cy="1106224"/>
          </a:xfrm>
        </p:grpSpPr>
        <p:pic>
          <p:nvPicPr>
            <p:cNvPr id="13" name="그림 12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5900"/>
                      </a14:imgEffect>
                      <a14:imgEffect>
                        <a14:saturation sat="17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1106224"/>
            </a:xfrm>
            <a:prstGeom prst="rect">
              <a:avLst/>
            </a:prstGeom>
          </p:spPr>
        </p:pic>
        <p:sp>
          <p:nvSpPr>
            <p:cNvPr id="17" name="제목 1"/>
            <p:cNvSpPr txBox="1">
              <a:spLocks/>
            </p:cNvSpPr>
            <p:nvPr/>
          </p:nvSpPr>
          <p:spPr>
            <a:xfrm>
              <a:off x="251520" y="33896"/>
              <a:ext cx="7704856" cy="684076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1080000" algn="l"/>
              <a:r>
                <a:rPr lang="ko-KR" altLang="en-US" sz="2700" b="1" spc="-15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‘미세 먼지’ 문제 해결을 위한 구체적인 실천 방안</a:t>
              </a:r>
            </a:p>
          </p:txBody>
        </p:sp>
      </p:grpSp>
      <p:sp>
        <p:nvSpPr>
          <p:cNvPr id="20" name="제목 1"/>
          <p:cNvSpPr txBox="1">
            <a:spLocks/>
          </p:cNvSpPr>
          <p:nvPr/>
        </p:nvSpPr>
        <p:spPr>
          <a:xfrm>
            <a:off x="195212" y="35520"/>
            <a:ext cx="1077120" cy="64807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000" b="1" spc="-150" dirty="0" smtClean="0">
                <a:solidFill>
                  <a:srgbClr val="0070C0"/>
                </a:solidFill>
                <a:latin typeface="나눔고딕 ExtraBold" pitchFamily="50" charset="-127"/>
                <a:ea typeface="나눔고딕 ExtraBold" pitchFamily="50" charset="-127"/>
              </a:rPr>
              <a:t>함께 </a:t>
            </a:r>
            <a:endParaRPr lang="en-US" altLang="ko-KR" sz="2000" b="1" spc="-150" dirty="0" smtClean="0">
              <a:solidFill>
                <a:srgbClr val="0070C0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r>
              <a:rPr lang="ko-KR" altLang="en-US" sz="2000" b="1" spc="-150" dirty="0" smtClean="0">
                <a:solidFill>
                  <a:srgbClr val="0070C0"/>
                </a:solidFill>
                <a:latin typeface="나눔고딕 ExtraBold" pitchFamily="50" charset="-127"/>
                <a:ea typeface="나눔고딕 ExtraBold" pitchFamily="50" charset="-127"/>
              </a:rPr>
              <a:t>탐구하기 </a:t>
            </a:r>
            <a:endParaRPr lang="en-US" altLang="ko-KR" sz="2000" b="1" spc="-150" dirty="0" smtClean="0">
              <a:solidFill>
                <a:srgbClr val="0070C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83636" y="314900"/>
            <a:ext cx="1296144" cy="415498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63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179508" y="1772816"/>
            <a:ext cx="8713711" cy="3744416"/>
          </a:xfrm>
          <a:prstGeom prst="snip1Rect">
            <a:avLst>
              <a:gd name="adj" fmla="val 12026"/>
            </a:avLst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직사각형 11"/>
          <p:cNvSpPr/>
          <p:nvPr/>
        </p:nvSpPr>
        <p:spPr>
          <a:xfrm>
            <a:off x="4355976" y="1988840"/>
            <a:ext cx="4283968" cy="333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ko-KR" altLang="en-US" spc="-100" dirty="0" smtClean="0">
                <a:latin typeface="나눔명조" pitchFamily="18" charset="-127"/>
                <a:ea typeface="나눔명조" pitchFamily="18" charset="-127"/>
              </a:rPr>
              <a:t>우리는 종종 “오늘은 미세 먼지가 ‘나쁨’ 단계이고</a:t>
            </a:r>
            <a:r>
              <a:rPr lang="en-US" altLang="ko-KR" spc="-100" dirty="0" smtClean="0">
                <a:latin typeface="나눔명조" pitchFamily="18" charset="-127"/>
                <a:ea typeface="나눔명조" pitchFamily="18" charset="-127"/>
              </a:rPr>
              <a:t>, </a:t>
            </a:r>
            <a:r>
              <a:rPr lang="ko-KR" altLang="en-US" spc="-100" dirty="0" smtClean="0">
                <a:latin typeface="나눔명조" pitchFamily="18" charset="-127"/>
                <a:ea typeface="나눔명조" pitchFamily="18" charset="-127"/>
              </a:rPr>
              <a:t>내일은 ‘보통’ 단계가 될 것이니 외출은 내일로 미루는 것이 좋겠다</a:t>
            </a:r>
            <a:r>
              <a:rPr lang="en-US" altLang="ko-KR" spc="-100" dirty="0" smtClean="0">
                <a:latin typeface="나눔명조" pitchFamily="18" charset="-127"/>
                <a:ea typeface="나눔명조" pitchFamily="18" charset="-127"/>
              </a:rPr>
              <a:t>.” </a:t>
            </a:r>
            <a:r>
              <a:rPr lang="ko-KR" altLang="en-US" spc="-100" dirty="0" smtClean="0">
                <a:latin typeface="나눔명조" pitchFamily="18" charset="-127"/>
                <a:ea typeface="나눔명조" pitchFamily="18" charset="-127"/>
              </a:rPr>
              <a:t>라는 날씨 예보를 보게 된다</a:t>
            </a:r>
            <a:r>
              <a:rPr lang="en-US" altLang="ko-KR" spc="-100" dirty="0" smtClean="0">
                <a:latin typeface="나눔명조" pitchFamily="18" charset="-127"/>
                <a:ea typeface="나눔명조" pitchFamily="18" charset="-127"/>
              </a:rPr>
              <a:t>. </a:t>
            </a:r>
            <a:r>
              <a:rPr lang="ko-KR" altLang="en-US" spc="-100" dirty="0" smtClean="0">
                <a:latin typeface="나눔명조" pitchFamily="18" charset="-127"/>
                <a:ea typeface="나눔명조" pitchFamily="18" charset="-127"/>
              </a:rPr>
              <a:t>미세 먼지는 눈으로 식별하기 어려운 가늘고 작은 먼지로</a:t>
            </a:r>
            <a:r>
              <a:rPr lang="en-US" altLang="ko-KR" spc="-100" dirty="0" smtClean="0">
                <a:latin typeface="나눔명조" pitchFamily="18" charset="-127"/>
                <a:ea typeface="나눔명조" pitchFamily="18" charset="-127"/>
              </a:rPr>
              <a:t>, </a:t>
            </a:r>
            <a:r>
              <a:rPr lang="ko-KR" altLang="en-US" spc="-100" dirty="0" smtClean="0">
                <a:latin typeface="나눔명조" pitchFamily="18" charset="-127"/>
                <a:ea typeface="나눔명조" pitchFamily="18" charset="-127"/>
              </a:rPr>
              <a:t>자연 발생이 아닌 도시에서 발생한다</a:t>
            </a:r>
            <a:r>
              <a:rPr lang="en-US" altLang="ko-KR" spc="-100" dirty="0" smtClean="0">
                <a:latin typeface="나눔명조" pitchFamily="18" charset="-127"/>
                <a:ea typeface="나눔명조" pitchFamily="18" charset="-127"/>
              </a:rPr>
              <a:t>. </a:t>
            </a:r>
            <a:r>
              <a:rPr lang="ko-KR" altLang="en-US" spc="-100" dirty="0" smtClean="0">
                <a:latin typeface="나눔명조" pitchFamily="18" charset="-127"/>
                <a:ea typeface="나눔명조" pitchFamily="18" charset="-127"/>
              </a:rPr>
              <a:t>중금속과 각종 화학 물질 등 유해 물질이 포함된 미세 먼지는 호흡기 질환과 심혈관 질환</a:t>
            </a:r>
            <a:r>
              <a:rPr lang="en-US" altLang="ko-KR" spc="-100" dirty="0" smtClean="0">
                <a:latin typeface="나눔명조" pitchFamily="18" charset="-127"/>
                <a:ea typeface="나눔명조" pitchFamily="18" charset="-127"/>
              </a:rPr>
              <a:t>, </a:t>
            </a:r>
            <a:r>
              <a:rPr lang="ko-KR" altLang="en-US" spc="-100" dirty="0" smtClean="0">
                <a:latin typeface="나눔명조" pitchFamily="18" charset="-127"/>
                <a:ea typeface="나눔명조" pitchFamily="18" charset="-127"/>
              </a:rPr>
              <a:t>피부 질 환 등의 원인으로 드러나면서 사람들의 건강을 위협하고 있다</a:t>
            </a:r>
            <a:r>
              <a:rPr lang="en-US" altLang="ko-KR" spc="-100" dirty="0" smtClean="0">
                <a:latin typeface="나눔명조" pitchFamily="18" charset="-127"/>
                <a:ea typeface="나눔명조" pitchFamily="18" charset="-127"/>
              </a:rPr>
              <a:t>.</a:t>
            </a:r>
            <a:endParaRPr lang="ko-KR" altLang="en-US" spc="-100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6" y="2276872"/>
            <a:ext cx="3772644" cy="2314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395536" y="4581128"/>
            <a:ext cx="2232248" cy="4316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tIns="108000" bIns="10800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ko-KR" altLang="en-US" sz="1200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▲ 미세 먼지 예보</a:t>
            </a:r>
            <a:endParaRPr lang="ko-KR" altLang="en-US" sz="1200" spc="-1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41200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79512" y="1268760"/>
            <a:ext cx="8568952" cy="473976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ts val="3200"/>
              </a:lnSpc>
              <a:buSzPct val="100000"/>
              <a:buFont typeface="+mj-lt"/>
              <a:buAutoNum type="arabicPeriod"/>
            </a:pPr>
            <a:r>
              <a:rPr lang="ko-KR" altLang="en-US" sz="24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미세 먼지가 발생하는 원인과 문제점을 </a:t>
            </a:r>
            <a:r>
              <a:rPr lang="ko-KR" altLang="en-US" sz="2400" b="1" spc="-1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모둠별로</a:t>
            </a:r>
            <a:r>
              <a:rPr lang="ko-KR" altLang="en-US" sz="24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 조사해 보자</a:t>
            </a:r>
            <a:r>
              <a:rPr lang="en-US" altLang="ko-KR" sz="24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.</a:t>
            </a:r>
            <a:endParaRPr lang="en-US" altLang="ko-KR" sz="2400" b="1" spc="-100" dirty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  <a14:imgEffect>
                      <a14:saturation sat="1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06224"/>
          </a:xfrm>
          <a:prstGeom prst="rect">
            <a:avLst/>
          </a:prstGeom>
        </p:spPr>
      </p:pic>
      <p:sp>
        <p:nvSpPr>
          <p:cNvPr id="21" name="제목 1"/>
          <p:cNvSpPr txBox="1">
            <a:spLocks/>
          </p:cNvSpPr>
          <p:nvPr/>
        </p:nvSpPr>
        <p:spPr>
          <a:xfrm>
            <a:off x="195212" y="35520"/>
            <a:ext cx="1077120" cy="64807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000" b="1" spc="-150" dirty="0" smtClean="0">
                <a:solidFill>
                  <a:srgbClr val="0070C0"/>
                </a:solidFill>
                <a:latin typeface="나눔고딕 ExtraBold" pitchFamily="50" charset="-127"/>
                <a:ea typeface="나눔고딕 ExtraBold" pitchFamily="50" charset="-127"/>
              </a:rPr>
              <a:t>함께 </a:t>
            </a:r>
            <a:endParaRPr lang="en-US" altLang="ko-KR" sz="2000" b="1" spc="-150" dirty="0" smtClean="0">
              <a:solidFill>
                <a:srgbClr val="0070C0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r>
              <a:rPr lang="ko-KR" altLang="en-US" sz="2000" b="1" spc="-150" dirty="0" smtClean="0">
                <a:solidFill>
                  <a:srgbClr val="0070C0"/>
                </a:solidFill>
                <a:latin typeface="나눔고딕 ExtraBold" pitchFamily="50" charset="-127"/>
                <a:ea typeface="나눔고딕 ExtraBold" pitchFamily="50" charset="-127"/>
              </a:rPr>
              <a:t>탐구하기 </a:t>
            </a:r>
            <a:endParaRPr lang="en-US" altLang="ko-KR" sz="2000" b="1" spc="-150" dirty="0" smtClean="0">
              <a:solidFill>
                <a:srgbClr val="0070C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583636" y="314900"/>
            <a:ext cx="1296144" cy="415498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63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3" name="제목 1"/>
          <p:cNvSpPr txBox="1">
            <a:spLocks/>
          </p:cNvSpPr>
          <p:nvPr/>
        </p:nvSpPr>
        <p:spPr>
          <a:xfrm>
            <a:off x="251520" y="33896"/>
            <a:ext cx="7704856" cy="68407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080000" algn="l"/>
            <a:r>
              <a:rPr lang="ko-KR" altLang="en-US" sz="27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‘미세 먼지’ 문제 해결을 위한 구체적인 실천 방안</a:t>
            </a:r>
          </a:p>
        </p:txBody>
      </p:sp>
      <p:sp>
        <p:nvSpPr>
          <p:cNvPr id="29" name="모서리가 둥근 직사각형 28"/>
          <p:cNvSpPr/>
          <p:nvPr/>
        </p:nvSpPr>
        <p:spPr>
          <a:xfrm>
            <a:off x="323528" y="2420888"/>
            <a:ext cx="3888432" cy="3384376"/>
          </a:xfrm>
          <a:prstGeom prst="roundRect">
            <a:avLst>
              <a:gd name="adj" fmla="val 9405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ko-KR" altLang="en-US" dirty="0" smtClean="0">
                <a:solidFill>
                  <a:schemeClr val="bg1">
                    <a:lumMod val="65000"/>
                  </a:schemeClr>
                </a:solidFill>
              </a:rPr>
              <a:t>관련</a:t>
            </a:r>
            <a:endParaRPr lang="en-US" altLang="ko-KR" dirty="0" smtClean="0">
              <a:solidFill>
                <a:schemeClr val="bg1">
                  <a:lumMod val="65000"/>
                </a:scheme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ko-KR" altLang="en-US" dirty="0" smtClean="0">
                <a:solidFill>
                  <a:schemeClr val="bg1">
                    <a:lumMod val="65000"/>
                  </a:schemeClr>
                </a:solidFill>
              </a:rPr>
              <a:t>자료</a:t>
            </a:r>
            <a:endParaRPr lang="ko-KR" alt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0" name="모서리가 둥근 직사각형 29"/>
          <p:cNvSpPr/>
          <p:nvPr/>
        </p:nvSpPr>
        <p:spPr>
          <a:xfrm>
            <a:off x="4355976" y="2420888"/>
            <a:ext cx="4392488" cy="1584176"/>
          </a:xfrm>
          <a:prstGeom prst="roundRect">
            <a:avLst>
              <a:gd name="adj" fmla="val 9405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모서리가 둥근 직사각형 30"/>
          <p:cNvSpPr/>
          <p:nvPr/>
        </p:nvSpPr>
        <p:spPr>
          <a:xfrm>
            <a:off x="4355976" y="4221088"/>
            <a:ext cx="4392488" cy="1584176"/>
          </a:xfrm>
          <a:prstGeom prst="roundRect">
            <a:avLst>
              <a:gd name="adj" fmla="val 9405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TextBox 31"/>
          <p:cNvSpPr txBox="1"/>
          <p:nvPr/>
        </p:nvSpPr>
        <p:spPr>
          <a:xfrm>
            <a:off x="4427984" y="2945819"/>
            <a:ext cx="4248472" cy="978729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1600" spc="-100" dirty="0" smtClean="0">
                <a:solidFill>
                  <a:srgbClr val="FF0000"/>
                </a:solidFill>
                <a:latin typeface="+mn-ea"/>
              </a:rPr>
              <a:t>미세 먼지는 주로 석유 등의 화석 연료가 연소할 때 또는 제조업</a:t>
            </a:r>
            <a:r>
              <a:rPr lang="en-US" altLang="ko-KR" sz="1600" spc="-100" dirty="0" smtClean="0">
                <a:solidFill>
                  <a:srgbClr val="FF0000"/>
                </a:solidFill>
                <a:latin typeface="+mn-ea"/>
              </a:rPr>
              <a:t>·</a:t>
            </a:r>
            <a:r>
              <a:rPr lang="ko-KR" altLang="en-US" sz="1600" spc="-100" dirty="0" smtClean="0">
                <a:solidFill>
                  <a:srgbClr val="FF0000"/>
                </a:solidFill>
                <a:latin typeface="+mn-ea"/>
              </a:rPr>
              <a:t>자동차 매연 등의 배출 가스에서 나온다</a:t>
            </a:r>
            <a:r>
              <a:rPr lang="en-US" altLang="ko-KR" sz="1600" spc="-100" dirty="0" smtClean="0">
                <a:solidFill>
                  <a:srgbClr val="FF0000"/>
                </a:solidFill>
                <a:latin typeface="+mn-ea"/>
              </a:rPr>
              <a:t>.</a:t>
            </a:r>
            <a:endParaRPr lang="ko-KR" altLang="en-US" sz="1600" spc="-1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427984" y="4716636"/>
            <a:ext cx="4248472" cy="978729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1600" spc="-100" dirty="0" smtClean="0">
                <a:solidFill>
                  <a:srgbClr val="FF0000"/>
                </a:solidFill>
                <a:latin typeface="+mn-ea"/>
              </a:rPr>
              <a:t>미세 먼지는 면역 기능 약화</a:t>
            </a:r>
            <a:r>
              <a:rPr lang="en-US" altLang="ko-KR" sz="1600" spc="-100" dirty="0" smtClean="0">
                <a:solidFill>
                  <a:srgbClr val="FF0000"/>
                </a:solidFill>
                <a:latin typeface="+mn-ea"/>
              </a:rPr>
              <a:t>, </a:t>
            </a:r>
            <a:r>
              <a:rPr lang="ko-KR" altLang="en-US" sz="1600" spc="-100" dirty="0" smtClean="0">
                <a:solidFill>
                  <a:srgbClr val="FF0000"/>
                </a:solidFill>
                <a:latin typeface="+mn-ea"/>
              </a:rPr>
              <a:t>폐의 기능 약화</a:t>
            </a:r>
            <a:r>
              <a:rPr lang="en-US" altLang="ko-KR" sz="1600" spc="-100" dirty="0" smtClean="0">
                <a:solidFill>
                  <a:srgbClr val="FF0000"/>
                </a:solidFill>
                <a:latin typeface="+mn-ea"/>
              </a:rPr>
              <a:t>, </a:t>
            </a:r>
            <a:r>
              <a:rPr lang="ko-KR" altLang="en-US" sz="1600" spc="-100" dirty="0" smtClean="0">
                <a:solidFill>
                  <a:srgbClr val="FF0000"/>
                </a:solidFill>
                <a:latin typeface="+mn-ea"/>
              </a:rPr>
              <a:t>천식 등 호흡계 질병의 원인이 되며</a:t>
            </a:r>
            <a:r>
              <a:rPr lang="en-US" altLang="ko-KR" sz="1600" spc="-100" dirty="0" smtClean="0">
                <a:solidFill>
                  <a:srgbClr val="FF0000"/>
                </a:solidFill>
                <a:latin typeface="+mn-ea"/>
              </a:rPr>
              <a:t>, </a:t>
            </a:r>
            <a:r>
              <a:rPr lang="ko-KR" altLang="en-US" sz="1600" spc="-100" dirty="0" smtClean="0">
                <a:solidFill>
                  <a:srgbClr val="FF0000"/>
                </a:solidFill>
                <a:latin typeface="+mn-ea"/>
              </a:rPr>
              <a:t>각종 건축물 부식 등 다양한 문제점을 발생시킨다</a:t>
            </a:r>
            <a:r>
              <a:rPr lang="en-US" altLang="ko-KR" sz="1600" spc="-100" dirty="0" smtClean="0">
                <a:solidFill>
                  <a:srgbClr val="FF0000"/>
                </a:solidFill>
                <a:latin typeface="+mn-ea"/>
              </a:rPr>
              <a:t>.</a:t>
            </a:r>
            <a:endParaRPr lang="ko-KR" altLang="en-US" sz="1600" spc="-1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34" name="대각선 방향의 모서리가 잘린 사각형 33"/>
          <p:cNvSpPr/>
          <p:nvPr/>
        </p:nvSpPr>
        <p:spPr>
          <a:xfrm rot="21151551">
            <a:off x="4303264" y="2440769"/>
            <a:ext cx="1656184" cy="360040"/>
          </a:xfrm>
          <a:prstGeom prst="snip2DiagRect">
            <a:avLst>
              <a:gd name="adj1" fmla="val 50000"/>
              <a:gd name="adj2" fmla="val 50000"/>
            </a:avLst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spc="-100" dirty="0" smtClean="0">
                <a:latin typeface="나눔고딕" pitchFamily="50" charset="-127"/>
                <a:ea typeface="나눔고딕" pitchFamily="50" charset="-127"/>
              </a:rPr>
              <a:t>발생 원인</a:t>
            </a:r>
            <a:endParaRPr lang="ko-KR" altLang="en-US" b="1" spc="-100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5" name="대각선 방향의 모서리가 잘린 사각형 34"/>
          <p:cNvSpPr/>
          <p:nvPr/>
        </p:nvSpPr>
        <p:spPr>
          <a:xfrm rot="21151551">
            <a:off x="4300349" y="4255268"/>
            <a:ext cx="1656184" cy="360040"/>
          </a:xfrm>
          <a:prstGeom prst="snip2DiagRect">
            <a:avLst>
              <a:gd name="adj1" fmla="val 50000"/>
              <a:gd name="adj2" fmla="val 50000"/>
            </a:avLst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spc="-100" dirty="0" smtClean="0">
                <a:latin typeface="나눔고딕" pitchFamily="50" charset="-127"/>
                <a:ea typeface="나눔고딕" pitchFamily="50" charset="-127"/>
              </a:rPr>
              <a:t>문제점</a:t>
            </a:r>
            <a:endParaRPr lang="ko-KR" altLang="en-US" b="1" spc="-100" dirty="0"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22532" name="Picture 4" descr="http://thumb.mt.co.kr/06/2016/05/2016051710280047024_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1628" y="3212975"/>
            <a:ext cx="3780000" cy="1822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21333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46206" y="1556792"/>
            <a:ext cx="5218282" cy="4906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179512" y="1268760"/>
            <a:ext cx="4536504" cy="1733808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ts val="3200"/>
              </a:lnSpc>
              <a:buSzPct val="100000"/>
              <a:buFont typeface="+mj-lt"/>
              <a:buAutoNum type="arabicPeriod" startAt="2"/>
            </a:pPr>
            <a:r>
              <a:rPr lang="ko-KR" altLang="en-US" sz="24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미세 먼지 발생을 억제하기 위해 정부</a:t>
            </a:r>
            <a:r>
              <a:rPr lang="en-US" altLang="ko-KR" sz="24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, </a:t>
            </a:r>
            <a:r>
              <a:rPr lang="ko-KR" altLang="en-US" sz="24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시민 단체</a:t>
            </a:r>
            <a:r>
              <a:rPr lang="en-US" altLang="ko-KR" sz="24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,</a:t>
            </a:r>
            <a:r>
              <a:rPr lang="ko-KR" altLang="en-US" sz="24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기업의 각 입장에서 제시할 방안을 구체적으로 생각해 보자</a:t>
            </a:r>
            <a:r>
              <a:rPr lang="en-US" altLang="ko-KR" sz="24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.</a:t>
            </a:r>
            <a:endParaRPr lang="en-US" altLang="ko-KR" sz="2400" b="1" spc="-100" dirty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1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06224"/>
          </a:xfrm>
          <a:prstGeom prst="rect">
            <a:avLst/>
          </a:prstGeom>
        </p:spPr>
      </p:pic>
      <p:sp>
        <p:nvSpPr>
          <p:cNvPr id="21" name="제목 1"/>
          <p:cNvSpPr txBox="1">
            <a:spLocks/>
          </p:cNvSpPr>
          <p:nvPr/>
        </p:nvSpPr>
        <p:spPr>
          <a:xfrm>
            <a:off x="195212" y="35520"/>
            <a:ext cx="1077120" cy="64807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000" b="1" spc="-150" dirty="0" smtClean="0">
                <a:solidFill>
                  <a:srgbClr val="0070C0"/>
                </a:solidFill>
                <a:latin typeface="나눔고딕 ExtraBold" pitchFamily="50" charset="-127"/>
                <a:ea typeface="나눔고딕 ExtraBold" pitchFamily="50" charset="-127"/>
              </a:rPr>
              <a:t>함께 </a:t>
            </a:r>
            <a:endParaRPr lang="en-US" altLang="ko-KR" sz="2000" b="1" spc="-150" dirty="0" smtClean="0">
              <a:solidFill>
                <a:srgbClr val="0070C0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r>
              <a:rPr lang="ko-KR" altLang="en-US" sz="2000" b="1" spc="-150" dirty="0" smtClean="0">
                <a:solidFill>
                  <a:srgbClr val="0070C0"/>
                </a:solidFill>
                <a:latin typeface="나눔고딕 ExtraBold" pitchFamily="50" charset="-127"/>
                <a:ea typeface="나눔고딕 ExtraBold" pitchFamily="50" charset="-127"/>
              </a:rPr>
              <a:t>탐구하기 </a:t>
            </a:r>
            <a:endParaRPr lang="en-US" altLang="ko-KR" sz="2000" b="1" spc="-150" dirty="0" smtClean="0">
              <a:solidFill>
                <a:srgbClr val="0070C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583636" y="314900"/>
            <a:ext cx="1296144" cy="415498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63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3" name="제목 1"/>
          <p:cNvSpPr txBox="1">
            <a:spLocks/>
          </p:cNvSpPr>
          <p:nvPr/>
        </p:nvSpPr>
        <p:spPr>
          <a:xfrm>
            <a:off x="251520" y="33896"/>
            <a:ext cx="7704856" cy="68407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080000" algn="l"/>
            <a:r>
              <a:rPr lang="ko-KR" altLang="en-US" sz="27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‘미세 먼지’ 문제 해결을 위한 구체적인 실천 방안</a:t>
            </a:r>
          </a:p>
        </p:txBody>
      </p:sp>
      <p:grpSp>
        <p:nvGrpSpPr>
          <p:cNvPr id="8" name="그룹 7"/>
          <p:cNvGrpSpPr/>
          <p:nvPr/>
        </p:nvGrpSpPr>
        <p:grpSpPr>
          <a:xfrm>
            <a:off x="539552" y="4293096"/>
            <a:ext cx="2880320" cy="1952792"/>
            <a:chOff x="467544" y="6611464"/>
            <a:chExt cx="2880320" cy="2111705"/>
          </a:xfrm>
        </p:grpSpPr>
        <p:sp>
          <p:nvSpPr>
            <p:cNvPr id="9" name="양쪽 모서리가 둥근 사각형 8"/>
            <p:cNvSpPr/>
            <p:nvPr/>
          </p:nvSpPr>
          <p:spPr>
            <a:xfrm>
              <a:off x="467544" y="6611464"/>
              <a:ext cx="1152128" cy="700811"/>
            </a:xfrm>
            <a:prstGeom prst="round2SameRect">
              <a:avLst>
                <a:gd name="adj1" fmla="val 21304"/>
                <a:gd name="adj2" fmla="val 0"/>
              </a:avLst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rtlCol="0" anchor="t"/>
            <a:lstStyle/>
            <a:p>
              <a:pPr algn="ctr">
                <a:lnSpc>
                  <a:spcPct val="120000"/>
                </a:lnSpc>
              </a:pPr>
              <a:r>
                <a:rPr lang="ko-KR" altLang="en-US" sz="1200" b="1" spc="-100" dirty="0" smtClean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 활동 길잡이</a:t>
              </a:r>
              <a:endParaRPr lang="en-US" altLang="ko-KR" sz="1200" spc="-1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0" name="제목 1"/>
            <p:cNvSpPr txBox="1">
              <a:spLocks/>
            </p:cNvSpPr>
            <p:nvPr/>
          </p:nvSpPr>
          <p:spPr>
            <a:xfrm>
              <a:off x="467544" y="6950403"/>
              <a:ext cx="2880320" cy="1772766"/>
            </a:xfrm>
            <a:prstGeom prst="roundRect">
              <a:avLst>
                <a:gd name="adj" fmla="val 7232"/>
              </a:avLst>
            </a:prstGeom>
            <a:solidFill>
              <a:schemeClr val="bg1"/>
            </a:solidFill>
            <a:ln w="19050" cap="rnd" cmpd="sng">
              <a:solidFill>
                <a:schemeClr val="bg1">
                  <a:lumMod val="65000"/>
                </a:schemeClr>
              </a:solidFill>
            </a:ln>
          </p:spPr>
          <p:txBody>
            <a:bodyPr vert="horz" wrap="square" lIns="144000" tIns="72000" rIns="144000" bIns="36000" rtlCol="0" anchor="ctr">
              <a:sp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180000" indent="-180000" algn="just">
                <a:lnSpc>
                  <a:spcPct val="130000"/>
                </a:lnSpc>
                <a:buFont typeface="+mj-lt"/>
                <a:buAutoNum type="arabicPeriod"/>
              </a:pPr>
              <a:r>
                <a:rPr lang="ko-KR" altLang="en-US" sz="1200" spc="-1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정부는 정책 제정 및 제도 정비 측면에서 생각한다</a:t>
              </a:r>
              <a:r>
                <a:rPr lang="en-US" altLang="ko-KR" sz="1200" spc="-1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.</a:t>
              </a:r>
            </a:p>
            <a:p>
              <a:pPr marL="180000" indent="-180000" algn="just">
                <a:lnSpc>
                  <a:spcPct val="130000"/>
                </a:lnSpc>
                <a:buFont typeface="+mj-lt"/>
                <a:buAutoNum type="arabicPeriod"/>
              </a:pPr>
              <a:r>
                <a:rPr lang="ko-KR" altLang="en-US" sz="1200" spc="-1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시민 단체는 홍보 활동 및 정보 전달 측면에서 생각한다</a:t>
              </a:r>
              <a:r>
                <a:rPr lang="en-US" altLang="ko-KR" sz="1200" spc="-1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.</a:t>
              </a:r>
            </a:p>
            <a:p>
              <a:pPr marL="180000" indent="-180000" algn="just">
                <a:lnSpc>
                  <a:spcPct val="130000"/>
                </a:lnSpc>
                <a:buFont typeface="+mj-lt"/>
                <a:buAutoNum type="arabicPeriod"/>
              </a:pPr>
              <a:r>
                <a:rPr lang="ko-KR" altLang="en-US" sz="1200" spc="-1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기업은 제품 생산 과정</a:t>
              </a:r>
              <a:r>
                <a:rPr lang="en-US" altLang="ko-KR" sz="1200" spc="-1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, </a:t>
              </a:r>
              <a:r>
                <a:rPr lang="ko-KR" altLang="en-US" sz="1200" spc="-1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기술 개발 측면에서 생각한다</a:t>
              </a:r>
              <a:endParaRPr lang="ko-KR" altLang="en-US" sz="1200" spc="-100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5186366" y="2522279"/>
            <a:ext cx="2232248" cy="978729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ko-KR" altLang="en-US" sz="1600" spc="-100" dirty="0" smtClean="0">
                <a:solidFill>
                  <a:srgbClr val="FF0000"/>
                </a:solidFill>
                <a:latin typeface="+mn-ea"/>
              </a:rPr>
              <a:t>미세 먼지의 문제점 및 심각성을 알리는 다양한 활동 등</a:t>
            </a:r>
            <a:endParaRPr lang="ko-KR" altLang="en-US" sz="1600" spc="-1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394278" y="4581128"/>
            <a:ext cx="1545874" cy="978729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ko-KR" altLang="en-US" sz="1600" spc="-100" dirty="0" smtClean="0">
                <a:solidFill>
                  <a:srgbClr val="FF0000"/>
                </a:solidFill>
                <a:latin typeface="+mn-ea"/>
              </a:rPr>
              <a:t>자동차 운행 제한</a:t>
            </a:r>
            <a:r>
              <a:rPr lang="en-US" altLang="ko-KR" sz="1600" spc="-100" dirty="0" smtClean="0">
                <a:solidFill>
                  <a:srgbClr val="FF0000"/>
                </a:solidFill>
                <a:latin typeface="+mn-ea"/>
              </a:rPr>
              <a:t>, </a:t>
            </a:r>
            <a:r>
              <a:rPr lang="ko-KR" altLang="en-US" sz="1600" spc="-100" dirty="0" smtClean="0">
                <a:solidFill>
                  <a:srgbClr val="FF0000"/>
                </a:solidFill>
                <a:latin typeface="+mn-ea"/>
              </a:rPr>
              <a:t>친환경 자동차 보급 확대</a:t>
            </a:r>
            <a:r>
              <a:rPr lang="en-US" altLang="ko-KR" sz="1600" spc="-100" dirty="0" smtClean="0">
                <a:solidFill>
                  <a:srgbClr val="FF0000"/>
                </a:solidFill>
                <a:latin typeface="+mn-ea"/>
              </a:rPr>
              <a:t>, </a:t>
            </a:r>
            <a:r>
              <a:rPr lang="ko-KR" altLang="en-US" sz="1600" spc="-100" dirty="0" smtClean="0">
                <a:solidFill>
                  <a:srgbClr val="FF0000"/>
                </a:solidFill>
                <a:latin typeface="+mn-ea"/>
              </a:rPr>
              <a:t>등</a:t>
            </a:r>
            <a:endParaRPr lang="ko-KR" altLang="en-US" sz="1600" spc="-1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698534" y="4488235"/>
            <a:ext cx="1656184" cy="1245021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ko-KR" altLang="en-US" sz="1600" spc="-100" dirty="0" smtClean="0">
                <a:solidFill>
                  <a:srgbClr val="FF0000"/>
                </a:solidFill>
                <a:latin typeface="+mn-ea"/>
              </a:rPr>
              <a:t>미세 먼지를 줄이는 친환경 기술 개발 및 환경친화적인 제품 생산</a:t>
            </a:r>
            <a:endParaRPr lang="ko-KR" altLang="en-US" sz="1600" spc="-100" dirty="0">
              <a:solidFill>
                <a:srgbClr val="FF0000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321333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528" y="1760116"/>
            <a:ext cx="1728192" cy="477054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ko-KR" altLang="en-US" sz="2500" b="1" dirty="0" smtClean="0">
                <a:solidFill>
                  <a:srgbClr val="A0A35B"/>
                </a:solidFill>
                <a:latin typeface="나눔고딕 ExtraBold" pitchFamily="50" charset="-127"/>
                <a:ea typeface="나눔고딕 ExtraBold" pitchFamily="50" charset="-127"/>
              </a:rPr>
              <a:t>학습 목표</a:t>
            </a:r>
            <a:endParaRPr lang="ko-KR" altLang="en-US" sz="2500" b="1" dirty="0">
              <a:solidFill>
                <a:srgbClr val="A0A35B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2276872"/>
            <a:ext cx="8424936" cy="630942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>
              <a:lnSpc>
                <a:spcPts val="4200"/>
              </a:lnSpc>
            </a:pPr>
            <a:r>
              <a:rPr lang="ko-KR" altLang="en-US" sz="2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환경 문제를 해결하기 위한 개인적 차원의 실천 방안을 모색한다</a:t>
            </a:r>
            <a:r>
              <a:rPr lang="en-US" altLang="ko-KR" sz="2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.</a:t>
            </a:r>
            <a:endParaRPr lang="ko-KR" altLang="en-US" sz="2400" b="1" spc="-15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67544" y="4419917"/>
            <a:ext cx="7848872" cy="574966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환경친화적 생활 태도</a:t>
            </a:r>
            <a:endParaRPr lang="en-US" altLang="ko-KR" sz="2400" b="1" spc="-150" dirty="0" smtClean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3528" y="3933056"/>
            <a:ext cx="1728192" cy="477054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ko-KR" altLang="en-US" sz="2500" b="1" dirty="0" smtClean="0">
                <a:solidFill>
                  <a:srgbClr val="A0A35B"/>
                </a:solidFill>
                <a:latin typeface="나눔고딕 ExtraBold" pitchFamily="50" charset="-127"/>
                <a:ea typeface="나눔고딕 ExtraBold" pitchFamily="50" charset="-127"/>
              </a:rPr>
              <a:t>핵심 개념</a:t>
            </a:r>
            <a:endParaRPr lang="ko-KR" altLang="en-US" sz="2500" b="1" dirty="0">
              <a:solidFill>
                <a:srgbClr val="A0A35B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22" name="그룹 21"/>
          <p:cNvGrpSpPr/>
          <p:nvPr/>
        </p:nvGrpSpPr>
        <p:grpSpPr>
          <a:xfrm>
            <a:off x="0" y="0"/>
            <a:ext cx="9144000" cy="1106224"/>
            <a:chOff x="0" y="1124744"/>
            <a:chExt cx="9144000" cy="1106224"/>
          </a:xfrm>
        </p:grpSpPr>
        <p:grpSp>
          <p:nvGrpSpPr>
            <p:cNvPr id="17" name="그룹 11"/>
            <p:cNvGrpSpPr/>
            <p:nvPr/>
          </p:nvGrpSpPr>
          <p:grpSpPr>
            <a:xfrm>
              <a:off x="0" y="1124744"/>
              <a:ext cx="9144000" cy="1106224"/>
              <a:chOff x="0" y="0"/>
              <a:chExt cx="9144000" cy="1106224"/>
            </a:xfrm>
          </p:grpSpPr>
          <p:pic>
            <p:nvPicPr>
              <p:cNvPr id="19" name="그림 18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5900"/>
                        </a14:imgEffect>
                        <a14:imgEffect>
                          <a14:saturation sat="17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9144000" cy="1106224"/>
              </a:xfrm>
              <a:prstGeom prst="rect">
                <a:avLst/>
              </a:prstGeom>
            </p:spPr>
          </p:pic>
          <p:sp>
            <p:nvSpPr>
              <p:cNvPr id="20" name="제목 1"/>
              <p:cNvSpPr txBox="1">
                <a:spLocks/>
              </p:cNvSpPr>
              <p:nvPr/>
            </p:nvSpPr>
            <p:spPr>
              <a:xfrm>
                <a:off x="251520" y="33896"/>
                <a:ext cx="7056784" cy="68407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1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altLang="ko-KR" sz="2400" b="1" spc="-150" dirty="0" smtClean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02. </a:t>
                </a:r>
                <a:r>
                  <a:rPr lang="ko-KR" altLang="en-US" sz="2400" b="1" spc="-150" dirty="0" smtClean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환경 문제 해결을 위한 개인적 차원의 노력</a:t>
                </a:r>
                <a:endParaRPr lang="ko-KR" altLang="en-US" sz="2400" b="1" spc="-150" dirty="0">
                  <a:solidFill>
                    <a:srgbClr val="3B2936"/>
                  </a:solidFill>
                  <a:latin typeface="나눔고딕 ExtraBold" pitchFamily="50" charset="-127"/>
                  <a:ea typeface="나눔고딕 ExtraBold" pitchFamily="50" charset="-127"/>
                </a:endParaRPr>
              </a:p>
            </p:txBody>
          </p:sp>
        </p:grpSp>
        <p:sp>
          <p:nvSpPr>
            <p:cNvPr id="21" name="직사각형 20"/>
            <p:cNvSpPr/>
            <p:nvPr/>
          </p:nvSpPr>
          <p:spPr>
            <a:xfrm>
              <a:off x="5920680" y="1202878"/>
              <a:ext cx="297549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ko-KR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2-3. </a:t>
              </a:r>
              <a:r>
                <a:rPr lang="ko-KR" altLang="en-US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환경 문제 해결을 위한 방안</a:t>
              </a:r>
              <a:endParaRPr lang="ko-KR" altLang="en-US" sz="1600" dirty="0"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7583636" y="314900"/>
            <a:ext cx="1296144" cy="377796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64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13634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0" y="0"/>
            <a:ext cx="9144000" cy="1106224"/>
            <a:chOff x="0" y="0"/>
            <a:chExt cx="9144000" cy="1106224"/>
          </a:xfrm>
        </p:grpSpPr>
        <p:grpSp>
          <p:nvGrpSpPr>
            <p:cNvPr id="12" name="그룹 11"/>
            <p:cNvGrpSpPr/>
            <p:nvPr/>
          </p:nvGrpSpPr>
          <p:grpSpPr>
            <a:xfrm>
              <a:off x="0" y="0"/>
              <a:ext cx="9144000" cy="1106224"/>
              <a:chOff x="0" y="0"/>
              <a:chExt cx="9144000" cy="1106224"/>
            </a:xfrm>
          </p:grpSpPr>
          <p:pic>
            <p:nvPicPr>
              <p:cNvPr id="18" name="그림 17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5900"/>
                        </a14:imgEffect>
                        <a14:imgEffect>
                          <a14:saturation sat="17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9144000" cy="1106224"/>
              </a:xfrm>
              <a:prstGeom prst="rect">
                <a:avLst/>
              </a:prstGeom>
            </p:spPr>
          </p:pic>
          <p:sp>
            <p:nvSpPr>
              <p:cNvPr id="19" name="제목 1"/>
              <p:cNvSpPr txBox="1">
                <a:spLocks/>
              </p:cNvSpPr>
              <p:nvPr/>
            </p:nvSpPr>
            <p:spPr>
              <a:xfrm>
                <a:off x="251520" y="33896"/>
                <a:ext cx="7056784" cy="68407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1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ko-KR" altLang="en-US" sz="2800" b="1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나눔고딕 ExtraBold" pitchFamily="50" charset="-127"/>
                    <a:ea typeface="나눔고딕 ExtraBold" pitchFamily="50" charset="-127"/>
                  </a:rPr>
                  <a:t>생각 펼치기</a:t>
                </a:r>
                <a:endParaRPr lang="ko-KR" altLang="en-US" sz="28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endParaRPr>
              </a:p>
            </p:txBody>
          </p:sp>
        </p:grpSp>
        <p:sp>
          <p:nvSpPr>
            <p:cNvPr id="20" name="TextBox 19"/>
            <p:cNvSpPr txBox="1"/>
            <p:nvPr/>
          </p:nvSpPr>
          <p:spPr>
            <a:xfrm>
              <a:off x="7583636" y="314900"/>
              <a:ext cx="1296144" cy="377796"/>
            </a:xfrm>
            <a:prstGeom prst="rect">
              <a:avLst/>
            </a:prstGeom>
            <a:noFill/>
            <a:effectLst>
              <a:innerShdw blurRad="114300">
                <a:prstClr val="black"/>
              </a:innerShdw>
            </a:effectLst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>
                <a:lnSpc>
                  <a:spcPct val="150000"/>
                </a:lnSpc>
                <a:defRPr sz="1400" b="1">
                  <a:solidFill>
                    <a:schemeClr val="bg1">
                      <a:lumMod val="50000"/>
                    </a:schemeClr>
                  </a:solidFill>
                  <a:latin typeface="+mn-ea"/>
                </a:defRPr>
              </a:lvl1pPr>
            </a:lstStyle>
            <a:p>
              <a:pPr algn="r"/>
              <a:r>
                <a:rPr lang="ko-KR" altLang="en-US" dirty="0">
                  <a:latin typeface="나눔고딕 ExtraBold" pitchFamily="50" charset="-127"/>
                  <a:ea typeface="나눔고딕 ExtraBold" pitchFamily="50" charset="-127"/>
                </a:rPr>
                <a:t>교과서 </a:t>
              </a:r>
              <a:r>
                <a:rPr lang="en-US" altLang="ko-KR" dirty="0" smtClean="0">
                  <a:latin typeface="나눔고딕 ExtraBold" pitchFamily="50" charset="-127"/>
                  <a:ea typeface="나눔고딕 ExtraBold" pitchFamily="50" charset="-127"/>
                </a:rPr>
                <a:t>60</a:t>
              </a:r>
              <a:r>
                <a:rPr lang="ko-KR" altLang="en-US" dirty="0" smtClean="0">
                  <a:latin typeface="나눔고딕 ExtraBold" pitchFamily="50" charset="-127"/>
                  <a:ea typeface="나눔고딕 ExtraBold" pitchFamily="50" charset="-127"/>
                </a:rPr>
                <a:t>쪽</a:t>
              </a:r>
              <a:endParaRPr lang="ko-KR" altLang="en-US" dirty="0"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9648" y="1844825"/>
            <a:ext cx="2956808" cy="2952327"/>
          </a:xfrm>
          <a:prstGeom prst="roundRect">
            <a:avLst>
              <a:gd name="adj" fmla="val 3499"/>
            </a:avLst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직사각형 15"/>
          <p:cNvSpPr/>
          <p:nvPr/>
        </p:nvSpPr>
        <p:spPr>
          <a:xfrm>
            <a:off x="395536" y="1844824"/>
            <a:ext cx="5112568" cy="2952328"/>
          </a:xfrm>
          <a:prstGeom prst="rect">
            <a:avLst/>
          </a:prstGeom>
          <a:solidFill>
            <a:srgbClr val="E0F0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r>
              <a:rPr lang="ko-KR" altLang="en-US" spc="-100" dirty="0" smtClean="0">
                <a:solidFill>
                  <a:schemeClr val="tx1"/>
                </a:solidFill>
              </a:rPr>
              <a:t>‘세계 환경 위기 시계’는 전 세계의 환경 파괴에 대한 위기감을 시각으로 나타낸 것이다</a:t>
            </a:r>
            <a:r>
              <a:rPr lang="en-US" altLang="ko-KR" spc="-100" dirty="0" smtClean="0">
                <a:solidFill>
                  <a:schemeClr val="tx1"/>
                </a:solidFill>
              </a:rPr>
              <a:t>. </a:t>
            </a:r>
            <a:r>
              <a:rPr lang="ko-KR" altLang="en-US" spc="-100" dirty="0" smtClean="0">
                <a:solidFill>
                  <a:schemeClr val="tx1"/>
                </a:solidFill>
              </a:rPr>
              <a:t>시계의 </a:t>
            </a:r>
            <a:r>
              <a:rPr lang="en-US" altLang="ko-KR" spc="-100" dirty="0" smtClean="0">
                <a:solidFill>
                  <a:schemeClr val="tx1"/>
                </a:solidFill>
              </a:rPr>
              <a:t>0~3</a:t>
            </a:r>
            <a:r>
              <a:rPr lang="ko-KR" altLang="en-US" spc="-100" dirty="0" smtClean="0">
                <a:solidFill>
                  <a:schemeClr val="tx1"/>
                </a:solidFill>
              </a:rPr>
              <a:t>시는 ‘양호’</a:t>
            </a:r>
            <a:r>
              <a:rPr lang="en-US" altLang="ko-KR" spc="-100" dirty="0" smtClean="0">
                <a:solidFill>
                  <a:schemeClr val="tx1"/>
                </a:solidFill>
              </a:rPr>
              <a:t>, 3~6</a:t>
            </a:r>
            <a:r>
              <a:rPr lang="ko-KR" altLang="en-US" spc="-100" dirty="0" smtClean="0">
                <a:solidFill>
                  <a:schemeClr val="tx1"/>
                </a:solidFill>
              </a:rPr>
              <a:t>시는 ‘불안’</a:t>
            </a:r>
            <a:r>
              <a:rPr lang="en-US" altLang="ko-KR" spc="-100" dirty="0" smtClean="0">
                <a:solidFill>
                  <a:schemeClr val="tx1"/>
                </a:solidFill>
              </a:rPr>
              <a:t>, 6~9</a:t>
            </a:r>
            <a:r>
              <a:rPr lang="ko-KR" altLang="en-US" spc="-100" dirty="0" smtClean="0">
                <a:solidFill>
                  <a:schemeClr val="tx1"/>
                </a:solidFill>
              </a:rPr>
              <a:t>시는 ‘심각’</a:t>
            </a:r>
            <a:r>
              <a:rPr lang="en-US" altLang="ko-KR" spc="-100" dirty="0" smtClean="0">
                <a:solidFill>
                  <a:schemeClr val="tx1"/>
                </a:solidFill>
              </a:rPr>
              <a:t>, 9~12</a:t>
            </a:r>
            <a:r>
              <a:rPr lang="ko-KR" altLang="en-US" spc="-100" dirty="0" smtClean="0">
                <a:solidFill>
                  <a:schemeClr val="tx1"/>
                </a:solidFill>
              </a:rPr>
              <a:t>시는 ‘위험’ 수준을 가리키며</a:t>
            </a:r>
            <a:r>
              <a:rPr lang="en-US" altLang="ko-KR" spc="-100" dirty="0" smtClean="0">
                <a:solidFill>
                  <a:schemeClr val="tx1"/>
                </a:solidFill>
              </a:rPr>
              <a:t>, 12</a:t>
            </a:r>
            <a:r>
              <a:rPr lang="ko-KR" altLang="en-US" spc="-100" dirty="0" smtClean="0">
                <a:solidFill>
                  <a:schemeClr val="tx1"/>
                </a:solidFill>
              </a:rPr>
              <a:t>시는 인류의 생존이 불가능한 시각을 의미한다</a:t>
            </a:r>
            <a:r>
              <a:rPr lang="en-US" altLang="ko-KR" spc="-100" dirty="0" smtClean="0">
                <a:solidFill>
                  <a:schemeClr val="tx1"/>
                </a:solidFill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en-US" altLang="ko-KR" spc="-100" dirty="0" smtClean="0">
                <a:solidFill>
                  <a:schemeClr val="tx1"/>
                </a:solidFill>
              </a:rPr>
              <a:t>1992</a:t>
            </a:r>
            <a:r>
              <a:rPr lang="ko-KR" altLang="en-US" spc="-100" dirty="0" smtClean="0">
                <a:solidFill>
                  <a:schemeClr val="tx1"/>
                </a:solidFill>
              </a:rPr>
              <a:t>년 당시 세계 환경 위기 시각은 </a:t>
            </a:r>
            <a:r>
              <a:rPr lang="en-US" altLang="ko-KR" spc="-100" dirty="0" smtClean="0">
                <a:solidFill>
                  <a:schemeClr val="tx1"/>
                </a:solidFill>
              </a:rPr>
              <a:t>7</a:t>
            </a:r>
            <a:r>
              <a:rPr lang="ko-KR" altLang="en-US" spc="-100" dirty="0" smtClean="0">
                <a:solidFill>
                  <a:schemeClr val="tx1"/>
                </a:solidFill>
              </a:rPr>
              <a:t>시 </a:t>
            </a:r>
            <a:r>
              <a:rPr lang="en-US" altLang="ko-KR" spc="-100" dirty="0" smtClean="0">
                <a:solidFill>
                  <a:schemeClr val="tx1"/>
                </a:solidFill>
              </a:rPr>
              <a:t>49</a:t>
            </a:r>
            <a:r>
              <a:rPr lang="ko-KR" altLang="en-US" spc="-100" dirty="0" smtClean="0">
                <a:solidFill>
                  <a:schemeClr val="tx1"/>
                </a:solidFill>
              </a:rPr>
              <a:t>분이었다</a:t>
            </a:r>
            <a:r>
              <a:rPr lang="en-US" altLang="ko-KR" spc="-100" dirty="0" smtClean="0">
                <a:solidFill>
                  <a:schemeClr val="tx1"/>
                </a:solidFill>
              </a:rPr>
              <a:t>. </a:t>
            </a:r>
            <a:r>
              <a:rPr lang="ko-KR" altLang="en-US" spc="-100" dirty="0" smtClean="0">
                <a:solidFill>
                  <a:schemeClr val="tx1"/>
                </a:solidFill>
              </a:rPr>
              <a:t>그러나 </a:t>
            </a:r>
            <a:r>
              <a:rPr lang="en-US" altLang="ko-KR" spc="-100" dirty="0" smtClean="0">
                <a:solidFill>
                  <a:schemeClr val="tx1"/>
                </a:solidFill>
              </a:rPr>
              <a:t>2015</a:t>
            </a:r>
            <a:r>
              <a:rPr lang="ko-KR" altLang="en-US" spc="-100" dirty="0" smtClean="0">
                <a:solidFill>
                  <a:schemeClr val="tx1"/>
                </a:solidFill>
              </a:rPr>
              <a:t>년 시각은 어느새 </a:t>
            </a:r>
            <a:r>
              <a:rPr lang="en-US" altLang="ko-KR" spc="-100" dirty="0" smtClean="0">
                <a:solidFill>
                  <a:schemeClr val="tx1"/>
                </a:solidFill>
              </a:rPr>
              <a:t>9</a:t>
            </a:r>
            <a:r>
              <a:rPr lang="ko-KR" altLang="en-US" spc="-100" dirty="0" smtClean="0">
                <a:solidFill>
                  <a:schemeClr val="tx1"/>
                </a:solidFill>
              </a:rPr>
              <a:t>시 </a:t>
            </a:r>
            <a:r>
              <a:rPr lang="en-US" altLang="ko-KR" spc="-100" dirty="0" smtClean="0">
                <a:solidFill>
                  <a:schemeClr val="tx1"/>
                </a:solidFill>
              </a:rPr>
              <a:t>27</a:t>
            </a:r>
            <a:r>
              <a:rPr lang="ko-KR" altLang="en-US" spc="-100" dirty="0" smtClean="0">
                <a:solidFill>
                  <a:schemeClr val="tx1"/>
                </a:solidFill>
              </a:rPr>
              <a:t>분을 가리키고 있다</a:t>
            </a:r>
            <a:r>
              <a:rPr lang="en-US" altLang="ko-KR" spc="-100" dirty="0" smtClean="0">
                <a:solidFill>
                  <a:schemeClr val="tx1"/>
                </a:solidFill>
              </a:rPr>
              <a:t>.</a:t>
            </a:r>
            <a:endParaRPr lang="ko-KR" altLang="en-US" spc="-100" dirty="0">
              <a:solidFill>
                <a:schemeClr val="tx1"/>
              </a:solidFill>
            </a:endParaRPr>
          </a:p>
        </p:txBody>
      </p:sp>
      <p:sp>
        <p:nvSpPr>
          <p:cNvPr id="17" name="모서리가 둥근 직사각형 16"/>
          <p:cNvSpPr/>
          <p:nvPr/>
        </p:nvSpPr>
        <p:spPr>
          <a:xfrm>
            <a:off x="5796136" y="4941168"/>
            <a:ext cx="2808312" cy="432048"/>
          </a:xfrm>
          <a:prstGeom prst="roundRect">
            <a:avLst/>
          </a:prstGeom>
          <a:solidFill>
            <a:schemeClr val="bg1"/>
          </a:solidFill>
          <a:ln>
            <a:solidFill>
              <a:srgbClr val="3A8B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dirty="0" smtClean="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rPr>
              <a:t>세계 환경 위기 시계</a:t>
            </a:r>
            <a:r>
              <a:rPr lang="en-US" altLang="ko-KR" sz="1600" dirty="0" smtClean="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rPr>
              <a:t>(2015)</a:t>
            </a:r>
            <a:endParaRPr lang="ko-KR" altLang="en-US" sz="1600" dirty="0">
              <a:solidFill>
                <a:schemeClr val="tx1"/>
              </a:solidFill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40784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/>
          <p:cNvSpPr txBox="1"/>
          <p:nvPr/>
        </p:nvSpPr>
        <p:spPr>
          <a:xfrm>
            <a:off x="899592" y="4499828"/>
            <a:ext cx="7848872" cy="1052596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ko-KR" altLang="en-US" sz="24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‘냄비 속 개구리’가 되지 않기 위해 내가 실천할 수 있는 일은 무엇일까</a:t>
            </a:r>
            <a:r>
              <a:rPr lang="en-US" altLang="ko-KR" sz="24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?</a:t>
            </a:r>
            <a:endParaRPr lang="ko-KR" altLang="en-US" sz="2400" b="1" spc="-100" dirty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67544" y="4643844"/>
            <a:ext cx="364047" cy="364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971600" y="5579948"/>
            <a:ext cx="7560840" cy="369332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ko-KR" altLang="en-US" spc="-100" dirty="0" smtClean="0">
                <a:solidFill>
                  <a:srgbClr val="FF0000"/>
                </a:solidFill>
                <a:latin typeface="+mn-ea"/>
              </a:rPr>
              <a:t>에너지와 자원 절약하기</a:t>
            </a:r>
            <a:r>
              <a:rPr lang="en-US" altLang="ko-KR" spc="-100" dirty="0" smtClean="0">
                <a:solidFill>
                  <a:srgbClr val="FF0000"/>
                </a:solidFill>
                <a:latin typeface="+mn-ea"/>
              </a:rPr>
              <a:t>, </a:t>
            </a:r>
            <a:r>
              <a:rPr lang="ko-KR" altLang="en-US" spc="-100" dirty="0" smtClean="0">
                <a:solidFill>
                  <a:srgbClr val="FF0000"/>
                </a:solidFill>
                <a:latin typeface="+mn-ea"/>
              </a:rPr>
              <a:t>소비 생활 개선하기</a:t>
            </a:r>
            <a:r>
              <a:rPr lang="en-US" altLang="ko-KR" spc="-100" dirty="0" smtClean="0">
                <a:solidFill>
                  <a:srgbClr val="FF0000"/>
                </a:solidFill>
                <a:latin typeface="+mn-ea"/>
              </a:rPr>
              <a:t>, </a:t>
            </a:r>
            <a:r>
              <a:rPr lang="ko-KR" altLang="en-US" spc="-100" dirty="0" smtClean="0">
                <a:solidFill>
                  <a:srgbClr val="FF0000"/>
                </a:solidFill>
                <a:latin typeface="+mn-ea"/>
              </a:rPr>
              <a:t>시민 단체 활동에 참여하기 등</a:t>
            </a:r>
            <a:endParaRPr lang="en-US" altLang="ko-KR" spc="-100" dirty="0" smtClean="0">
              <a:solidFill>
                <a:srgbClr val="FF0000"/>
              </a:solidFill>
              <a:latin typeface="+mn-ea"/>
            </a:endParaRPr>
          </a:p>
        </p:txBody>
      </p:sp>
      <p:grpSp>
        <p:nvGrpSpPr>
          <p:cNvPr id="30" name="그룹 29"/>
          <p:cNvGrpSpPr/>
          <p:nvPr/>
        </p:nvGrpSpPr>
        <p:grpSpPr>
          <a:xfrm>
            <a:off x="0" y="0"/>
            <a:ext cx="9144000" cy="1106224"/>
            <a:chOff x="0" y="1124744"/>
            <a:chExt cx="9144000" cy="1106224"/>
          </a:xfrm>
        </p:grpSpPr>
        <p:grpSp>
          <p:nvGrpSpPr>
            <p:cNvPr id="34" name="그룹 11"/>
            <p:cNvGrpSpPr/>
            <p:nvPr/>
          </p:nvGrpSpPr>
          <p:grpSpPr>
            <a:xfrm>
              <a:off x="0" y="1124744"/>
              <a:ext cx="9144000" cy="1106224"/>
              <a:chOff x="0" y="0"/>
              <a:chExt cx="9144000" cy="1106224"/>
            </a:xfrm>
          </p:grpSpPr>
          <p:pic>
            <p:nvPicPr>
              <p:cNvPr id="36" name="그림 35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colorTemperature colorTemp="5900"/>
                        </a14:imgEffect>
                        <a14:imgEffect>
                          <a14:saturation sat="17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9144000" cy="1106224"/>
              </a:xfrm>
              <a:prstGeom prst="rect">
                <a:avLst/>
              </a:prstGeom>
            </p:spPr>
          </p:pic>
          <p:sp>
            <p:nvSpPr>
              <p:cNvPr id="37" name="제목 1"/>
              <p:cNvSpPr txBox="1">
                <a:spLocks/>
              </p:cNvSpPr>
              <p:nvPr/>
            </p:nvSpPr>
            <p:spPr>
              <a:xfrm>
                <a:off x="251520" y="33896"/>
                <a:ext cx="7056784" cy="68407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1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lvl="0" algn="l">
                  <a:spcBef>
                    <a:spcPts val="0"/>
                  </a:spcBef>
                </a:pPr>
                <a:r>
                  <a:rPr lang="en-US" altLang="ko-KR" sz="2400" b="1" spc="-150" dirty="0" smtClean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  <a:cs typeface="+mn-cs"/>
                  </a:rPr>
                  <a:t>02. </a:t>
                </a:r>
                <a:r>
                  <a:rPr lang="ko-KR" altLang="en-US" sz="2400" b="1" spc="-150" dirty="0" smtClean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  <a:cs typeface="+mn-cs"/>
                  </a:rPr>
                  <a:t>환경 문제 해결을 위한 개인적 차원의 노력</a:t>
                </a:r>
                <a:endParaRPr lang="ko-KR" altLang="en-US" sz="2400" b="1" spc="-150" dirty="0">
                  <a:solidFill>
                    <a:srgbClr val="3B2936"/>
                  </a:solidFill>
                  <a:latin typeface="나눔고딕 ExtraBold" pitchFamily="50" charset="-127"/>
                  <a:ea typeface="나눔고딕 ExtraBold" pitchFamily="50" charset="-127"/>
                  <a:cs typeface="+mn-cs"/>
                </a:endParaRPr>
              </a:p>
            </p:txBody>
          </p:sp>
        </p:grpSp>
        <p:sp>
          <p:nvSpPr>
            <p:cNvPr id="33" name="직사각형 32"/>
            <p:cNvSpPr/>
            <p:nvPr/>
          </p:nvSpPr>
          <p:spPr>
            <a:xfrm>
              <a:off x="5920680" y="1202878"/>
              <a:ext cx="297549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ko-KR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2-3. </a:t>
              </a:r>
              <a:r>
                <a:rPr lang="ko-KR" altLang="en-US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환경 문제 해결을 위한 방안</a:t>
              </a:r>
              <a:endParaRPr lang="ko-KR" altLang="en-US" sz="1600" dirty="0"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7583636" y="314900"/>
            <a:ext cx="1296144" cy="415498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64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6" name="모서리가 둥근 직사각형 15"/>
          <p:cNvSpPr/>
          <p:nvPr/>
        </p:nvSpPr>
        <p:spPr>
          <a:xfrm>
            <a:off x="323528" y="1547500"/>
            <a:ext cx="8496944" cy="2714107"/>
          </a:xfrm>
          <a:prstGeom prst="roundRect">
            <a:avLst>
              <a:gd name="adj" fmla="val 7852"/>
            </a:avLst>
          </a:prstGeom>
          <a:solidFill>
            <a:schemeClr val="bg1"/>
          </a:solidFill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lIns="3204000">
            <a:spAutoFit/>
          </a:bodyPr>
          <a:lstStyle/>
          <a:p>
            <a:pPr>
              <a:lnSpc>
                <a:spcPct val="130000"/>
              </a:lnSpc>
            </a:pPr>
            <a:r>
              <a:rPr lang="ko-KR" altLang="en-US" spc="-100" dirty="0" smtClean="0">
                <a:latin typeface="나눔명조" pitchFamily="18" charset="-127"/>
                <a:ea typeface="나눔명조" pitchFamily="18" charset="-127"/>
              </a:rPr>
              <a:t>   개구리를 뜨거운 물이 담긴 냄비에 넣으면 깜짝 놀라 바로 뛰쳐나온다</a:t>
            </a:r>
            <a:r>
              <a:rPr lang="en-US" altLang="ko-KR" spc="-100" dirty="0" smtClean="0">
                <a:latin typeface="나눔명조" pitchFamily="18" charset="-127"/>
                <a:ea typeface="나눔명조" pitchFamily="18" charset="-127"/>
              </a:rPr>
              <a:t>. </a:t>
            </a:r>
            <a:r>
              <a:rPr lang="ko-KR" altLang="en-US" spc="-100" dirty="0" smtClean="0">
                <a:latin typeface="나눔명조" pitchFamily="18" charset="-127"/>
                <a:ea typeface="나눔명조" pitchFamily="18" charset="-127"/>
              </a:rPr>
              <a:t>하지만 찬물에 개구리를 넣고 서서히 열을 가하면 수온의 변화를 알아채지 못한 개구리는 냄비 속에서 서서히 죽게 된다</a:t>
            </a:r>
            <a:r>
              <a:rPr lang="en-US" altLang="ko-KR" spc="-100" dirty="0" smtClean="0">
                <a:latin typeface="나눔명조" pitchFamily="18" charset="-127"/>
                <a:ea typeface="나눔명조" pitchFamily="18" charset="-127"/>
              </a:rPr>
              <a:t>. </a:t>
            </a:r>
            <a:r>
              <a:rPr lang="ko-KR" altLang="en-US" spc="-100" dirty="0" smtClean="0">
                <a:latin typeface="나눔명조" pitchFamily="18" charset="-127"/>
                <a:ea typeface="나눔명조" pitchFamily="18" charset="-127"/>
              </a:rPr>
              <a:t>오늘날 지구의 온도가 조금씩 올라가 북극의 빙하가 녹는 것을 보면서도 당장 내 삶에는 변화가 오지 않으니 크게 신경 쓰지 않는 우리의 모습도 이와 크게 다르지 않다</a:t>
            </a:r>
            <a:r>
              <a:rPr lang="en-US" altLang="ko-KR" spc="-100" dirty="0" smtClean="0">
                <a:latin typeface="나눔명조" pitchFamily="18" charset="-127"/>
                <a:ea typeface="나눔명조" pitchFamily="18" charset="-127"/>
              </a:rPr>
              <a:t>.</a:t>
            </a:r>
            <a:endParaRPr lang="ko-KR" altLang="en-US" spc="-100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544" y="1619508"/>
            <a:ext cx="3001281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69425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3528" y="1822509"/>
            <a:ext cx="8496944" cy="2977738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180000" indent="-1800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500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일상생활에서 많은 오염 물질과 쓰레기를 배출</a:t>
            </a:r>
          </a:p>
          <a:p>
            <a:pPr marL="180000" indent="-1800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500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환경 문제 발생 요인에서 개인의 일상생활이 차지하는 비중이 큼</a:t>
            </a:r>
          </a:p>
          <a:p>
            <a:pPr marL="180000" indent="-1800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500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개개인의 행동과 선택이 환경에 미치는 영향이 크다는 점을 인식하여 생활 속에서 환경 보호를 실천해야 함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0" y="1372706"/>
            <a:ext cx="7380312" cy="400110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lIns="360000" rtlCol="0">
            <a:spAutoFit/>
          </a:bodyPr>
          <a:lstStyle/>
          <a:p>
            <a:r>
              <a:rPr lang="ko-KR" altLang="en-US" sz="2000" b="1" dirty="0" smtClean="0">
                <a:solidFill>
                  <a:srgbClr val="D35007"/>
                </a:solidFill>
                <a:latin typeface="나눔고딕 ExtraBold" pitchFamily="50" charset="-127"/>
                <a:ea typeface="나눔고딕 ExtraBold" pitchFamily="50" charset="-127"/>
              </a:rPr>
              <a:t>환경 문제 해결을 위한 개인의 노력은 왜 중요할까</a:t>
            </a:r>
            <a:r>
              <a:rPr lang="en-US" altLang="ko-KR" sz="2000" b="1" dirty="0" smtClean="0">
                <a:solidFill>
                  <a:srgbClr val="D35007"/>
                </a:solidFill>
                <a:latin typeface="나눔고딕 ExtraBold" pitchFamily="50" charset="-127"/>
                <a:ea typeface="나눔고딕 ExtraBold" pitchFamily="50" charset="-127"/>
              </a:rPr>
              <a:t>?</a:t>
            </a:r>
            <a:endParaRPr lang="ko-KR" altLang="en-US" sz="2000" b="1" dirty="0">
              <a:solidFill>
                <a:srgbClr val="D35007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13" name="그룹 12"/>
          <p:cNvGrpSpPr/>
          <p:nvPr/>
        </p:nvGrpSpPr>
        <p:grpSpPr>
          <a:xfrm>
            <a:off x="0" y="0"/>
            <a:ext cx="9144000" cy="1106224"/>
            <a:chOff x="0" y="1124744"/>
            <a:chExt cx="9144000" cy="1106224"/>
          </a:xfrm>
        </p:grpSpPr>
        <p:grpSp>
          <p:nvGrpSpPr>
            <p:cNvPr id="16" name="그룹 11"/>
            <p:cNvGrpSpPr/>
            <p:nvPr/>
          </p:nvGrpSpPr>
          <p:grpSpPr>
            <a:xfrm>
              <a:off x="0" y="1124744"/>
              <a:ext cx="9144000" cy="1106224"/>
              <a:chOff x="0" y="0"/>
              <a:chExt cx="9144000" cy="1106224"/>
            </a:xfrm>
          </p:grpSpPr>
          <p:pic>
            <p:nvPicPr>
              <p:cNvPr id="22" name="그림 21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5900"/>
                        </a14:imgEffect>
                        <a14:imgEffect>
                          <a14:saturation sat="17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9144000" cy="1106224"/>
              </a:xfrm>
              <a:prstGeom prst="rect">
                <a:avLst/>
              </a:prstGeom>
            </p:spPr>
          </p:pic>
          <p:sp>
            <p:nvSpPr>
              <p:cNvPr id="23" name="제목 1"/>
              <p:cNvSpPr txBox="1">
                <a:spLocks/>
              </p:cNvSpPr>
              <p:nvPr/>
            </p:nvSpPr>
            <p:spPr>
              <a:xfrm>
                <a:off x="251520" y="33896"/>
                <a:ext cx="7056784" cy="68407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1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lvl="0" algn="l">
                  <a:spcBef>
                    <a:spcPts val="0"/>
                  </a:spcBef>
                </a:pPr>
                <a:r>
                  <a:rPr lang="en-US" altLang="ko-KR" sz="2400" b="1" spc="-150" dirty="0" smtClean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  <a:cs typeface="+mn-cs"/>
                  </a:rPr>
                  <a:t>02. </a:t>
                </a:r>
                <a:r>
                  <a:rPr lang="ko-KR" altLang="en-US" sz="2400" b="1" spc="-150" dirty="0" smtClean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  <a:cs typeface="+mn-cs"/>
                  </a:rPr>
                  <a:t>환경 문제 해결을 위한 개인적 차원의 노력</a:t>
                </a:r>
                <a:endParaRPr lang="ko-KR" altLang="en-US" sz="2400" b="1" spc="-150" dirty="0">
                  <a:solidFill>
                    <a:srgbClr val="3B2936"/>
                  </a:solidFill>
                  <a:latin typeface="나눔고딕 ExtraBold" pitchFamily="50" charset="-127"/>
                  <a:ea typeface="나눔고딕 ExtraBold" pitchFamily="50" charset="-127"/>
                  <a:cs typeface="+mn-cs"/>
                </a:endParaRPr>
              </a:p>
            </p:txBody>
          </p:sp>
        </p:grpSp>
        <p:sp>
          <p:nvSpPr>
            <p:cNvPr id="15" name="직사각형 14"/>
            <p:cNvSpPr/>
            <p:nvPr/>
          </p:nvSpPr>
          <p:spPr>
            <a:xfrm>
              <a:off x="5920680" y="1202878"/>
              <a:ext cx="297549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ko-KR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2-3. </a:t>
              </a:r>
              <a:r>
                <a:rPr lang="ko-KR" altLang="en-US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환경 문제 해결을 위한 방안</a:t>
              </a:r>
              <a:endParaRPr lang="ko-KR" altLang="en-US" sz="1600" dirty="0"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7583636" y="314900"/>
            <a:ext cx="1296144" cy="415498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64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29941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3528" y="1822509"/>
            <a:ext cx="8496944" cy="2400657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180000" indent="-1800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500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일상생활에서의 자원 절약</a:t>
            </a:r>
            <a:r>
              <a:rPr lang="en-US" altLang="ko-KR" sz="2500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: </a:t>
            </a:r>
            <a:r>
              <a:rPr lang="ko-KR" altLang="en-US" sz="2500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에어컨과 난방기의 적정 온도 유지</a:t>
            </a:r>
            <a:r>
              <a:rPr lang="en-US" altLang="ko-KR" sz="2500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, </a:t>
            </a:r>
            <a:r>
              <a:rPr lang="ko-KR" altLang="en-US" sz="2500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자전거와 대중교통 이용</a:t>
            </a:r>
            <a:r>
              <a:rPr lang="en-US" altLang="ko-KR" sz="2500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, </a:t>
            </a:r>
            <a:r>
              <a:rPr lang="ko-KR" altLang="en-US" sz="2500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가전제품 플러그 뽑기 등</a:t>
            </a:r>
          </a:p>
          <a:p>
            <a:pPr marL="180000" indent="-1800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500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환경친화적인 제품 사용하기</a:t>
            </a:r>
          </a:p>
          <a:p>
            <a:pPr marL="180000" indent="-1800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500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환경 보전 활동에 적극 참여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0" y="1372706"/>
            <a:ext cx="7380312" cy="400110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lIns="360000" rtlCol="0">
            <a:spAutoFit/>
          </a:bodyPr>
          <a:lstStyle/>
          <a:p>
            <a:r>
              <a:rPr lang="ko-KR" altLang="en-US" sz="2000" b="1" dirty="0" smtClean="0">
                <a:solidFill>
                  <a:srgbClr val="D35007"/>
                </a:solidFill>
                <a:latin typeface="나눔고딕 ExtraBold" pitchFamily="50" charset="-127"/>
                <a:ea typeface="나눔고딕 ExtraBold" pitchFamily="50" charset="-127"/>
              </a:rPr>
              <a:t>개인적 차원의 실천 방안으로는 어떤 것이 있을까</a:t>
            </a:r>
            <a:r>
              <a:rPr lang="en-US" altLang="ko-KR" sz="2000" b="1" dirty="0" smtClean="0">
                <a:solidFill>
                  <a:srgbClr val="D35007"/>
                </a:solidFill>
                <a:latin typeface="나눔고딕 ExtraBold" pitchFamily="50" charset="-127"/>
                <a:ea typeface="나눔고딕 ExtraBold" pitchFamily="50" charset="-127"/>
              </a:rPr>
              <a:t>?</a:t>
            </a:r>
            <a:endParaRPr lang="ko-KR" altLang="en-US" sz="2000" b="1" dirty="0">
              <a:solidFill>
                <a:srgbClr val="D35007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2" name="그룹 12"/>
          <p:cNvGrpSpPr/>
          <p:nvPr/>
        </p:nvGrpSpPr>
        <p:grpSpPr>
          <a:xfrm>
            <a:off x="0" y="0"/>
            <a:ext cx="9144000" cy="1106224"/>
            <a:chOff x="0" y="1124744"/>
            <a:chExt cx="9144000" cy="1106224"/>
          </a:xfrm>
        </p:grpSpPr>
        <p:grpSp>
          <p:nvGrpSpPr>
            <p:cNvPr id="3" name="그룹 11"/>
            <p:cNvGrpSpPr/>
            <p:nvPr/>
          </p:nvGrpSpPr>
          <p:grpSpPr>
            <a:xfrm>
              <a:off x="0" y="1124744"/>
              <a:ext cx="9144000" cy="1106224"/>
              <a:chOff x="0" y="0"/>
              <a:chExt cx="9144000" cy="1106224"/>
            </a:xfrm>
          </p:grpSpPr>
          <p:pic>
            <p:nvPicPr>
              <p:cNvPr id="22" name="그림 21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5900"/>
                        </a14:imgEffect>
                        <a14:imgEffect>
                          <a14:saturation sat="17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9144000" cy="1106224"/>
              </a:xfrm>
              <a:prstGeom prst="rect">
                <a:avLst/>
              </a:prstGeom>
            </p:spPr>
          </p:pic>
          <p:sp>
            <p:nvSpPr>
              <p:cNvPr id="23" name="제목 1"/>
              <p:cNvSpPr txBox="1">
                <a:spLocks/>
              </p:cNvSpPr>
              <p:nvPr/>
            </p:nvSpPr>
            <p:spPr>
              <a:xfrm>
                <a:off x="251520" y="33896"/>
                <a:ext cx="7056784" cy="68407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1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lvl="0" algn="l">
                  <a:spcBef>
                    <a:spcPts val="0"/>
                  </a:spcBef>
                </a:pPr>
                <a:r>
                  <a:rPr lang="en-US" altLang="ko-KR" sz="2400" b="1" spc="-150" dirty="0" smtClean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  <a:cs typeface="+mn-cs"/>
                  </a:rPr>
                  <a:t>02. </a:t>
                </a:r>
                <a:r>
                  <a:rPr lang="ko-KR" altLang="en-US" sz="2400" b="1" spc="-150" dirty="0" smtClean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  <a:cs typeface="+mn-cs"/>
                  </a:rPr>
                  <a:t>환경 문제 해결을 위한 개인적 차원의 노력</a:t>
                </a:r>
                <a:endParaRPr lang="ko-KR" altLang="en-US" sz="2400" b="1" spc="-150" dirty="0">
                  <a:solidFill>
                    <a:srgbClr val="3B2936"/>
                  </a:solidFill>
                  <a:latin typeface="나눔고딕 ExtraBold" pitchFamily="50" charset="-127"/>
                  <a:ea typeface="나눔고딕 ExtraBold" pitchFamily="50" charset="-127"/>
                  <a:cs typeface="+mn-cs"/>
                </a:endParaRPr>
              </a:p>
            </p:txBody>
          </p:sp>
        </p:grpSp>
        <p:sp>
          <p:nvSpPr>
            <p:cNvPr id="15" name="직사각형 14"/>
            <p:cNvSpPr/>
            <p:nvPr/>
          </p:nvSpPr>
          <p:spPr>
            <a:xfrm>
              <a:off x="5920680" y="1202878"/>
              <a:ext cx="297549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ko-KR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2-3. </a:t>
              </a:r>
              <a:r>
                <a:rPr lang="ko-KR" altLang="en-US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환경 문제 해결을 위한 방안</a:t>
              </a:r>
              <a:endParaRPr lang="ko-KR" altLang="en-US" sz="1600" dirty="0"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7583636" y="314900"/>
            <a:ext cx="1296144" cy="377796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64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74789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  <a14:imgEffect>
                      <a14:saturation sat="1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06224"/>
          </a:xfrm>
          <a:prstGeom prst="rect">
            <a:avLst/>
          </a:prstGeom>
        </p:spPr>
      </p:pic>
      <p:sp>
        <p:nvSpPr>
          <p:cNvPr id="12" name="제목 1"/>
          <p:cNvSpPr txBox="1">
            <a:spLocks/>
          </p:cNvSpPr>
          <p:nvPr/>
        </p:nvSpPr>
        <p:spPr>
          <a:xfrm>
            <a:off x="195212" y="35520"/>
            <a:ext cx="1077120" cy="64807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000" b="1" spc="-150" dirty="0" smtClean="0">
                <a:solidFill>
                  <a:srgbClr val="0070C0"/>
                </a:solidFill>
                <a:latin typeface="나눔고딕 ExtraBold" pitchFamily="50" charset="-127"/>
                <a:ea typeface="나눔고딕 ExtraBold" pitchFamily="50" charset="-127"/>
              </a:rPr>
              <a:t>스스로</a:t>
            </a:r>
            <a:endParaRPr lang="en-US" altLang="ko-KR" sz="2000" b="1" spc="-150" dirty="0" smtClean="0">
              <a:solidFill>
                <a:srgbClr val="0070C0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r>
              <a:rPr lang="ko-KR" altLang="en-US" sz="2000" b="1" spc="-150" dirty="0" smtClean="0">
                <a:solidFill>
                  <a:srgbClr val="0070C0"/>
                </a:solidFill>
                <a:latin typeface="나눔고딕 ExtraBold" pitchFamily="50" charset="-127"/>
                <a:ea typeface="나눔고딕 ExtraBold" pitchFamily="50" charset="-127"/>
              </a:rPr>
              <a:t>탐구하기 </a:t>
            </a:r>
            <a:endParaRPr lang="en-US" altLang="ko-KR" sz="2000" b="1" spc="-150" dirty="0" smtClean="0">
              <a:solidFill>
                <a:srgbClr val="0070C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583636" y="314900"/>
            <a:ext cx="1296144" cy="377796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65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4" name="제목 1"/>
          <p:cNvSpPr txBox="1">
            <a:spLocks/>
          </p:cNvSpPr>
          <p:nvPr/>
        </p:nvSpPr>
        <p:spPr>
          <a:xfrm>
            <a:off x="251520" y="33896"/>
            <a:ext cx="7704856" cy="68407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080000" algn="l"/>
            <a:r>
              <a:rPr lang="ko-KR" altLang="en-US" sz="27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환경 문제 해결을 위한 캠페인</a:t>
            </a:r>
          </a:p>
        </p:txBody>
      </p:sp>
      <p:sp>
        <p:nvSpPr>
          <p:cNvPr id="16" name="모서리가 둥근 직사각형 15"/>
          <p:cNvSpPr/>
          <p:nvPr/>
        </p:nvSpPr>
        <p:spPr>
          <a:xfrm>
            <a:off x="395536" y="1543450"/>
            <a:ext cx="576064" cy="2520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ko-KR" altLang="en-US" sz="1200" b="1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자료 </a:t>
            </a:r>
            <a:r>
              <a:rPr lang="en-US" altLang="ko-KR" sz="1200" b="1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1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71600" y="1484784"/>
            <a:ext cx="3816424" cy="369332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고기 없는 월요일</a:t>
            </a:r>
            <a:r>
              <a:rPr lang="en-US" altLang="ko-KR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(meatless </a:t>
            </a:r>
            <a:r>
              <a:rPr lang="en-US" altLang="ko-KR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monday</a:t>
            </a:r>
            <a:r>
              <a:rPr lang="en-US" altLang="ko-KR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)</a:t>
            </a:r>
            <a:endParaRPr lang="ko-KR" altLang="en-US" b="1" dirty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8" name="모서리가 둥근 직사각형 17"/>
          <p:cNvSpPr/>
          <p:nvPr/>
        </p:nvSpPr>
        <p:spPr>
          <a:xfrm>
            <a:off x="1547664" y="2348880"/>
            <a:ext cx="5832648" cy="3672408"/>
          </a:xfrm>
          <a:prstGeom prst="roundRect">
            <a:avLst>
              <a:gd name="adj" fmla="val 4965"/>
            </a:avLst>
          </a:prstGeom>
          <a:solidFill>
            <a:schemeClr val="bg1"/>
          </a:solidFill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rtlCol="0" anchor="t"/>
          <a:lstStyle/>
          <a:p>
            <a:pPr marL="360000" indent="-360000">
              <a:lnSpc>
                <a:spcPct val="120000"/>
              </a:lnSpc>
            </a:pPr>
            <a:endParaRPr lang="ko-KR" altLang="en-US" dirty="0"/>
          </a:p>
        </p:txBody>
      </p:sp>
      <p:sp>
        <p:nvSpPr>
          <p:cNvPr id="19" name="모서리가 둥근 직사각형 18"/>
          <p:cNvSpPr/>
          <p:nvPr/>
        </p:nvSpPr>
        <p:spPr>
          <a:xfrm>
            <a:off x="2519772" y="2132856"/>
            <a:ext cx="3888432" cy="43204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b="1" spc="-100" dirty="0" smtClean="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rPr>
              <a:t>일주일에 하루</a:t>
            </a:r>
            <a:r>
              <a:rPr lang="en-US" altLang="ko-KR" sz="1600" b="1" spc="-100" dirty="0" smtClean="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rPr>
              <a:t>! </a:t>
            </a:r>
            <a:r>
              <a:rPr lang="ko-KR" altLang="en-US" sz="1600" b="1" spc="-100" dirty="0" smtClean="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rPr>
              <a:t>고기를 안 먹으면</a:t>
            </a:r>
            <a:r>
              <a:rPr lang="en-US" altLang="ko-KR" sz="1600" b="1" spc="-100" dirty="0" smtClean="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rPr>
              <a:t>?(</a:t>
            </a:r>
            <a:r>
              <a:rPr lang="ko-KR" altLang="en-US" sz="1600" b="1" spc="-100" dirty="0" smtClean="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rPr>
              <a:t>연간 통계</a:t>
            </a:r>
            <a:r>
              <a:rPr lang="en-US" altLang="ko-KR" sz="1600" b="1" spc="-100" dirty="0" smtClean="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rPr>
              <a:t>)</a:t>
            </a:r>
            <a:endParaRPr lang="ko-KR" altLang="en-US" sz="1600" b="1" spc="-100" dirty="0">
              <a:solidFill>
                <a:schemeClr val="tx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63688" y="2822197"/>
            <a:ext cx="1296144" cy="1326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63688" y="4293096"/>
            <a:ext cx="1301288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55976" y="2780928"/>
            <a:ext cx="1351800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355976" y="4293096"/>
            <a:ext cx="136815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직사각형 25"/>
          <p:cNvSpPr/>
          <p:nvPr/>
        </p:nvSpPr>
        <p:spPr>
          <a:xfrm>
            <a:off x="2987824" y="3167395"/>
            <a:ext cx="1152128" cy="621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30000"/>
              </a:lnSpc>
            </a:pPr>
            <a:r>
              <a:rPr lang="ko-KR" altLang="en-US" sz="1400" spc="-1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맑은 고딕" pitchFamily="50" charset="-127"/>
                <a:ea typeface="맑은 고딕" pitchFamily="50" charset="-127"/>
              </a:rPr>
              <a:t>자동차 </a:t>
            </a:r>
            <a:r>
              <a:rPr lang="en-US" altLang="ko-KR" sz="1400" spc="-1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맑은 고딕" pitchFamily="50" charset="-127"/>
                <a:ea typeface="맑은 고딕" pitchFamily="50" charset="-127"/>
              </a:rPr>
              <a:t>500</a:t>
            </a:r>
            <a:r>
              <a:rPr lang="ko-KR" altLang="en-US" sz="1400" spc="-1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맑은 고딕" pitchFamily="50" charset="-127"/>
                <a:ea typeface="맑은 고딕" pitchFamily="50" charset="-127"/>
              </a:rPr>
              <a:t>만대 감소 효과</a:t>
            </a:r>
            <a:endParaRPr lang="ko-KR" altLang="en-US" sz="2000" dirty="0"/>
          </a:p>
        </p:txBody>
      </p:sp>
      <p:sp>
        <p:nvSpPr>
          <p:cNvPr id="27" name="직사각형 26"/>
          <p:cNvSpPr/>
          <p:nvPr/>
        </p:nvSpPr>
        <p:spPr>
          <a:xfrm>
            <a:off x="2987824" y="4576714"/>
            <a:ext cx="1224136" cy="652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30000"/>
              </a:lnSpc>
            </a:pPr>
            <a:r>
              <a:rPr lang="en-US" altLang="ko-KR" sz="1400" spc="-1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맑은 고딕" pitchFamily="50" charset="-127"/>
                <a:ea typeface="맑은 고딕" pitchFamily="50" charset="-127"/>
              </a:rPr>
              <a:t>1</a:t>
            </a:r>
            <a:r>
              <a:rPr lang="ko-KR" altLang="en-US" sz="1400" spc="-1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맑은 고딕" pitchFamily="50" charset="-127"/>
                <a:ea typeface="맑은 고딕" pitchFamily="50" charset="-127"/>
              </a:rPr>
              <a:t>인당 약 </a:t>
            </a:r>
            <a:r>
              <a:rPr lang="en-US" altLang="ko-KR" sz="1400" spc="-1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맑은 고딕" pitchFamily="50" charset="-127"/>
                <a:ea typeface="맑은 고딕" pitchFamily="50" charset="-127"/>
              </a:rPr>
              <a:t>13</a:t>
            </a:r>
            <a:r>
              <a:rPr lang="ko-KR" altLang="en-US" sz="1400" spc="-10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맑은 고딕" pitchFamily="50" charset="-127"/>
                <a:ea typeface="맑은 고딕" pitchFamily="50" charset="-127"/>
              </a:rPr>
              <a:t>만리터</a:t>
            </a:r>
            <a:r>
              <a:rPr lang="ko-KR" altLang="en-US" sz="1400" spc="-1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맑은 고딕" pitchFamily="50" charset="-127"/>
                <a:ea typeface="맑은 고딕" pitchFamily="50" charset="-127"/>
              </a:rPr>
              <a:t> 물 절약</a:t>
            </a:r>
            <a:endParaRPr lang="ko-KR" altLang="en-US" sz="2000" dirty="0"/>
          </a:p>
        </p:txBody>
      </p:sp>
      <p:sp>
        <p:nvSpPr>
          <p:cNvPr id="28" name="직사각형 27"/>
          <p:cNvSpPr/>
          <p:nvPr/>
        </p:nvSpPr>
        <p:spPr>
          <a:xfrm>
            <a:off x="5652120" y="3136554"/>
            <a:ext cx="1512168" cy="652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30000"/>
              </a:lnSpc>
            </a:pPr>
            <a:r>
              <a:rPr lang="en-US" altLang="ko-KR" sz="1400" spc="-1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맑은 고딕" pitchFamily="50" charset="-127"/>
                <a:ea typeface="맑은 고딕" pitchFamily="50" charset="-127"/>
              </a:rPr>
              <a:t>1</a:t>
            </a:r>
            <a:r>
              <a:rPr lang="ko-KR" altLang="en-US" sz="1400" spc="-1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맑은 고딕" pitchFamily="50" charset="-127"/>
                <a:ea typeface="맑은 고딕" pitchFamily="50" charset="-127"/>
              </a:rPr>
              <a:t>인당 </a:t>
            </a:r>
            <a:r>
              <a:rPr lang="en-US" altLang="ko-KR" sz="1400" spc="-1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맑은 고딕" pitchFamily="50" charset="-127"/>
                <a:ea typeface="맑은 고딕" pitchFamily="50" charset="-127"/>
              </a:rPr>
              <a:t>2268 kg</a:t>
            </a:r>
            <a:r>
              <a:rPr lang="ko-KR" altLang="en-US" sz="1400" spc="-1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맑은 고딕" pitchFamily="50" charset="-127"/>
                <a:ea typeface="맑은 고딕" pitchFamily="50" charset="-127"/>
              </a:rPr>
              <a:t>의 이산화 탄소 감축</a:t>
            </a:r>
            <a:endParaRPr lang="ko-KR" altLang="en-US" sz="2000" dirty="0"/>
          </a:p>
        </p:txBody>
      </p:sp>
      <p:sp>
        <p:nvSpPr>
          <p:cNvPr id="29" name="직사각형 28"/>
          <p:cNvSpPr/>
          <p:nvPr/>
        </p:nvSpPr>
        <p:spPr>
          <a:xfrm>
            <a:off x="5652120" y="4648722"/>
            <a:ext cx="1656184" cy="652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30000"/>
              </a:lnSpc>
            </a:pPr>
            <a:r>
              <a:rPr lang="ko-KR" altLang="en-US" sz="1400" spc="-1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맑은 고딕" pitchFamily="50" charset="-127"/>
                <a:ea typeface="맑은 고딕" pitchFamily="50" charset="-127"/>
              </a:rPr>
              <a:t>축산업의 기후 변화 기여도 </a:t>
            </a:r>
            <a:r>
              <a:rPr lang="en-US" altLang="ko-KR" sz="1400" spc="-1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맑은 고딕" pitchFamily="50" charset="-127"/>
                <a:ea typeface="맑은 고딕" pitchFamily="50" charset="-127"/>
              </a:rPr>
              <a:t>51% </a:t>
            </a:r>
            <a:r>
              <a:rPr lang="ko-KR" altLang="en-US" sz="1400" spc="-1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맑은 고딕" pitchFamily="50" charset="-127"/>
                <a:ea typeface="맑은 고딕" pitchFamily="50" charset="-127"/>
              </a:rPr>
              <a:t>이상</a:t>
            </a:r>
            <a:endParaRPr lang="ko-KR" altLang="en-US" sz="2000" dirty="0"/>
          </a:p>
        </p:txBody>
      </p:sp>
      <p:sp>
        <p:nvSpPr>
          <p:cNvPr id="31" name="직사각형 30"/>
          <p:cNvSpPr/>
          <p:nvPr/>
        </p:nvSpPr>
        <p:spPr>
          <a:xfrm>
            <a:off x="5508104" y="5661248"/>
            <a:ext cx="2232248" cy="3724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30000"/>
              </a:lnSpc>
            </a:pPr>
            <a:r>
              <a:rPr lang="en-US" altLang="ko-KR" sz="1400" spc="-1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1400" spc="-10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맑은 고딕" pitchFamily="50" charset="-127"/>
                <a:ea typeface="맑은 고딕" pitchFamily="50" charset="-127"/>
              </a:rPr>
              <a:t>월드워치보고서</a:t>
            </a:r>
            <a:r>
              <a:rPr lang="en-US" altLang="ko-KR" sz="1400" spc="-1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맑은 고딕" pitchFamily="50" charset="-127"/>
                <a:ea typeface="맑은 고딕" pitchFamily="50" charset="-127"/>
              </a:rPr>
              <a:t>, 2009)</a:t>
            </a:r>
            <a:endParaRPr lang="ko-KR" altLang="en-US" sz="2000" dirty="0"/>
          </a:p>
        </p:txBody>
      </p:sp>
      <p:sp>
        <p:nvSpPr>
          <p:cNvPr id="32" name="TextBox 31"/>
          <p:cNvSpPr txBox="1"/>
          <p:nvPr/>
        </p:nvSpPr>
        <p:spPr>
          <a:xfrm>
            <a:off x="1547664" y="6021288"/>
            <a:ext cx="3240360" cy="4581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tIns="108000" bIns="10800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ko-KR" altLang="en-US" sz="1200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▲ 일주일에 하루</a:t>
            </a:r>
            <a:r>
              <a:rPr lang="en-US" altLang="ko-KR" sz="1200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, </a:t>
            </a:r>
            <a:r>
              <a:rPr lang="ko-KR" altLang="en-US" sz="1200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고기를 안 먹었을 때의 효과</a:t>
            </a:r>
            <a:endParaRPr lang="ko-KR" altLang="en-US" sz="1200" spc="-1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822288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  <a14:imgEffect>
                      <a14:saturation sat="1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06224"/>
          </a:xfrm>
          <a:prstGeom prst="rect">
            <a:avLst/>
          </a:prstGeom>
        </p:spPr>
      </p:pic>
      <p:sp>
        <p:nvSpPr>
          <p:cNvPr id="12" name="제목 1"/>
          <p:cNvSpPr txBox="1">
            <a:spLocks/>
          </p:cNvSpPr>
          <p:nvPr/>
        </p:nvSpPr>
        <p:spPr>
          <a:xfrm>
            <a:off x="195212" y="35520"/>
            <a:ext cx="1077120" cy="64807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000" b="1" spc="-150" dirty="0" smtClean="0">
                <a:solidFill>
                  <a:srgbClr val="0070C0"/>
                </a:solidFill>
                <a:latin typeface="나눔고딕 ExtraBold" pitchFamily="50" charset="-127"/>
                <a:ea typeface="나눔고딕 ExtraBold" pitchFamily="50" charset="-127"/>
              </a:rPr>
              <a:t>스스로</a:t>
            </a:r>
            <a:endParaRPr lang="en-US" altLang="ko-KR" sz="2000" b="1" spc="-150" dirty="0" smtClean="0">
              <a:solidFill>
                <a:srgbClr val="0070C0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r>
              <a:rPr lang="ko-KR" altLang="en-US" sz="2000" b="1" spc="-150" dirty="0" smtClean="0">
                <a:solidFill>
                  <a:srgbClr val="0070C0"/>
                </a:solidFill>
                <a:latin typeface="나눔고딕 ExtraBold" pitchFamily="50" charset="-127"/>
                <a:ea typeface="나눔고딕 ExtraBold" pitchFamily="50" charset="-127"/>
              </a:rPr>
              <a:t>탐구하기 </a:t>
            </a:r>
            <a:endParaRPr lang="en-US" altLang="ko-KR" sz="2000" b="1" spc="-150" dirty="0" smtClean="0">
              <a:solidFill>
                <a:srgbClr val="0070C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583636" y="314900"/>
            <a:ext cx="1296144" cy="377796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65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4" name="제목 1"/>
          <p:cNvSpPr txBox="1">
            <a:spLocks/>
          </p:cNvSpPr>
          <p:nvPr/>
        </p:nvSpPr>
        <p:spPr>
          <a:xfrm>
            <a:off x="251520" y="33896"/>
            <a:ext cx="7704856" cy="68407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080000" algn="l"/>
            <a:r>
              <a:rPr lang="ko-KR" altLang="en-US" sz="27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환경 문제 해결을 위한 캠페인</a:t>
            </a:r>
          </a:p>
        </p:txBody>
      </p:sp>
      <p:sp>
        <p:nvSpPr>
          <p:cNvPr id="16" name="모서리가 둥근 직사각형 15"/>
          <p:cNvSpPr/>
          <p:nvPr/>
        </p:nvSpPr>
        <p:spPr>
          <a:xfrm>
            <a:off x="395536" y="1543450"/>
            <a:ext cx="576064" cy="2520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ko-KR" altLang="en-US" sz="1200" b="1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자료 </a:t>
            </a:r>
            <a:r>
              <a:rPr lang="en-US" altLang="ko-KR" sz="1200" b="1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1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71600" y="1484784"/>
            <a:ext cx="3816424" cy="369332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고기 없는 월요일</a:t>
            </a:r>
            <a:r>
              <a:rPr lang="en-US" altLang="ko-KR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(meatless </a:t>
            </a:r>
            <a:r>
              <a:rPr lang="en-US" altLang="ko-KR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monday</a:t>
            </a:r>
            <a:r>
              <a:rPr lang="en-US" altLang="ko-KR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)</a:t>
            </a:r>
            <a:endParaRPr lang="ko-KR" altLang="en-US" b="1" dirty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8" name="모서리가 둥근 직사각형 17"/>
          <p:cNvSpPr/>
          <p:nvPr/>
        </p:nvSpPr>
        <p:spPr>
          <a:xfrm>
            <a:off x="1547664" y="2348880"/>
            <a:ext cx="5832648" cy="3672408"/>
          </a:xfrm>
          <a:prstGeom prst="roundRect">
            <a:avLst>
              <a:gd name="adj" fmla="val 4965"/>
            </a:avLst>
          </a:prstGeom>
          <a:solidFill>
            <a:schemeClr val="bg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rtlCol="0" anchor="t"/>
          <a:lstStyle/>
          <a:p>
            <a:pPr lvl="0">
              <a:lnSpc>
                <a:spcPct val="150000"/>
              </a:lnSpc>
            </a:pPr>
            <a:r>
              <a:rPr lang="ko-KR" altLang="en-US" sz="2000" spc="-100" dirty="0" smtClean="0">
                <a:solidFill>
                  <a:prstClr val="black"/>
                </a:solidFill>
                <a:latin typeface="나눔명조" pitchFamily="18" charset="-127"/>
                <a:ea typeface="나눔명조" pitchFamily="18" charset="-127"/>
              </a:rPr>
              <a:t>  ‘고기 없는 월요일 운동’은 육류 소비를 줄여 지구 온난화를 막자는 취지의 운동이다</a:t>
            </a:r>
            <a:r>
              <a:rPr lang="en-US" altLang="ko-KR" sz="2000" spc="-100" dirty="0" smtClean="0">
                <a:solidFill>
                  <a:prstClr val="black"/>
                </a:solidFill>
                <a:latin typeface="나눔명조" pitchFamily="18" charset="-127"/>
                <a:ea typeface="나눔명조" pitchFamily="18" charset="-127"/>
              </a:rPr>
              <a:t>. </a:t>
            </a:r>
            <a:r>
              <a:rPr lang="ko-KR" altLang="en-US" sz="2000" spc="-100" dirty="0" smtClean="0">
                <a:solidFill>
                  <a:prstClr val="black"/>
                </a:solidFill>
                <a:latin typeface="나눔명조" pitchFamily="18" charset="-127"/>
                <a:ea typeface="나눔명조" pitchFamily="18" charset="-127"/>
              </a:rPr>
              <a:t>햄버거 하나를 만들기 위해 </a:t>
            </a:r>
            <a:r>
              <a:rPr lang="en-US" altLang="ko-KR" sz="2000" spc="-100" dirty="0" smtClean="0">
                <a:solidFill>
                  <a:prstClr val="black"/>
                </a:solidFill>
                <a:latin typeface="나눔명조" pitchFamily="18" charset="-127"/>
                <a:ea typeface="나눔명조" pitchFamily="18" charset="-127"/>
              </a:rPr>
              <a:t>4.96 m2 </a:t>
            </a:r>
            <a:r>
              <a:rPr lang="ko-KR" altLang="en-US" sz="2000" spc="-100" dirty="0" smtClean="0">
                <a:solidFill>
                  <a:prstClr val="black"/>
                </a:solidFill>
                <a:latin typeface="나눔명조" pitchFamily="18" charset="-127"/>
                <a:ea typeface="나눔명조" pitchFamily="18" charset="-127"/>
              </a:rPr>
              <a:t>의 숲이 사라지고</a:t>
            </a:r>
            <a:r>
              <a:rPr lang="en-US" altLang="ko-KR" sz="2000" spc="-100" dirty="0" smtClean="0">
                <a:solidFill>
                  <a:prstClr val="black"/>
                </a:solidFill>
                <a:latin typeface="나눔명조" pitchFamily="18" charset="-127"/>
                <a:ea typeface="나눔명조" pitchFamily="18" charset="-127"/>
              </a:rPr>
              <a:t>, </a:t>
            </a:r>
            <a:r>
              <a:rPr lang="ko-KR" altLang="en-US" sz="2000" spc="-100" dirty="0" smtClean="0">
                <a:solidFill>
                  <a:prstClr val="black"/>
                </a:solidFill>
                <a:latin typeface="나눔명조" pitchFamily="18" charset="-127"/>
                <a:ea typeface="나눔명조" pitchFamily="18" charset="-127"/>
              </a:rPr>
              <a:t>동물 </a:t>
            </a:r>
            <a:r>
              <a:rPr lang="ko-KR" altLang="en-US" sz="2000" spc="-100" dirty="0" err="1" smtClean="0">
                <a:solidFill>
                  <a:prstClr val="black"/>
                </a:solidFill>
                <a:latin typeface="나눔명조" pitchFamily="18" charset="-127"/>
                <a:ea typeface="나눔명조" pitchFamily="18" charset="-127"/>
              </a:rPr>
              <a:t>사육지</a:t>
            </a:r>
            <a:r>
              <a:rPr lang="en-US" altLang="ko-KR" sz="2000" spc="-100" dirty="0" smtClean="0">
                <a:solidFill>
                  <a:prstClr val="black"/>
                </a:solidFill>
                <a:latin typeface="나눔명조" pitchFamily="18" charset="-127"/>
                <a:ea typeface="나눔명조" pitchFamily="18" charset="-127"/>
              </a:rPr>
              <a:t>, </a:t>
            </a:r>
            <a:r>
              <a:rPr lang="ko-KR" altLang="en-US" sz="2000" spc="-100" dirty="0" smtClean="0">
                <a:solidFill>
                  <a:prstClr val="black"/>
                </a:solidFill>
                <a:latin typeface="나눔명조" pitchFamily="18" charset="-127"/>
                <a:ea typeface="나눔명조" pitchFamily="18" charset="-127"/>
              </a:rPr>
              <a:t>사료용 곡물 재배 농지를 개척하기 위해 열대 우림이 파괴되는 것이 현실이다</a:t>
            </a:r>
            <a:r>
              <a:rPr lang="en-US" altLang="ko-KR" sz="2000" spc="-100" dirty="0" smtClean="0">
                <a:solidFill>
                  <a:prstClr val="black"/>
                </a:solidFill>
                <a:latin typeface="나눔명조" pitchFamily="18" charset="-127"/>
                <a:ea typeface="나눔명조" pitchFamily="18" charset="-127"/>
              </a:rPr>
              <a:t>. </a:t>
            </a:r>
            <a:r>
              <a:rPr lang="ko-KR" altLang="en-US" sz="2000" spc="-100" dirty="0" smtClean="0">
                <a:solidFill>
                  <a:prstClr val="black"/>
                </a:solidFill>
                <a:latin typeface="나눔명조" pitchFamily="18" charset="-127"/>
                <a:ea typeface="나눔명조" pitchFamily="18" charset="-127"/>
              </a:rPr>
              <a:t>즉</a:t>
            </a:r>
            <a:r>
              <a:rPr lang="en-US" altLang="ko-KR" sz="2000" spc="-100" dirty="0" smtClean="0">
                <a:solidFill>
                  <a:prstClr val="black"/>
                </a:solidFill>
                <a:latin typeface="나눔명조" pitchFamily="18" charset="-127"/>
                <a:ea typeface="나눔명조" pitchFamily="18" charset="-127"/>
              </a:rPr>
              <a:t>, </a:t>
            </a:r>
            <a:r>
              <a:rPr lang="ko-KR" altLang="en-US" sz="2000" spc="-100" dirty="0" smtClean="0">
                <a:solidFill>
                  <a:prstClr val="black"/>
                </a:solidFill>
                <a:latin typeface="나눔명조" pitchFamily="18" charset="-127"/>
                <a:ea typeface="나눔명조" pitchFamily="18" charset="-127"/>
              </a:rPr>
              <a:t>무심코 소비하는 고기가 지구의 기후 변화에 직접적인 영향을 끼칠 수 있다는 이야기이다</a:t>
            </a:r>
            <a:r>
              <a:rPr lang="en-US" altLang="ko-KR" sz="2000" spc="-100" dirty="0" smtClean="0">
                <a:solidFill>
                  <a:prstClr val="black"/>
                </a:solidFill>
                <a:latin typeface="나눔명조" pitchFamily="18" charset="-127"/>
                <a:ea typeface="나눔명조" pitchFamily="18" charset="-127"/>
              </a:rPr>
              <a:t>.</a:t>
            </a:r>
          </a:p>
          <a:p>
            <a:pPr lvl="0" algn="r">
              <a:lnSpc>
                <a:spcPct val="150000"/>
              </a:lnSpc>
            </a:pPr>
            <a:r>
              <a:rPr lang="en-US" altLang="ko-KR" sz="2000" spc="-100" dirty="0" smtClean="0">
                <a:solidFill>
                  <a:prstClr val="black"/>
                </a:solidFill>
                <a:latin typeface="나눔명조" pitchFamily="18" charset="-127"/>
                <a:ea typeface="나눔명조" pitchFamily="18" charset="-127"/>
              </a:rPr>
              <a:t>- 『</a:t>
            </a:r>
            <a:r>
              <a:rPr lang="ko-KR" altLang="en-US" sz="2000" spc="-100" dirty="0" err="1" smtClean="0">
                <a:solidFill>
                  <a:prstClr val="black"/>
                </a:solidFill>
                <a:latin typeface="나눔명조" pitchFamily="18" charset="-127"/>
                <a:ea typeface="나눔명조" pitchFamily="18" charset="-127"/>
              </a:rPr>
              <a:t>헤럴드경제</a:t>
            </a:r>
            <a:r>
              <a:rPr lang="en-US" altLang="ko-KR" sz="2000" spc="-100" dirty="0" smtClean="0">
                <a:solidFill>
                  <a:prstClr val="black"/>
                </a:solidFill>
                <a:latin typeface="나눔명조" pitchFamily="18" charset="-127"/>
                <a:ea typeface="나눔명조" pitchFamily="18" charset="-127"/>
              </a:rPr>
              <a:t>』, 2015. 8. 5.</a:t>
            </a:r>
            <a:endParaRPr lang="ko-KR" altLang="en-US" sz="2000" spc="-1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225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그룹 11"/>
          <p:cNvGrpSpPr/>
          <p:nvPr/>
        </p:nvGrpSpPr>
        <p:grpSpPr>
          <a:xfrm>
            <a:off x="0" y="0"/>
            <a:ext cx="9144000" cy="1106224"/>
            <a:chOff x="0" y="0"/>
            <a:chExt cx="9144000" cy="1106224"/>
          </a:xfrm>
        </p:grpSpPr>
        <p:pic>
          <p:nvPicPr>
            <p:cNvPr id="13" name="그림 12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5900"/>
                      </a14:imgEffect>
                      <a14:imgEffect>
                        <a14:saturation sat="17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1106224"/>
            </a:xfrm>
            <a:prstGeom prst="rect">
              <a:avLst/>
            </a:prstGeom>
          </p:spPr>
        </p:pic>
        <p:sp>
          <p:nvSpPr>
            <p:cNvPr id="17" name="제목 1"/>
            <p:cNvSpPr txBox="1">
              <a:spLocks/>
            </p:cNvSpPr>
            <p:nvPr/>
          </p:nvSpPr>
          <p:spPr>
            <a:xfrm>
              <a:off x="251520" y="33896"/>
              <a:ext cx="7704856" cy="684076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1080000" algn="l"/>
              <a:r>
                <a:rPr lang="ko-KR" altLang="en-US" sz="2700" b="1" spc="-15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환경 문제 해결을 위한 캠페인</a:t>
              </a:r>
            </a:p>
          </p:txBody>
        </p:sp>
      </p:grpSp>
      <p:sp>
        <p:nvSpPr>
          <p:cNvPr id="20" name="제목 1"/>
          <p:cNvSpPr txBox="1">
            <a:spLocks/>
          </p:cNvSpPr>
          <p:nvPr/>
        </p:nvSpPr>
        <p:spPr>
          <a:xfrm>
            <a:off x="195212" y="35520"/>
            <a:ext cx="1077120" cy="64807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000" b="1" spc="-150" dirty="0" smtClean="0">
                <a:solidFill>
                  <a:srgbClr val="0070C0"/>
                </a:solidFill>
                <a:latin typeface="나눔고딕 ExtraBold" pitchFamily="50" charset="-127"/>
                <a:ea typeface="나눔고딕 ExtraBold" pitchFamily="50" charset="-127"/>
              </a:rPr>
              <a:t>스스로</a:t>
            </a:r>
            <a:endParaRPr lang="en-US" altLang="ko-KR" sz="2000" b="1" spc="-150" dirty="0" smtClean="0">
              <a:solidFill>
                <a:srgbClr val="0070C0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r>
              <a:rPr lang="ko-KR" altLang="en-US" sz="2000" b="1" spc="-150" dirty="0" smtClean="0">
                <a:solidFill>
                  <a:srgbClr val="0070C0"/>
                </a:solidFill>
                <a:latin typeface="나눔고딕 ExtraBold" pitchFamily="50" charset="-127"/>
                <a:ea typeface="나눔고딕 ExtraBold" pitchFamily="50" charset="-127"/>
              </a:rPr>
              <a:t>탐구하기 </a:t>
            </a:r>
            <a:endParaRPr lang="en-US" altLang="ko-KR" sz="2000" b="1" spc="-150" dirty="0" smtClean="0">
              <a:solidFill>
                <a:srgbClr val="0070C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83636" y="314900"/>
            <a:ext cx="1296144" cy="377796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65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179508" y="1988840"/>
            <a:ext cx="8713711" cy="3744416"/>
          </a:xfrm>
          <a:prstGeom prst="snip1Rect">
            <a:avLst>
              <a:gd name="adj" fmla="val 12026"/>
            </a:avLst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직사각형 11"/>
          <p:cNvSpPr/>
          <p:nvPr/>
        </p:nvSpPr>
        <p:spPr>
          <a:xfrm>
            <a:off x="2915816" y="2248701"/>
            <a:ext cx="5724128" cy="27644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</a:pPr>
            <a:r>
              <a:rPr lang="ko-KR" altLang="en-US" spc="-100" dirty="0" smtClean="0">
                <a:latin typeface="나눔명조" pitchFamily="18" charset="-127"/>
                <a:ea typeface="나눔명조" pitchFamily="18" charset="-127"/>
              </a:rPr>
              <a:t>우리는 종종 “오늘은 미세 먼지가 ‘나쁨’ 단계이고</a:t>
            </a:r>
            <a:r>
              <a:rPr lang="en-US" altLang="ko-KR" spc="-100" dirty="0" smtClean="0">
                <a:latin typeface="나눔명조" pitchFamily="18" charset="-127"/>
                <a:ea typeface="나눔명조" pitchFamily="18" charset="-127"/>
              </a:rPr>
              <a:t>, </a:t>
            </a:r>
            <a:r>
              <a:rPr lang="ko-KR" altLang="en-US" spc="-100" dirty="0" smtClean="0">
                <a:latin typeface="나눔명조" pitchFamily="18" charset="-127"/>
                <a:ea typeface="나눔명조" pitchFamily="18" charset="-127"/>
              </a:rPr>
              <a:t>내일은 ‘보통’ 단계가 될 것이니 외출은 내일로 미루는 것이 좋겠다</a:t>
            </a:r>
            <a:r>
              <a:rPr lang="en-US" altLang="ko-KR" spc="-100" dirty="0" smtClean="0">
                <a:latin typeface="나눔명조" pitchFamily="18" charset="-127"/>
                <a:ea typeface="나눔명조" pitchFamily="18" charset="-127"/>
              </a:rPr>
              <a:t>.” </a:t>
            </a:r>
            <a:r>
              <a:rPr lang="ko-KR" altLang="en-US" spc="-100" dirty="0" smtClean="0">
                <a:latin typeface="나눔명조" pitchFamily="18" charset="-127"/>
                <a:ea typeface="나눔명조" pitchFamily="18" charset="-127"/>
              </a:rPr>
              <a:t>라는 날씨 예보를 보게 된다</a:t>
            </a:r>
            <a:r>
              <a:rPr lang="en-US" altLang="ko-KR" spc="-100" dirty="0" smtClean="0">
                <a:latin typeface="나눔명조" pitchFamily="18" charset="-127"/>
                <a:ea typeface="나눔명조" pitchFamily="18" charset="-127"/>
              </a:rPr>
              <a:t>. </a:t>
            </a:r>
            <a:r>
              <a:rPr lang="ko-KR" altLang="en-US" spc="-100" dirty="0" smtClean="0">
                <a:latin typeface="나눔명조" pitchFamily="18" charset="-127"/>
                <a:ea typeface="나눔명조" pitchFamily="18" charset="-127"/>
              </a:rPr>
              <a:t>미세 먼지는 눈으로 식별하기 어려운 가늘고 작은 먼지로</a:t>
            </a:r>
            <a:r>
              <a:rPr lang="en-US" altLang="ko-KR" spc="-100" dirty="0" smtClean="0">
                <a:latin typeface="나눔명조" pitchFamily="18" charset="-127"/>
                <a:ea typeface="나눔명조" pitchFamily="18" charset="-127"/>
              </a:rPr>
              <a:t>, </a:t>
            </a:r>
            <a:r>
              <a:rPr lang="ko-KR" altLang="en-US" spc="-100" dirty="0" smtClean="0">
                <a:latin typeface="나눔명조" pitchFamily="18" charset="-127"/>
                <a:ea typeface="나눔명조" pitchFamily="18" charset="-127"/>
              </a:rPr>
              <a:t>자연 발생이 아닌 도시에서 발생한다</a:t>
            </a:r>
            <a:r>
              <a:rPr lang="en-US" altLang="ko-KR" spc="-100" dirty="0" smtClean="0">
                <a:latin typeface="나눔명조" pitchFamily="18" charset="-127"/>
                <a:ea typeface="나눔명조" pitchFamily="18" charset="-127"/>
              </a:rPr>
              <a:t>. </a:t>
            </a:r>
            <a:r>
              <a:rPr lang="ko-KR" altLang="en-US" spc="-100" dirty="0" smtClean="0">
                <a:latin typeface="나눔명조" pitchFamily="18" charset="-127"/>
                <a:ea typeface="나눔명조" pitchFamily="18" charset="-127"/>
              </a:rPr>
              <a:t>중금속과 각종 화학 물질 등 유해 물질이 포함된 미세 먼지는 호흡기 질환과 심혈관 질환</a:t>
            </a:r>
            <a:r>
              <a:rPr lang="en-US" altLang="ko-KR" spc="-100" dirty="0" smtClean="0">
                <a:latin typeface="나눔명조" pitchFamily="18" charset="-127"/>
                <a:ea typeface="나눔명조" pitchFamily="18" charset="-127"/>
              </a:rPr>
              <a:t>, </a:t>
            </a:r>
            <a:r>
              <a:rPr lang="ko-KR" altLang="en-US" spc="-100" dirty="0" smtClean="0">
                <a:latin typeface="나눔명조" pitchFamily="18" charset="-127"/>
                <a:ea typeface="나눔명조" pitchFamily="18" charset="-127"/>
              </a:rPr>
              <a:t>피부 질 환 등의 원인으로 드러나면서 사람들의 건강을 위협하고 있다</a:t>
            </a:r>
            <a:r>
              <a:rPr lang="en-US" altLang="ko-KR" spc="-100" dirty="0" smtClean="0">
                <a:latin typeface="나눔명조" pitchFamily="18" charset="-127"/>
                <a:ea typeface="나눔명조" pitchFamily="18" charset="-127"/>
              </a:rPr>
              <a:t>.</a:t>
            </a:r>
            <a:endParaRPr lang="ko-KR" altLang="en-US" spc="-100" dirty="0"/>
          </a:p>
        </p:txBody>
      </p:sp>
      <p:sp>
        <p:nvSpPr>
          <p:cNvPr id="14" name="TextBox 13"/>
          <p:cNvSpPr txBox="1"/>
          <p:nvPr/>
        </p:nvSpPr>
        <p:spPr>
          <a:xfrm>
            <a:off x="2843808" y="5085538"/>
            <a:ext cx="2232248" cy="4316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tIns="108000" bIns="10800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ko-KR" altLang="en-US" sz="1200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◀ </a:t>
            </a:r>
            <a:r>
              <a:rPr lang="en-US" altLang="ko-KR" sz="1200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‘</a:t>
            </a:r>
            <a:r>
              <a:rPr lang="ko-KR" altLang="en-US" sz="1200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탄소 나무 계산기</a:t>
            </a:r>
            <a:r>
              <a:rPr lang="en-US" altLang="ko-KR" sz="1200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’ </a:t>
            </a:r>
            <a:r>
              <a:rPr lang="ko-KR" altLang="en-US" sz="1200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화면</a:t>
            </a:r>
            <a:endParaRPr lang="ko-KR" altLang="en-US" sz="1200" spc="-1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16" name="모서리가 둥근 직사각형 15"/>
          <p:cNvSpPr/>
          <p:nvPr/>
        </p:nvSpPr>
        <p:spPr>
          <a:xfrm>
            <a:off x="395536" y="1462150"/>
            <a:ext cx="576064" cy="2520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ko-KR" altLang="en-US" sz="1200" b="1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자료 </a:t>
            </a:r>
            <a:r>
              <a:rPr lang="en-US" altLang="ko-KR" sz="1200" b="1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2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71600" y="1403484"/>
            <a:ext cx="3816424" cy="369332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탄소 나무 계산기</a:t>
            </a:r>
            <a:endParaRPr lang="ko-KR" altLang="en-US" b="1" dirty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552" y="2322174"/>
            <a:ext cx="2232248" cy="3195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74818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79512" y="1268760"/>
            <a:ext cx="8496944" cy="913070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ts val="3200"/>
              </a:lnSpc>
              <a:buSzPct val="100000"/>
              <a:buFont typeface="+mj-lt"/>
              <a:buAutoNum type="arabicPeriod"/>
            </a:pPr>
            <a:r>
              <a:rPr lang="ko-KR" altLang="en-US" sz="22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자료</a:t>
            </a:r>
            <a:r>
              <a:rPr lang="en-US" altLang="ko-KR" sz="22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1, </a:t>
            </a:r>
            <a:r>
              <a:rPr lang="ko-KR" altLang="en-US" sz="22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자료</a:t>
            </a:r>
            <a:r>
              <a:rPr lang="en-US" altLang="ko-KR" sz="22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2 </a:t>
            </a:r>
            <a:r>
              <a:rPr lang="ko-KR" altLang="en-US" sz="22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외에도 환경 문제의 해결을 위한 다양한 캠페인을 조사해 보자</a:t>
            </a:r>
            <a:r>
              <a:rPr lang="en-US" altLang="ko-KR" sz="22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.</a:t>
            </a:r>
            <a:endParaRPr lang="en-US" altLang="ko-KR" sz="2200" b="1" spc="-100" dirty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  <a14:imgEffect>
                      <a14:saturation sat="1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06224"/>
          </a:xfrm>
          <a:prstGeom prst="rect">
            <a:avLst/>
          </a:prstGeom>
        </p:spPr>
      </p:pic>
      <p:sp>
        <p:nvSpPr>
          <p:cNvPr id="21" name="제목 1"/>
          <p:cNvSpPr txBox="1">
            <a:spLocks/>
          </p:cNvSpPr>
          <p:nvPr/>
        </p:nvSpPr>
        <p:spPr>
          <a:xfrm>
            <a:off x="195212" y="35520"/>
            <a:ext cx="1077120" cy="64807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000" b="1" spc="-150" dirty="0" smtClean="0">
                <a:solidFill>
                  <a:srgbClr val="0070C0"/>
                </a:solidFill>
                <a:latin typeface="나눔고딕 ExtraBold" pitchFamily="50" charset="-127"/>
                <a:ea typeface="나눔고딕 ExtraBold" pitchFamily="50" charset="-127"/>
              </a:rPr>
              <a:t>스스로</a:t>
            </a:r>
            <a:endParaRPr lang="en-US" altLang="ko-KR" sz="2000" b="1" spc="-150" dirty="0" smtClean="0">
              <a:solidFill>
                <a:srgbClr val="0070C0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r>
              <a:rPr lang="ko-KR" altLang="en-US" sz="2000" b="1" spc="-150" dirty="0" smtClean="0">
                <a:solidFill>
                  <a:srgbClr val="0070C0"/>
                </a:solidFill>
                <a:latin typeface="나눔고딕 ExtraBold" pitchFamily="50" charset="-127"/>
                <a:ea typeface="나눔고딕 ExtraBold" pitchFamily="50" charset="-127"/>
              </a:rPr>
              <a:t>탐구하기 </a:t>
            </a:r>
            <a:endParaRPr lang="en-US" altLang="ko-KR" sz="2000" b="1" spc="-150" dirty="0" smtClean="0">
              <a:solidFill>
                <a:srgbClr val="0070C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583636" y="314900"/>
            <a:ext cx="1296144" cy="377796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65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3" name="제목 1"/>
          <p:cNvSpPr txBox="1">
            <a:spLocks/>
          </p:cNvSpPr>
          <p:nvPr/>
        </p:nvSpPr>
        <p:spPr>
          <a:xfrm>
            <a:off x="251520" y="33896"/>
            <a:ext cx="7704856" cy="68407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080000" algn="l"/>
            <a:r>
              <a:rPr lang="ko-KR" altLang="en-US" sz="27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환경 문제 해결을 위한 캠페인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79512" y="2924944"/>
            <a:ext cx="8640960" cy="913070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ts val="3200"/>
              </a:lnSpc>
              <a:buSzPct val="100000"/>
              <a:buFont typeface="+mj-lt"/>
              <a:buAutoNum type="arabicPeriod" startAt="2"/>
            </a:pPr>
            <a:r>
              <a:rPr lang="ko-KR" altLang="en-US" sz="22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나의 일상생활에서 환경 문제를 해결하기 위한 구체적인 실천 방안을 써 보자</a:t>
            </a:r>
            <a:r>
              <a:rPr lang="en-US" altLang="ko-KR" sz="22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.</a:t>
            </a:r>
            <a:endParaRPr lang="en-US" altLang="ko-KR" sz="2200" b="1" spc="-100" dirty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aphicFrame>
        <p:nvGraphicFramePr>
          <p:cNvPr id="37" name="표 36"/>
          <p:cNvGraphicFramePr>
            <a:graphicFrameLocks noGrp="1"/>
          </p:cNvGraphicFramePr>
          <p:nvPr/>
        </p:nvGraphicFramePr>
        <p:xfrm>
          <a:off x="755576" y="3933056"/>
          <a:ext cx="7848872" cy="216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6869"/>
                <a:gridCol w="6032003"/>
              </a:tblGrid>
              <a:tr h="72008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1" spc="-100" baseline="0" dirty="0" smtClean="0">
                          <a:solidFill>
                            <a:schemeClr val="tx1"/>
                          </a:solidFill>
                        </a:rPr>
                        <a:t>집에서는</a:t>
                      </a:r>
                      <a:endParaRPr lang="ko-KR" altLang="en-US" b="1" spc="-10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2008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1" spc="-100" baseline="0" dirty="0" smtClean="0">
                          <a:solidFill>
                            <a:schemeClr val="tx1"/>
                          </a:solidFill>
                        </a:rPr>
                        <a:t>학교에서는</a:t>
                      </a:r>
                      <a:endParaRPr lang="ko-KR" altLang="en-US" b="1" spc="-10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2008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1" spc="-100" baseline="0" dirty="0" smtClean="0">
                          <a:solidFill>
                            <a:schemeClr val="tx1"/>
                          </a:solidFill>
                        </a:rPr>
                        <a:t>이동할 때에는</a:t>
                      </a:r>
                      <a:endParaRPr lang="ko-KR" altLang="en-US" b="1" spc="-10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8" name="TextBox 37"/>
          <p:cNvSpPr txBox="1"/>
          <p:nvPr/>
        </p:nvSpPr>
        <p:spPr>
          <a:xfrm>
            <a:off x="611560" y="2132856"/>
            <a:ext cx="8136904" cy="724365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pc="-100" dirty="0" smtClean="0">
                <a:solidFill>
                  <a:srgbClr val="FF0000"/>
                </a:solidFill>
                <a:latin typeface="+mn-ea"/>
              </a:rPr>
              <a:t>종이컵이 대신 텀블러 적극 활용하기</a:t>
            </a:r>
            <a:r>
              <a:rPr lang="en-US" altLang="ko-KR" spc="-100" dirty="0" smtClean="0">
                <a:solidFill>
                  <a:srgbClr val="FF0000"/>
                </a:solidFill>
                <a:latin typeface="+mn-ea"/>
              </a:rPr>
              <a:t>, </a:t>
            </a:r>
            <a:r>
              <a:rPr lang="ko-KR" altLang="en-US" spc="-100" dirty="0" smtClean="0">
                <a:solidFill>
                  <a:srgbClr val="FF0000"/>
                </a:solidFill>
                <a:latin typeface="+mn-ea"/>
              </a:rPr>
              <a:t>전자 영수증 활성화 하기</a:t>
            </a:r>
            <a:r>
              <a:rPr lang="en-US" altLang="ko-KR" spc="-100" dirty="0" smtClean="0">
                <a:solidFill>
                  <a:srgbClr val="FF0000"/>
                </a:solidFill>
                <a:latin typeface="+mn-ea"/>
              </a:rPr>
              <a:t>, </a:t>
            </a:r>
            <a:r>
              <a:rPr lang="ko-KR" altLang="en-US" spc="-100" dirty="0" smtClean="0">
                <a:solidFill>
                  <a:srgbClr val="FF0000"/>
                </a:solidFill>
                <a:latin typeface="+mn-ea"/>
              </a:rPr>
              <a:t>탄소 발자국 </a:t>
            </a:r>
            <a:r>
              <a:rPr lang="ko-KR" altLang="en-US" spc="-100" dirty="0" err="1" smtClean="0">
                <a:solidFill>
                  <a:srgbClr val="FF0000"/>
                </a:solidFill>
                <a:latin typeface="+mn-ea"/>
              </a:rPr>
              <a:t>기록장</a:t>
            </a:r>
            <a:r>
              <a:rPr lang="ko-KR" altLang="en-US" spc="-100" dirty="0" smtClean="0">
                <a:solidFill>
                  <a:srgbClr val="FF0000"/>
                </a:solidFill>
                <a:latin typeface="+mn-ea"/>
              </a:rPr>
              <a:t> 등</a:t>
            </a:r>
            <a:endParaRPr lang="ko-KR" altLang="en-US" spc="-1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627784" y="3975348"/>
            <a:ext cx="6048672" cy="646331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ko-KR" altLang="en-US" spc="-100" dirty="0" smtClean="0">
                <a:solidFill>
                  <a:srgbClr val="FF0000"/>
                </a:solidFill>
                <a:latin typeface="+mn-ea"/>
              </a:rPr>
              <a:t>사용하지 않는 플러그 뽑기</a:t>
            </a:r>
            <a:r>
              <a:rPr lang="en-US" altLang="ko-KR" spc="-100" dirty="0" smtClean="0">
                <a:solidFill>
                  <a:srgbClr val="FF0000"/>
                </a:solidFill>
                <a:latin typeface="+mn-ea"/>
              </a:rPr>
              <a:t>, </a:t>
            </a:r>
            <a:r>
              <a:rPr lang="ko-KR" altLang="en-US" spc="-100" dirty="0" smtClean="0">
                <a:solidFill>
                  <a:srgbClr val="FF0000"/>
                </a:solidFill>
                <a:latin typeface="+mn-ea"/>
              </a:rPr>
              <a:t>수돗물 아껴 쓰기</a:t>
            </a:r>
            <a:r>
              <a:rPr lang="en-US" altLang="ko-KR" spc="-100" dirty="0" smtClean="0">
                <a:solidFill>
                  <a:srgbClr val="FF0000"/>
                </a:solidFill>
                <a:latin typeface="+mn-ea"/>
              </a:rPr>
              <a:t>, </a:t>
            </a:r>
            <a:r>
              <a:rPr lang="ko-KR" altLang="en-US" spc="-100" dirty="0" smtClean="0">
                <a:solidFill>
                  <a:srgbClr val="FF0000"/>
                </a:solidFill>
                <a:latin typeface="+mn-ea"/>
              </a:rPr>
              <a:t>분리 수거하기 등</a:t>
            </a:r>
            <a:endParaRPr lang="ko-KR" altLang="en-US" spc="-1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627784" y="4688785"/>
            <a:ext cx="5760640" cy="646331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ko-KR" altLang="en-US" spc="-100" dirty="0" smtClean="0">
                <a:solidFill>
                  <a:srgbClr val="FF0000"/>
                </a:solidFill>
                <a:latin typeface="+mn-ea"/>
              </a:rPr>
              <a:t>빈 교실 불 끄기</a:t>
            </a:r>
            <a:r>
              <a:rPr lang="en-US" altLang="ko-KR" spc="-100" dirty="0" smtClean="0">
                <a:solidFill>
                  <a:srgbClr val="FF0000"/>
                </a:solidFill>
                <a:latin typeface="+mn-ea"/>
              </a:rPr>
              <a:t>, </a:t>
            </a:r>
            <a:r>
              <a:rPr lang="ko-KR" altLang="en-US" spc="-100" dirty="0" smtClean="0">
                <a:solidFill>
                  <a:srgbClr val="FF0000"/>
                </a:solidFill>
                <a:latin typeface="+mn-ea"/>
              </a:rPr>
              <a:t>냉</a:t>
            </a:r>
            <a:r>
              <a:rPr lang="en-US" altLang="ko-KR" spc="-100" dirty="0" smtClean="0">
                <a:solidFill>
                  <a:srgbClr val="FF0000"/>
                </a:solidFill>
                <a:latin typeface="+mn-ea"/>
              </a:rPr>
              <a:t>·</a:t>
            </a:r>
            <a:r>
              <a:rPr lang="ko-KR" altLang="en-US" spc="-100" dirty="0" smtClean="0">
                <a:solidFill>
                  <a:srgbClr val="FF0000"/>
                </a:solidFill>
                <a:latin typeface="+mn-ea"/>
              </a:rPr>
              <a:t>난방 가동 시 교실문 닫기</a:t>
            </a:r>
            <a:r>
              <a:rPr lang="en-US" altLang="ko-KR" spc="-100" dirty="0" smtClean="0">
                <a:solidFill>
                  <a:srgbClr val="FF0000"/>
                </a:solidFill>
                <a:latin typeface="+mn-ea"/>
              </a:rPr>
              <a:t>, </a:t>
            </a:r>
            <a:r>
              <a:rPr lang="ko-KR" altLang="en-US" spc="-100" dirty="0" err="1" smtClean="0">
                <a:solidFill>
                  <a:srgbClr val="FF0000"/>
                </a:solidFill>
                <a:latin typeface="+mn-ea"/>
              </a:rPr>
              <a:t>잔반</a:t>
            </a:r>
            <a:r>
              <a:rPr lang="ko-KR" altLang="en-US" spc="-100" dirty="0" smtClean="0">
                <a:solidFill>
                  <a:srgbClr val="FF0000"/>
                </a:solidFill>
                <a:latin typeface="+mn-ea"/>
              </a:rPr>
              <a:t> 남기지 않기</a:t>
            </a:r>
            <a:r>
              <a:rPr lang="en-US" altLang="ko-KR" spc="-100" dirty="0" smtClean="0">
                <a:solidFill>
                  <a:srgbClr val="FF0000"/>
                </a:solidFill>
                <a:latin typeface="+mn-ea"/>
              </a:rPr>
              <a:t>, </a:t>
            </a:r>
            <a:r>
              <a:rPr lang="ko-KR" altLang="en-US" spc="-100" dirty="0" smtClean="0">
                <a:solidFill>
                  <a:srgbClr val="FF0000"/>
                </a:solidFill>
                <a:latin typeface="+mn-ea"/>
              </a:rPr>
              <a:t>교복 물려주기 등</a:t>
            </a:r>
            <a:endParaRPr lang="ko-KR" altLang="en-US" spc="-1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627784" y="5538440"/>
            <a:ext cx="5760640" cy="369332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ko-KR" altLang="en-US" spc="-100" dirty="0" smtClean="0">
                <a:solidFill>
                  <a:srgbClr val="FF0000"/>
                </a:solidFill>
                <a:latin typeface="+mn-ea"/>
              </a:rPr>
              <a:t>대중교통과 자전거 이용하기</a:t>
            </a:r>
            <a:r>
              <a:rPr lang="en-US" altLang="ko-KR" spc="-100" dirty="0" smtClean="0">
                <a:solidFill>
                  <a:srgbClr val="FF0000"/>
                </a:solidFill>
                <a:latin typeface="+mn-ea"/>
              </a:rPr>
              <a:t>, </a:t>
            </a:r>
            <a:r>
              <a:rPr lang="ko-KR" altLang="en-US" spc="-100" dirty="0" smtClean="0">
                <a:solidFill>
                  <a:srgbClr val="FF0000"/>
                </a:solidFill>
                <a:latin typeface="+mn-ea"/>
              </a:rPr>
              <a:t>쓰레기 버리지 않기 등</a:t>
            </a:r>
            <a:endParaRPr lang="ko-KR" altLang="en-US" spc="-100" dirty="0">
              <a:solidFill>
                <a:srgbClr val="FF0000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920770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1" grpId="0"/>
      <p:bldP spid="4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4005064"/>
            <a:ext cx="5762553" cy="2852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그룹 12"/>
          <p:cNvGrpSpPr/>
          <p:nvPr/>
        </p:nvGrpSpPr>
        <p:grpSpPr>
          <a:xfrm>
            <a:off x="6474" y="-1506"/>
            <a:ext cx="9144000" cy="1106224"/>
            <a:chOff x="-8040" y="-1506"/>
            <a:chExt cx="9144000" cy="1106224"/>
          </a:xfrm>
        </p:grpSpPr>
        <p:grpSp>
          <p:nvGrpSpPr>
            <p:cNvPr id="3" name="그룹 4"/>
            <p:cNvGrpSpPr/>
            <p:nvPr/>
          </p:nvGrpSpPr>
          <p:grpSpPr>
            <a:xfrm>
              <a:off x="-8040" y="-1506"/>
              <a:ext cx="9144000" cy="1106224"/>
              <a:chOff x="-8040" y="-1506"/>
              <a:chExt cx="9144000" cy="1106224"/>
            </a:xfrm>
          </p:grpSpPr>
          <p:pic>
            <p:nvPicPr>
              <p:cNvPr id="7" name="그림 6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5900"/>
                        </a14:imgEffect>
                        <a14:imgEffect>
                          <a14:saturation sat="17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8040" y="-1506"/>
                <a:ext cx="9144000" cy="1106224"/>
              </a:xfrm>
              <a:prstGeom prst="rect">
                <a:avLst/>
              </a:prstGeom>
            </p:spPr>
          </p:pic>
          <p:sp>
            <p:nvSpPr>
              <p:cNvPr id="8" name="제목 1"/>
              <p:cNvSpPr txBox="1">
                <a:spLocks/>
              </p:cNvSpPr>
              <p:nvPr/>
            </p:nvSpPr>
            <p:spPr>
              <a:xfrm>
                <a:off x="204912" y="6524"/>
                <a:ext cx="1584176" cy="648072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1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ko-KR" altLang="en-US" sz="1900" b="1" spc="-150" dirty="0" smtClean="0">
                    <a:solidFill>
                      <a:srgbClr val="2E8F29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통</a:t>
                </a:r>
                <a:r>
                  <a:rPr lang="ko-KR" altLang="en-US" sz="1900" b="1" spc="-150" dirty="0">
                    <a:solidFill>
                      <a:srgbClr val="2E8F29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합</a:t>
                </a:r>
                <a:r>
                  <a:rPr lang="ko-KR" altLang="en-US" sz="1900" b="1" spc="-150" dirty="0" smtClean="0">
                    <a:solidFill>
                      <a:srgbClr val="2E8F29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 </a:t>
                </a:r>
                <a:endParaRPr lang="en-US" altLang="ko-KR" sz="1900" b="1" spc="-150" dirty="0" smtClean="0">
                  <a:solidFill>
                    <a:srgbClr val="2E8F29"/>
                  </a:solidFill>
                  <a:latin typeface="나눔고딕 ExtraBold" pitchFamily="50" charset="-127"/>
                  <a:ea typeface="나눔고딕 ExtraBold" pitchFamily="50" charset="-127"/>
                </a:endParaRPr>
              </a:p>
              <a:p>
                <a:pPr algn="l"/>
                <a:r>
                  <a:rPr lang="ko-KR" altLang="en-US" sz="1900" b="1" spc="-150" dirty="0" smtClean="0">
                    <a:solidFill>
                      <a:srgbClr val="2E8F29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주제 탐</a:t>
                </a:r>
                <a:r>
                  <a:rPr lang="ko-KR" altLang="en-US" sz="1900" b="1" spc="-150" dirty="0">
                    <a:solidFill>
                      <a:srgbClr val="2E8F29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구</a:t>
                </a:r>
                <a:r>
                  <a:rPr lang="ko-KR" altLang="en-US" sz="1900" b="1" spc="-150" dirty="0" smtClean="0">
                    <a:solidFill>
                      <a:srgbClr val="2E8F29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 </a:t>
                </a:r>
                <a:endParaRPr lang="en-US" altLang="ko-KR" sz="1900" b="1" spc="-150" dirty="0" smtClean="0">
                  <a:solidFill>
                    <a:srgbClr val="2E8F29"/>
                  </a:solidFill>
                  <a:latin typeface="나눔고딕 ExtraBold" pitchFamily="50" charset="-127"/>
                  <a:ea typeface="나눔고딕 ExtraBold" pitchFamily="50" charset="-127"/>
                </a:endParaRPr>
              </a:p>
            </p:txBody>
          </p:sp>
        </p:grpSp>
        <p:sp>
          <p:nvSpPr>
            <p:cNvPr id="6" name="직사각형 5"/>
            <p:cNvSpPr/>
            <p:nvPr/>
          </p:nvSpPr>
          <p:spPr>
            <a:xfrm>
              <a:off x="1313646" y="103847"/>
              <a:ext cx="7056786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2800" b="1" spc="-150" dirty="0" smtClean="0">
                  <a:latin typeface="나눔고딕 ExtraBold" pitchFamily="50" charset="-127"/>
                  <a:ea typeface="나눔고딕 ExtraBold" pitchFamily="50" charset="-127"/>
                </a:rPr>
                <a:t>우리가 살고 싶은 생태 도시</a:t>
              </a:r>
              <a:endParaRPr lang="en-US" altLang="ko-KR" sz="2800" b="1" spc="-150" dirty="0"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827584" y="44624"/>
            <a:ext cx="432048" cy="252000"/>
          </a:xfrm>
          <a:prstGeom prst="roundRect">
            <a:avLst>
              <a:gd name="adj" fmla="val 50000"/>
            </a:avLst>
          </a:prstGeom>
          <a:solidFill>
            <a:srgbClr val="EBEB25">
              <a:alpha val="83922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ko-KR" altLang="en-US" sz="1300" b="1" spc="-150" dirty="0" err="1" smtClean="0">
                <a:solidFill>
                  <a:schemeClr val="accent3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모둠</a:t>
            </a:r>
            <a:endParaRPr lang="ko-KR" altLang="en-US" sz="1300" b="1" spc="-150" dirty="0">
              <a:solidFill>
                <a:schemeClr val="accent3">
                  <a:lumMod val="50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583636" y="314900"/>
            <a:ext cx="1296144" cy="377796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66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683568" y="1484784"/>
            <a:ext cx="7704856" cy="2242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ko-KR" altLang="en-US" sz="2400" spc="-100" dirty="0" smtClean="0">
                <a:solidFill>
                  <a:prstClr val="black"/>
                </a:solidFill>
                <a:latin typeface="나눔명조" pitchFamily="18" charset="-127"/>
                <a:ea typeface="나눔명조" pitchFamily="18" charset="-127"/>
              </a:rPr>
              <a:t>생태 도시란 사람과 자연 혹은 환경이 조화를 이루며 공생할 수 있는 도시를 말한다</a:t>
            </a:r>
            <a:r>
              <a:rPr lang="en-US" altLang="ko-KR" sz="2400" spc="-100" dirty="0" smtClean="0">
                <a:solidFill>
                  <a:prstClr val="black"/>
                </a:solidFill>
                <a:latin typeface="나눔명조" pitchFamily="18" charset="-127"/>
                <a:ea typeface="나눔명조" pitchFamily="18" charset="-127"/>
              </a:rPr>
              <a:t>. </a:t>
            </a:r>
            <a:r>
              <a:rPr lang="ko-KR" altLang="en-US" sz="2400" spc="-100" dirty="0" smtClean="0">
                <a:solidFill>
                  <a:prstClr val="black"/>
                </a:solidFill>
                <a:latin typeface="나눔명조" pitchFamily="18" charset="-127"/>
                <a:ea typeface="나눔명조" pitchFamily="18" charset="-127"/>
              </a:rPr>
              <a:t>세계의 모범적인 생태 도시는 어떤 모습일까</a:t>
            </a:r>
            <a:r>
              <a:rPr lang="en-US" altLang="ko-KR" sz="2400" spc="-100" dirty="0" smtClean="0">
                <a:solidFill>
                  <a:prstClr val="black"/>
                </a:solidFill>
                <a:latin typeface="나눔명조" pitchFamily="18" charset="-127"/>
                <a:ea typeface="나눔명조" pitchFamily="18" charset="-127"/>
              </a:rPr>
              <a:t>? </a:t>
            </a:r>
            <a:r>
              <a:rPr lang="ko-KR" altLang="en-US" sz="2400" spc="-100" dirty="0" smtClean="0">
                <a:solidFill>
                  <a:prstClr val="black"/>
                </a:solidFill>
                <a:latin typeface="나눔명조" pitchFamily="18" charset="-127"/>
                <a:ea typeface="나눔명조" pitchFamily="18" charset="-127"/>
              </a:rPr>
              <a:t>내가 살고 있는 지역을 생태 도시로 거듭나게 하기 위해서는 어떤 노력을 해야 할까</a:t>
            </a:r>
            <a:r>
              <a:rPr lang="en-US" altLang="ko-KR" sz="2400" spc="-100" dirty="0" smtClean="0">
                <a:solidFill>
                  <a:prstClr val="black"/>
                </a:solidFill>
                <a:latin typeface="나눔명조" pitchFamily="18" charset="-127"/>
                <a:ea typeface="나눔명조" pitchFamily="18" charset="-127"/>
              </a:rPr>
              <a:t>?</a:t>
            </a:r>
            <a:endParaRPr lang="ko-KR" altLang="en-US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5436096" y="5301208"/>
            <a:ext cx="1872208" cy="698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tIns="108000" bIns="10800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ko-KR" altLang="en-US" sz="1200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◀</a:t>
            </a:r>
            <a:r>
              <a:rPr lang="en-US" altLang="ko-KR" sz="1200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 </a:t>
            </a:r>
            <a:r>
              <a:rPr lang="ko-KR" altLang="en-US" sz="1200" spc="-1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쿠리치바</a:t>
            </a:r>
            <a:r>
              <a:rPr lang="ko-KR" altLang="en-US" sz="1200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 도로에 설치된 </a:t>
            </a:r>
            <a:endParaRPr lang="en-US" altLang="ko-KR" sz="1200" spc="-100" dirty="0" smtClean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  <a:p>
            <a:pPr>
              <a:lnSpc>
                <a:spcPct val="130000"/>
              </a:lnSpc>
            </a:pPr>
            <a:r>
              <a:rPr lang="en-US" altLang="ko-KR" sz="1200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    </a:t>
            </a:r>
            <a:r>
              <a:rPr lang="ko-KR" altLang="en-US" sz="1200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원통형 버스 정류장</a:t>
            </a:r>
            <a:endParaRPr lang="ko-KR" altLang="en-US" sz="1200" spc="-1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895266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2"/>
          <p:cNvGrpSpPr/>
          <p:nvPr/>
        </p:nvGrpSpPr>
        <p:grpSpPr>
          <a:xfrm>
            <a:off x="6474" y="-1506"/>
            <a:ext cx="9144000" cy="1106224"/>
            <a:chOff x="-8040" y="-1506"/>
            <a:chExt cx="9144000" cy="1106224"/>
          </a:xfrm>
        </p:grpSpPr>
        <p:grpSp>
          <p:nvGrpSpPr>
            <p:cNvPr id="3" name="그룹 4"/>
            <p:cNvGrpSpPr/>
            <p:nvPr/>
          </p:nvGrpSpPr>
          <p:grpSpPr>
            <a:xfrm>
              <a:off x="-8040" y="-1506"/>
              <a:ext cx="9144000" cy="1106224"/>
              <a:chOff x="-8040" y="-1506"/>
              <a:chExt cx="9144000" cy="1106224"/>
            </a:xfrm>
          </p:grpSpPr>
          <p:pic>
            <p:nvPicPr>
              <p:cNvPr id="7" name="그림 6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colorTemperature colorTemp="5900"/>
                        </a14:imgEffect>
                        <a14:imgEffect>
                          <a14:saturation sat="17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8040" y="-1506"/>
                <a:ext cx="9144000" cy="1106224"/>
              </a:xfrm>
              <a:prstGeom prst="rect">
                <a:avLst/>
              </a:prstGeom>
            </p:spPr>
          </p:pic>
          <p:sp>
            <p:nvSpPr>
              <p:cNvPr id="8" name="제목 1"/>
              <p:cNvSpPr txBox="1">
                <a:spLocks/>
              </p:cNvSpPr>
              <p:nvPr/>
            </p:nvSpPr>
            <p:spPr>
              <a:xfrm>
                <a:off x="204912" y="6524"/>
                <a:ext cx="1584176" cy="648072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1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ko-KR" altLang="en-US" sz="1900" b="1" spc="-150" dirty="0" smtClean="0">
                    <a:solidFill>
                      <a:srgbClr val="2E8F29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통</a:t>
                </a:r>
                <a:r>
                  <a:rPr lang="ko-KR" altLang="en-US" sz="1900" b="1" spc="-150" dirty="0">
                    <a:solidFill>
                      <a:srgbClr val="2E8F29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합</a:t>
                </a:r>
                <a:r>
                  <a:rPr lang="ko-KR" altLang="en-US" sz="1900" b="1" spc="-150" dirty="0" smtClean="0">
                    <a:solidFill>
                      <a:srgbClr val="2E8F29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 </a:t>
                </a:r>
                <a:endParaRPr lang="en-US" altLang="ko-KR" sz="1900" b="1" spc="-150" dirty="0" smtClean="0">
                  <a:solidFill>
                    <a:srgbClr val="2E8F29"/>
                  </a:solidFill>
                  <a:latin typeface="나눔고딕 ExtraBold" pitchFamily="50" charset="-127"/>
                  <a:ea typeface="나눔고딕 ExtraBold" pitchFamily="50" charset="-127"/>
                </a:endParaRPr>
              </a:p>
              <a:p>
                <a:pPr algn="l"/>
                <a:r>
                  <a:rPr lang="ko-KR" altLang="en-US" sz="1900" b="1" spc="-150" dirty="0" smtClean="0">
                    <a:solidFill>
                      <a:srgbClr val="2E8F29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주제 탐</a:t>
                </a:r>
                <a:r>
                  <a:rPr lang="ko-KR" altLang="en-US" sz="1900" b="1" spc="-150" dirty="0">
                    <a:solidFill>
                      <a:srgbClr val="2E8F29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구</a:t>
                </a:r>
                <a:r>
                  <a:rPr lang="ko-KR" altLang="en-US" sz="1900" b="1" spc="-150" dirty="0" smtClean="0">
                    <a:solidFill>
                      <a:srgbClr val="2E8F29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 </a:t>
                </a:r>
                <a:endParaRPr lang="en-US" altLang="ko-KR" sz="1900" b="1" spc="-150" dirty="0" smtClean="0">
                  <a:solidFill>
                    <a:srgbClr val="2E8F29"/>
                  </a:solidFill>
                  <a:latin typeface="나눔고딕 ExtraBold" pitchFamily="50" charset="-127"/>
                  <a:ea typeface="나눔고딕 ExtraBold" pitchFamily="50" charset="-127"/>
                </a:endParaRPr>
              </a:p>
            </p:txBody>
          </p:sp>
        </p:grpSp>
        <p:sp>
          <p:nvSpPr>
            <p:cNvPr id="6" name="직사각형 5"/>
            <p:cNvSpPr/>
            <p:nvPr/>
          </p:nvSpPr>
          <p:spPr>
            <a:xfrm>
              <a:off x="1313646" y="103847"/>
              <a:ext cx="7056786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2800" b="1" spc="-150" dirty="0" smtClean="0">
                  <a:latin typeface="나눔고딕 ExtraBold" pitchFamily="50" charset="-127"/>
                  <a:ea typeface="나눔고딕 ExtraBold" pitchFamily="50" charset="-127"/>
                </a:rPr>
                <a:t>우리가 살고 싶은 생태 도시</a:t>
              </a:r>
              <a:endParaRPr lang="en-US" altLang="ko-KR" sz="2800" b="1" spc="-150" dirty="0"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827584" y="44624"/>
            <a:ext cx="432048" cy="252000"/>
          </a:xfrm>
          <a:prstGeom prst="roundRect">
            <a:avLst>
              <a:gd name="adj" fmla="val 50000"/>
            </a:avLst>
          </a:prstGeom>
          <a:solidFill>
            <a:srgbClr val="EBEB25">
              <a:alpha val="83922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ko-KR" altLang="en-US" sz="1300" b="1" spc="-150" dirty="0" err="1" smtClean="0">
                <a:solidFill>
                  <a:schemeClr val="accent3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모둠</a:t>
            </a:r>
            <a:endParaRPr lang="ko-KR" altLang="en-US" sz="1300" b="1" spc="-150" dirty="0">
              <a:solidFill>
                <a:schemeClr val="accent3">
                  <a:lumMod val="50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583636" y="314900"/>
            <a:ext cx="1296144" cy="377796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66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484784"/>
            <a:ext cx="1360165" cy="459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1" name="Picture 3"/>
          <p:cNvPicPr>
            <a:picLocks noChangeAspect="1" noChangeArrowheads="1"/>
          </p:cNvPicPr>
          <p:nvPr/>
        </p:nvPicPr>
        <p:blipFill>
          <a:blip r:embed="rId5" cstate="print"/>
          <a:srcRect l="1248" t="4395" r="5189" b="5501"/>
          <a:stretch>
            <a:fillRect/>
          </a:stretch>
        </p:blipFill>
        <p:spPr bwMode="auto">
          <a:xfrm>
            <a:off x="2339752" y="1484784"/>
            <a:ext cx="4824536" cy="2637413"/>
          </a:xfrm>
          <a:prstGeom prst="roundRect">
            <a:avLst>
              <a:gd name="adj" fmla="val 9444"/>
            </a:avLst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모서리가 둥근 직사각형 14"/>
          <p:cNvSpPr/>
          <p:nvPr/>
        </p:nvSpPr>
        <p:spPr>
          <a:xfrm>
            <a:off x="539552" y="4293096"/>
            <a:ext cx="8064896" cy="2016224"/>
          </a:xfrm>
          <a:prstGeom prst="roundRect">
            <a:avLst>
              <a:gd name="adj" fmla="val 6869"/>
            </a:avLst>
          </a:prstGeom>
          <a:solidFill>
            <a:schemeClr val="bg1"/>
          </a:solidFill>
          <a:ln w="12700"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>
              <a:lnSpc>
                <a:spcPct val="120000"/>
              </a:lnSpc>
            </a:pPr>
            <a:r>
              <a:rPr lang="ko-KR" altLang="en-US" spc="-100" dirty="0" smtClean="0">
                <a:solidFill>
                  <a:schemeClr val="tx1"/>
                </a:solidFill>
              </a:rPr>
              <a:t>브라질의 </a:t>
            </a:r>
            <a:r>
              <a:rPr lang="ko-KR" altLang="en-US" spc="-100" dirty="0" err="1" smtClean="0">
                <a:solidFill>
                  <a:schemeClr val="tx1"/>
                </a:solidFill>
              </a:rPr>
              <a:t>쿠리치바</a:t>
            </a:r>
            <a:r>
              <a:rPr lang="en-US" altLang="ko-KR" spc="-100" dirty="0" smtClean="0">
                <a:solidFill>
                  <a:schemeClr val="tx1"/>
                </a:solidFill>
              </a:rPr>
              <a:t>(Curitiba)</a:t>
            </a:r>
            <a:r>
              <a:rPr lang="ko-KR" altLang="en-US" spc="-100" dirty="0" smtClean="0">
                <a:solidFill>
                  <a:schemeClr val="tx1"/>
                </a:solidFill>
              </a:rPr>
              <a:t>는 이제는 일상적으로 누구나 하는 재활용 분리수거를 처음 시작한 도시이다</a:t>
            </a:r>
            <a:r>
              <a:rPr lang="en-US" altLang="ko-KR" spc="-100" dirty="0" smtClean="0">
                <a:solidFill>
                  <a:schemeClr val="tx1"/>
                </a:solidFill>
              </a:rPr>
              <a:t>. </a:t>
            </a:r>
            <a:r>
              <a:rPr lang="ko-KR" altLang="en-US" spc="-100" dirty="0" smtClean="0">
                <a:solidFill>
                  <a:schemeClr val="tx1"/>
                </a:solidFill>
              </a:rPr>
              <a:t>이곳에는 재활용 쓰레기를 </a:t>
            </a:r>
            <a:r>
              <a:rPr lang="ko-KR" altLang="en-US" spc="-100" dirty="0" err="1" smtClean="0">
                <a:solidFill>
                  <a:schemeClr val="tx1"/>
                </a:solidFill>
              </a:rPr>
              <a:t>먹을거리와</a:t>
            </a:r>
            <a:r>
              <a:rPr lang="ko-KR" altLang="en-US" spc="-100" dirty="0" smtClean="0">
                <a:solidFill>
                  <a:schemeClr val="tx1"/>
                </a:solidFill>
              </a:rPr>
              <a:t> 바꾸어 주는 제도가 있다</a:t>
            </a:r>
            <a:r>
              <a:rPr lang="en-US" altLang="ko-KR" spc="-100" dirty="0" smtClean="0">
                <a:solidFill>
                  <a:schemeClr val="tx1"/>
                </a:solidFill>
              </a:rPr>
              <a:t>. </a:t>
            </a:r>
            <a:r>
              <a:rPr lang="ko-KR" altLang="en-US" spc="-100" dirty="0" smtClean="0">
                <a:solidFill>
                  <a:schemeClr val="tx1"/>
                </a:solidFill>
              </a:rPr>
              <a:t>또한</a:t>
            </a:r>
            <a:r>
              <a:rPr lang="en-US" altLang="ko-KR" spc="-100" dirty="0" smtClean="0">
                <a:solidFill>
                  <a:schemeClr val="tx1"/>
                </a:solidFill>
              </a:rPr>
              <a:t>, </a:t>
            </a:r>
            <a:r>
              <a:rPr lang="ko-KR" altLang="en-US" spc="-100" dirty="0" smtClean="0">
                <a:solidFill>
                  <a:schemeClr val="tx1"/>
                </a:solidFill>
              </a:rPr>
              <a:t>많은 승객을 태울 수 있는 이중 굴절 버스 도입과 원통형 버스 정류장의 설치로 교통 체증을 해결하였다</a:t>
            </a:r>
            <a:r>
              <a:rPr lang="en-US" altLang="ko-KR" spc="-100" dirty="0" smtClean="0">
                <a:solidFill>
                  <a:schemeClr val="tx1"/>
                </a:solidFill>
              </a:rPr>
              <a:t>. </a:t>
            </a:r>
            <a:r>
              <a:rPr lang="ko-KR" altLang="en-US" spc="-100" dirty="0" smtClean="0">
                <a:solidFill>
                  <a:schemeClr val="tx1"/>
                </a:solidFill>
              </a:rPr>
              <a:t>원통형 버스 정류장은 승객이 버스를 타기 전에 정류장에서 요금을 먼저 지불하여 버스 승</a:t>
            </a:r>
            <a:r>
              <a:rPr lang="en-US" altLang="ko-KR" spc="-100" dirty="0" smtClean="0">
                <a:solidFill>
                  <a:schemeClr val="tx1"/>
                </a:solidFill>
              </a:rPr>
              <a:t>· </a:t>
            </a:r>
            <a:r>
              <a:rPr lang="ko-KR" altLang="en-US" spc="-100" dirty="0" smtClean="0">
                <a:solidFill>
                  <a:schemeClr val="tx1"/>
                </a:solidFill>
              </a:rPr>
              <a:t>하차 시간을 단축한다</a:t>
            </a:r>
            <a:r>
              <a:rPr lang="en-US" altLang="ko-KR" spc="-100" dirty="0" smtClean="0">
                <a:solidFill>
                  <a:schemeClr val="tx1"/>
                </a:solidFill>
              </a:rPr>
              <a:t>.</a:t>
            </a:r>
            <a:endParaRPr lang="ko-KR" altLang="en-US" spc="-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995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2"/>
          <p:cNvGrpSpPr/>
          <p:nvPr/>
        </p:nvGrpSpPr>
        <p:grpSpPr>
          <a:xfrm>
            <a:off x="6474" y="-1506"/>
            <a:ext cx="9144000" cy="1106224"/>
            <a:chOff x="-8040" y="-1506"/>
            <a:chExt cx="9144000" cy="1106224"/>
          </a:xfrm>
        </p:grpSpPr>
        <p:grpSp>
          <p:nvGrpSpPr>
            <p:cNvPr id="3" name="그룹 4"/>
            <p:cNvGrpSpPr/>
            <p:nvPr/>
          </p:nvGrpSpPr>
          <p:grpSpPr>
            <a:xfrm>
              <a:off x="-8040" y="-1506"/>
              <a:ext cx="9144000" cy="1106224"/>
              <a:chOff x="-8040" y="-1506"/>
              <a:chExt cx="9144000" cy="1106224"/>
            </a:xfrm>
          </p:grpSpPr>
          <p:pic>
            <p:nvPicPr>
              <p:cNvPr id="7" name="그림 6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colorTemperature colorTemp="5900"/>
                        </a14:imgEffect>
                        <a14:imgEffect>
                          <a14:saturation sat="17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8040" y="-1506"/>
                <a:ext cx="9144000" cy="1106224"/>
              </a:xfrm>
              <a:prstGeom prst="rect">
                <a:avLst/>
              </a:prstGeom>
            </p:spPr>
          </p:pic>
          <p:sp>
            <p:nvSpPr>
              <p:cNvPr id="8" name="제목 1"/>
              <p:cNvSpPr txBox="1">
                <a:spLocks/>
              </p:cNvSpPr>
              <p:nvPr/>
            </p:nvSpPr>
            <p:spPr>
              <a:xfrm>
                <a:off x="204912" y="6524"/>
                <a:ext cx="1584176" cy="648072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1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ko-KR" altLang="en-US" sz="1900" b="1" spc="-150" dirty="0" smtClean="0">
                    <a:solidFill>
                      <a:srgbClr val="2E8F29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통</a:t>
                </a:r>
                <a:r>
                  <a:rPr lang="ko-KR" altLang="en-US" sz="1900" b="1" spc="-150" dirty="0">
                    <a:solidFill>
                      <a:srgbClr val="2E8F29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합</a:t>
                </a:r>
                <a:r>
                  <a:rPr lang="ko-KR" altLang="en-US" sz="1900" b="1" spc="-150" dirty="0" smtClean="0">
                    <a:solidFill>
                      <a:srgbClr val="2E8F29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 </a:t>
                </a:r>
                <a:endParaRPr lang="en-US" altLang="ko-KR" sz="1900" b="1" spc="-150" dirty="0" smtClean="0">
                  <a:solidFill>
                    <a:srgbClr val="2E8F29"/>
                  </a:solidFill>
                  <a:latin typeface="나눔고딕 ExtraBold" pitchFamily="50" charset="-127"/>
                  <a:ea typeface="나눔고딕 ExtraBold" pitchFamily="50" charset="-127"/>
                </a:endParaRPr>
              </a:p>
              <a:p>
                <a:pPr algn="l"/>
                <a:r>
                  <a:rPr lang="ko-KR" altLang="en-US" sz="1900" b="1" spc="-150" dirty="0" smtClean="0">
                    <a:solidFill>
                      <a:srgbClr val="2E8F29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주제 탐</a:t>
                </a:r>
                <a:r>
                  <a:rPr lang="ko-KR" altLang="en-US" sz="1900" b="1" spc="-150" dirty="0">
                    <a:solidFill>
                      <a:srgbClr val="2E8F29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구</a:t>
                </a:r>
                <a:r>
                  <a:rPr lang="ko-KR" altLang="en-US" sz="1900" b="1" spc="-150" dirty="0" smtClean="0">
                    <a:solidFill>
                      <a:srgbClr val="2E8F29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 </a:t>
                </a:r>
                <a:endParaRPr lang="en-US" altLang="ko-KR" sz="1900" b="1" spc="-150" dirty="0" smtClean="0">
                  <a:solidFill>
                    <a:srgbClr val="2E8F29"/>
                  </a:solidFill>
                  <a:latin typeface="나눔고딕 ExtraBold" pitchFamily="50" charset="-127"/>
                  <a:ea typeface="나눔고딕 ExtraBold" pitchFamily="50" charset="-127"/>
                </a:endParaRPr>
              </a:p>
            </p:txBody>
          </p:sp>
        </p:grpSp>
        <p:sp>
          <p:nvSpPr>
            <p:cNvPr id="6" name="직사각형 5"/>
            <p:cNvSpPr/>
            <p:nvPr/>
          </p:nvSpPr>
          <p:spPr>
            <a:xfrm>
              <a:off x="1313646" y="103847"/>
              <a:ext cx="7056786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2800" b="1" spc="-150" dirty="0" smtClean="0">
                  <a:latin typeface="나눔고딕 ExtraBold" pitchFamily="50" charset="-127"/>
                  <a:ea typeface="나눔고딕 ExtraBold" pitchFamily="50" charset="-127"/>
                </a:rPr>
                <a:t>우리가 살고 싶은 생태 도시</a:t>
              </a:r>
              <a:endParaRPr lang="en-US" altLang="ko-KR" sz="2800" b="1" spc="-150" dirty="0"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827584" y="44624"/>
            <a:ext cx="432048" cy="252000"/>
          </a:xfrm>
          <a:prstGeom prst="roundRect">
            <a:avLst>
              <a:gd name="adj" fmla="val 50000"/>
            </a:avLst>
          </a:prstGeom>
          <a:solidFill>
            <a:srgbClr val="EBEB25">
              <a:alpha val="83922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ko-KR" altLang="en-US" sz="1300" b="1" spc="-150" dirty="0" err="1" smtClean="0">
                <a:solidFill>
                  <a:schemeClr val="accent3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모둠</a:t>
            </a:r>
            <a:endParaRPr lang="ko-KR" altLang="en-US" sz="1300" b="1" spc="-150" dirty="0">
              <a:solidFill>
                <a:schemeClr val="accent3">
                  <a:lumMod val="50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583636" y="314900"/>
            <a:ext cx="1296144" cy="377796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66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484784"/>
            <a:ext cx="1360165" cy="459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모서리가 둥근 직사각형 14"/>
          <p:cNvSpPr/>
          <p:nvPr/>
        </p:nvSpPr>
        <p:spPr>
          <a:xfrm>
            <a:off x="539552" y="4293096"/>
            <a:ext cx="8064896" cy="2016224"/>
          </a:xfrm>
          <a:prstGeom prst="roundRect">
            <a:avLst>
              <a:gd name="adj" fmla="val 6869"/>
            </a:avLst>
          </a:prstGeom>
          <a:solidFill>
            <a:schemeClr val="bg1"/>
          </a:solidFill>
          <a:ln w="12700"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>
              <a:lnSpc>
                <a:spcPct val="120000"/>
              </a:lnSpc>
            </a:pPr>
            <a:r>
              <a:rPr lang="ko-KR" altLang="en-US" spc="-100" dirty="0" smtClean="0">
                <a:solidFill>
                  <a:schemeClr val="tx1"/>
                </a:solidFill>
              </a:rPr>
              <a:t>미국의 </a:t>
            </a:r>
            <a:r>
              <a:rPr lang="ko-KR" altLang="en-US" spc="-100" dirty="0" err="1" smtClean="0">
                <a:solidFill>
                  <a:schemeClr val="tx1"/>
                </a:solidFill>
              </a:rPr>
              <a:t>채터누가</a:t>
            </a:r>
            <a:r>
              <a:rPr lang="en-US" altLang="ko-KR" spc="-100" dirty="0" smtClean="0">
                <a:solidFill>
                  <a:schemeClr val="tx1"/>
                </a:solidFill>
              </a:rPr>
              <a:t>(Chattanooga)</a:t>
            </a:r>
            <a:r>
              <a:rPr lang="ko-KR" altLang="en-US" spc="-100" dirty="0" smtClean="0">
                <a:solidFill>
                  <a:schemeClr val="tx1"/>
                </a:solidFill>
              </a:rPr>
              <a:t>는 과거 대기 오염이 심각했던 도시이다</a:t>
            </a:r>
            <a:r>
              <a:rPr lang="en-US" altLang="ko-KR" spc="-100" dirty="0" smtClean="0">
                <a:solidFill>
                  <a:schemeClr val="tx1"/>
                </a:solidFill>
              </a:rPr>
              <a:t>. </a:t>
            </a:r>
            <a:r>
              <a:rPr lang="ko-KR" altLang="en-US" spc="-100" dirty="0" smtClean="0">
                <a:solidFill>
                  <a:schemeClr val="tx1"/>
                </a:solidFill>
              </a:rPr>
              <a:t>이를 해결하고자 대기 오염 억제국을 설치해 공장마다 여과 장치를 의무적으로 달게 하였고</a:t>
            </a:r>
            <a:r>
              <a:rPr lang="en-US" altLang="ko-KR" spc="-100" dirty="0" smtClean="0">
                <a:solidFill>
                  <a:schemeClr val="tx1"/>
                </a:solidFill>
              </a:rPr>
              <a:t>, </a:t>
            </a:r>
            <a:r>
              <a:rPr lang="ko-KR" altLang="en-US" spc="-100" dirty="0" smtClean="0">
                <a:solidFill>
                  <a:schemeClr val="tx1"/>
                </a:solidFill>
              </a:rPr>
              <a:t>시내에서는 사람들이 전기 순환 버스를 통해서만 이동할 수 있도록 하였다</a:t>
            </a:r>
            <a:r>
              <a:rPr lang="en-US" altLang="ko-KR" spc="-100" dirty="0" smtClean="0">
                <a:solidFill>
                  <a:schemeClr val="tx1"/>
                </a:solidFill>
              </a:rPr>
              <a:t>. </a:t>
            </a:r>
            <a:r>
              <a:rPr lang="ko-KR" altLang="en-US" spc="-100" dirty="0" smtClean="0">
                <a:solidFill>
                  <a:schemeClr val="tx1"/>
                </a:solidFill>
              </a:rPr>
              <a:t>이러한 노력으로 </a:t>
            </a:r>
            <a:r>
              <a:rPr lang="ko-KR" altLang="en-US" spc="-100" dirty="0" err="1" smtClean="0">
                <a:solidFill>
                  <a:schemeClr val="tx1"/>
                </a:solidFill>
              </a:rPr>
              <a:t>채터누가는</a:t>
            </a:r>
            <a:r>
              <a:rPr lang="ko-KR" altLang="en-US" spc="-100" dirty="0" smtClean="0">
                <a:solidFill>
                  <a:schemeClr val="tx1"/>
                </a:solidFill>
              </a:rPr>
              <a:t> 국제 연합</a:t>
            </a:r>
            <a:r>
              <a:rPr lang="en-US" altLang="ko-KR" spc="-100" dirty="0" smtClean="0">
                <a:solidFill>
                  <a:schemeClr val="tx1"/>
                </a:solidFill>
              </a:rPr>
              <a:t>(UN)</a:t>
            </a:r>
            <a:r>
              <a:rPr lang="ko-KR" altLang="en-US" spc="-100" dirty="0" smtClean="0">
                <a:solidFill>
                  <a:schemeClr val="tx1"/>
                </a:solidFill>
              </a:rPr>
              <a:t>에서 ‘환경과 경제 발전을 양립시킨 도시’로 선정한 아름다운 관광 도시가 되었다</a:t>
            </a:r>
            <a:r>
              <a:rPr lang="en-US" altLang="ko-KR" spc="-100" dirty="0" smtClean="0">
                <a:solidFill>
                  <a:schemeClr val="tx1"/>
                </a:solidFill>
              </a:rPr>
              <a:t>.</a:t>
            </a:r>
            <a:endParaRPr lang="ko-KR" altLang="en-US" spc="-100" dirty="0">
              <a:solidFill>
                <a:schemeClr val="tx1"/>
              </a:solidFill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 cstate="print"/>
          <a:srcRect t="6089"/>
          <a:stretch>
            <a:fillRect/>
          </a:stretch>
        </p:blipFill>
        <p:spPr bwMode="auto">
          <a:xfrm>
            <a:off x="2339752" y="1340768"/>
            <a:ext cx="4824536" cy="2782912"/>
          </a:xfrm>
          <a:prstGeom prst="roundRect">
            <a:avLst>
              <a:gd name="adj" fmla="val 8033"/>
            </a:avLst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54699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79512" y="5536346"/>
            <a:ext cx="8964487" cy="412934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360000" indent="-360000" algn="just">
              <a:lnSpc>
                <a:spcPts val="2500"/>
              </a:lnSpc>
              <a:spcBef>
                <a:spcPts val="600"/>
              </a:spcBef>
              <a:buFont typeface="+mj-lt"/>
              <a:buAutoNum type="arabicPeriod" startAt="2"/>
            </a:pPr>
            <a:r>
              <a:rPr lang="ko-KR" altLang="en-US" sz="21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친구와 내가 그린 세계 환경 위기 시각이 어떻게 다른지 비교해 보자</a:t>
            </a:r>
            <a:r>
              <a:rPr lang="en-US" altLang="ko-KR" sz="21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.</a:t>
            </a:r>
            <a:endParaRPr lang="ko-KR" altLang="en-US" sz="2100" b="1" spc="-100" dirty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3" name="그룹 11"/>
          <p:cNvGrpSpPr/>
          <p:nvPr/>
        </p:nvGrpSpPr>
        <p:grpSpPr>
          <a:xfrm>
            <a:off x="0" y="0"/>
            <a:ext cx="9144000" cy="1106224"/>
            <a:chOff x="0" y="0"/>
            <a:chExt cx="9144000" cy="1106224"/>
          </a:xfrm>
        </p:grpSpPr>
        <p:pic>
          <p:nvPicPr>
            <p:cNvPr id="18" name="그림 17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5900"/>
                      </a14:imgEffect>
                      <a14:imgEffect>
                        <a14:saturation sat="17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1106224"/>
            </a:xfrm>
            <a:prstGeom prst="rect">
              <a:avLst/>
            </a:prstGeom>
          </p:spPr>
        </p:pic>
        <p:sp>
          <p:nvSpPr>
            <p:cNvPr id="19" name="제목 1"/>
            <p:cNvSpPr txBox="1">
              <a:spLocks/>
            </p:cNvSpPr>
            <p:nvPr/>
          </p:nvSpPr>
          <p:spPr>
            <a:xfrm>
              <a:off x="251520" y="33896"/>
              <a:ext cx="7056784" cy="684076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ko-KR" altLang="en-US" sz="28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생각 펼치기</a:t>
              </a:r>
              <a:endParaRPr lang="ko-KR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7583636" y="314900"/>
            <a:ext cx="1296144" cy="377796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60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9512" y="1545759"/>
            <a:ext cx="8964488" cy="415498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360000" indent="-360000">
              <a:buFont typeface="+mj-lt"/>
              <a:buAutoNum type="arabicPeriod"/>
            </a:pPr>
            <a:r>
              <a:rPr lang="ko-KR" altLang="en-US" sz="21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내가 생각하는 세계 환경 위기 시각은 몇 시 몇 분인지 그려 보자</a:t>
            </a:r>
            <a:r>
              <a:rPr lang="en-US" altLang="ko-KR" sz="21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.</a:t>
            </a:r>
            <a:endParaRPr lang="ko-KR" altLang="en-US" sz="2100" b="1" spc="-100" dirty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 t="5973" r="5073" b="4431"/>
          <a:stretch>
            <a:fillRect/>
          </a:stretch>
        </p:blipFill>
        <p:spPr bwMode="auto">
          <a:xfrm>
            <a:off x="2699792" y="2132856"/>
            <a:ext cx="3091543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7" name="직선 화살표 연결선 26"/>
          <p:cNvCxnSpPr/>
          <p:nvPr/>
        </p:nvCxnSpPr>
        <p:spPr>
          <a:xfrm>
            <a:off x="4250060" y="3675504"/>
            <a:ext cx="0" cy="792000"/>
          </a:xfrm>
          <a:prstGeom prst="straightConnector1">
            <a:avLst/>
          </a:prstGeom>
          <a:ln w="57150">
            <a:solidFill>
              <a:srgbClr val="FF0000"/>
            </a:solidFill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직선 화살표 연결선 27"/>
          <p:cNvCxnSpPr/>
          <p:nvPr/>
        </p:nvCxnSpPr>
        <p:spPr>
          <a:xfrm rot="180000" flipH="1" flipV="1">
            <a:off x="4134220" y="2370910"/>
            <a:ext cx="144016" cy="1152000"/>
          </a:xfrm>
          <a:prstGeom prst="straightConnector1">
            <a:avLst/>
          </a:prstGeom>
          <a:ln w="57150">
            <a:solidFill>
              <a:srgbClr val="FF0000"/>
            </a:solidFill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6012160" y="2564904"/>
            <a:ext cx="2088232" cy="2217402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altLang="ko-KR" sz="1700" spc="-100" dirty="0" smtClean="0">
                <a:solidFill>
                  <a:srgbClr val="FF0000"/>
                </a:solidFill>
                <a:latin typeface="+mn-ea"/>
              </a:rPr>
              <a:t>5</a:t>
            </a:r>
            <a:r>
              <a:rPr lang="ko-KR" altLang="en-US" sz="1700" spc="-100" dirty="0" smtClean="0">
                <a:solidFill>
                  <a:srgbClr val="FF0000"/>
                </a:solidFill>
                <a:latin typeface="+mn-ea"/>
              </a:rPr>
              <a:t>시 </a:t>
            </a:r>
            <a:r>
              <a:rPr lang="en-US" altLang="ko-KR" sz="1700" spc="-100" dirty="0" smtClean="0">
                <a:solidFill>
                  <a:srgbClr val="FF0000"/>
                </a:solidFill>
                <a:latin typeface="+mn-ea"/>
              </a:rPr>
              <a:t>59</a:t>
            </a:r>
            <a:r>
              <a:rPr lang="ko-KR" altLang="en-US" sz="1700" spc="-100" dirty="0" smtClean="0">
                <a:solidFill>
                  <a:srgbClr val="FF0000"/>
                </a:solidFill>
                <a:latin typeface="+mn-ea"/>
              </a:rPr>
              <a:t>분</a:t>
            </a:r>
            <a:endParaRPr lang="en-US" altLang="ko-KR" sz="1700" spc="-100" dirty="0" smtClean="0">
              <a:solidFill>
                <a:srgbClr val="FF0000"/>
              </a:solidFill>
              <a:latin typeface="+mn-ea"/>
            </a:endParaRPr>
          </a:p>
          <a:p>
            <a:pPr>
              <a:lnSpc>
                <a:spcPts val="2400"/>
              </a:lnSpc>
            </a:pPr>
            <a:r>
              <a:rPr lang="en-US" altLang="ko-KR" sz="1700" spc="-100" dirty="0" smtClean="0">
                <a:solidFill>
                  <a:srgbClr val="FF0000"/>
                </a:solidFill>
                <a:latin typeface="+mn-ea"/>
                <a:sym typeface="Wingdings" pitchFamily="2" charset="2"/>
              </a:rPr>
              <a:t> </a:t>
            </a:r>
            <a:r>
              <a:rPr lang="ko-KR" altLang="en-US" sz="1700" spc="-100" dirty="0" smtClean="0">
                <a:solidFill>
                  <a:srgbClr val="FF0000"/>
                </a:solidFill>
                <a:latin typeface="+mn-ea"/>
              </a:rPr>
              <a:t>현재의 환경 문제는 과학 기술의 발달로 얼마든지 해결할 수 있으므로 심각하거나 위험한 수준은 아니다</a:t>
            </a:r>
            <a:r>
              <a:rPr lang="en-US" altLang="ko-KR" sz="1700" spc="-100" dirty="0" smtClean="0">
                <a:solidFill>
                  <a:srgbClr val="FF0000"/>
                </a:solidFill>
                <a:latin typeface="+mn-ea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40784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79512" y="1268760"/>
            <a:ext cx="8496944" cy="913070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ts val="3200"/>
              </a:lnSpc>
              <a:buSzPct val="100000"/>
              <a:buFont typeface="+mj-lt"/>
              <a:buAutoNum type="arabicPeriod"/>
            </a:pPr>
            <a:r>
              <a:rPr lang="ko-KR" altLang="en-US" sz="22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위 자료에 제시된 두 도시에서는 생태 도시로 거듭나기 위해 어떤 노력을 했는지 써 보자</a:t>
            </a:r>
            <a:r>
              <a:rPr lang="en-US" altLang="ko-KR" sz="22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.</a:t>
            </a:r>
            <a:endParaRPr lang="en-US" altLang="ko-KR" sz="2200" b="1" spc="-100" dirty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79512" y="4797152"/>
            <a:ext cx="8640960" cy="913070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ts val="3200"/>
              </a:lnSpc>
              <a:buSzPct val="100000"/>
              <a:buFont typeface="+mj-lt"/>
              <a:buAutoNum type="arabicPeriod" startAt="2"/>
            </a:pPr>
            <a:r>
              <a:rPr lang="ko-KR" altLang="en-US" sz="22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우리 지역이 생태 도시로 거듭나기 위해서는 어떤 노력이 필요한지 제시해 보자</a:t>
            </a:r>
            <a:r>
              <a:rPr lang="en-US" altLang="ko-KR" sz="22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.</a:t>
            </a:r>
            <a:endParaRPr lang="en-US" altLang="ko-KR" sz="2200" b="1" spc="-100" dirty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14" name="그룹 12"/>
          <p:cNvGrpSpPr/>
          <p:nvPr/>
        </p:nvGrpSpPr>
        <p:grpSpPr>
          <a:xfrm>
            <a:off x="6474" y="-1506"/>
            <a:ext cx="9144000" cy="1106224"/>
            <a:chOff x="-8040" y="-1506"/>
            <a:chExt cx="9144000" cy="1106224"/>
          </a:xfrm>
        </p:grpSpPr>
        <p:grpSp>
          <p:nvGrpSpPr>
            <p:cNvPr id="15" name="그룹 4"/>
            <p:cNvGrpSpPr/>
            <p:nvPr/>
          </p:nvGrpSpPr>
          <p:grpSpPr>
            <a:xfrm>
              <a:off x="-8040" y="-1506"/>
              <a:ext cx="9144000" cy="1106224"/>
              <a:chOff x="-8040" y="-1506"/>
              <a:chExt cx="9144000" cy="1106224"/>
            </a:xfrm>
          </p:grpSpPr>
          <p:pic>
            <p:nvPicPr>
              <p:cNvPr id="17" name="그림 16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5900"/>
                        </a14:imgEffect>
                        <a14:imgEffect>
                          <a14:saturation sat="17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8040" y="-1506"/>
                <a:ext cx="9144000" cy="1106224"/>
              </a:xfrm>
              <a:prstGeom prst="rect">
                <a:avLst/>
              </a:prstGeom>
            </p:spPr>
          </p:pic>
          <p:sp>
            <p:nvSpPr>
              <p:cNvPr id="18" name="제목 1"/>
              <p:cNvSpPr txBox="1">
                <a:spLocks/>
              </p:cNvSpPr>
              <p:nvPr/>
            </p:nvSpPr>
            <p:spPr>
              <a:xfrm>
                <a:off x="204912" y="6524"/>
                <a:ext cx="1584176" cy="648072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1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ko-KR" altLang="en-US" sz="1900" b="1" spc="-150" dirty="0" smtClean="0">
                    <a:solidFill>
                      <a:srgbClr val="2E8F29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통</a:t>
                </a:r>
                <a:r>
                  <a:rPr lang="ko-KR" altLang="en-US" sz="1900" b="1" spc="-150" dirty="0">
                    <a:solidFill>
                      <a:srgbClr val="2E8F29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합</a:t>
                </a:r>
                <a:r>
                  <a:rPr lang="ko-KR" altLang="en-US" sz="1900" b="1" spc="-150" dirty="0" smtClean="0">
                    <a:solidFill>
                      <a:srgbClr val="2E8F29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 </a:t>
                </a:r>
                <a:endParaRPr lang="en-US" altLang="ko-KR" sz="1900" b="1" spc="-150" dirty="0" smtClean="0">
                  <a:solidFill>
                    <a:srgbClr val="2E8F29"/>
                  </a:solidFill>
                  <a:latin typeface="나눔고딕 ExtraBold" pitchFamily="50" charset="-127"/>
                  <a:ea typeface="나눔고딕 ExtraBold" pitchFamily="50" charset="-127"/>
                </a:endParaRPr>
              </a:p>
              <a:p>
                <a:pPr algn="l"/>
                <a:r>
                  <a:rPr lang="ko-KR" altLang="en-US" sz="1900" b="1" spc="-150" dirty="0" smtClean="0">
                    <a:solidFill>
                      <a:srgbClr val="2E8F29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주제 탐</a:t>
                </a:r>
                <a:r>
                  <a:rPr lang="ko-KR" altLang="en-US" sz="1900" b="1" spc="-150" dirty="0">
                    <a:solidFill>
                      <a:srgbClr val="2E8F29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구</a:t>
                </a:r>
                <a:r>
                  <a:rPr lang="ko-KR" altLang="en-US" sz="1900" b="1" spc="-150" dirty="0" smtClean="0">
                    <a:solidFill>
                      <a:srgbClr val="2E8F29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 </a:t>
                </a:r>
                <a:endParaRPr lang="en-US" altLang="ko-KR" sz="1900" b="1" spc="-150" dirty="0" smtClean="0">
                  <a:solidFill>
                    <a:srgbClr val="2E8F29"/>
                  </a:solidFill>
                  <a:latin typeface="나눔고딕 ExtraBold" pitchFamily="50" charset="-127"/>
                  <a:ea typeface="나눔고딕 ExtraBold" pitchFamily="50" charset="-127"/>
                </a:endParaRPr>
              </a:p>
            </p:txBody>
          </p:sp>
        </p:grpSp>
        <p:sp>
          <p:nvSpPr>
            <p:cNvPr id="16" name="직사각형 15"/>
            <p:cNvSpPr/>
            <p:nvPr/>
          </p:nvSpPr>
          <p:spPr>
            <a:xfrm>
              <a:off x="1313646" y="103847"/>
              <a:ext cx="7056786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2800" b="1" spc="-150" dirty="0" smtClean="0">
                  <a:latin typeface="나눔고딕 ExtraBold" pitchFamily="50" charset="-127"/>
                  <a:ea typeface="나눔고딕 ExtraBold" pitchFamily="50" charset="-127"/>
                </a:rPr>
                <a:t>우리가 살고 싶은 생태 도시</a:t>
              </a:r>
              <a:endParaRPr lang="en-US" altLang="ko-KR" sz="2800" b="1" spc="-150" dirty="0"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827584" y="44624"/>
            <a:ext cx="432048" cy="252000"/>
          </a:xfrm>
          <a:prstGeom prst="roundRect">
            <a:avLst>
              <a:gd name="adj" fmla="val 50000"/>
            </a:avLst>
          </a:prstGeom>
          <a:solidFill>
            <a:srgbClr val="EBEB25">
              <a:alpha val="83922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ko-KR" altLang="en-US" sz="1300" b="1" spc="-150" dirty="0" err="1" smtClean="0">
                <a:solidFill>
                  <a:schemeClr val="accent3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모둠</a:t>
            </a:r>
            <a:endParaRPr lang="ko-KR" altLang="en-US" sz="1300" b="1" spc="-150" dirty="0">
              <a:solidFill>
                <a:schemeClr val="accent3">
                  <a:lumMod val="50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583636" y="314900"/>
            <a:ext cx="1296144" cy="377796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66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graphicFrame>
        <p:nvGraphicFramePr>
          <p:cNvPr id="23" name="표 22"/>
          <p:cNvGraphicFramePr>
            <a:graphicFrameLocks noGrp="1"/>
          </p:cNvGraphicFramePr>
          <p:nvPr/>
        </p:nvGraphicFramePr>
        <p:xfrm>
          <a:off x="611560" y="2276872"/>
          <a:ext cx="7992888" cy="23042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184"/>
                <a:gridCol w="6336704"/>
              </a:tblGrid>
              <a:tr h="43204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spc="-100" baseline="0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구분</a:t>
                      </a:r>
                      <a:endParaRPr lang="ko-KR" altLang="en-US" sz="1800" spc="-100" baseline="0" dirty="0">
                        <a:solidFill>
                          <a:schemeClr val="tx1"/>
                        </a:solidFill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spc="-100" baseline="0" dirty="0" smtClean="0">
                          <a:solidFill>
                            <a:schemeClr val="tx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생태 도시로 거듭나기 위한 노력</a:t>
                      </a:r>
                      <a:endParaRPr lang="ko-KR" altLang="en-US" sz="1800" spc="-100" baseline="0" dirty="0">
                        <a:solidFill>
                          <a:schemeClr val="tx1"/>
                        </a:solidFill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93610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err="1" smtClean="0">
                          <a:solidFill>
                            <a:schemeClr val="tx1"/>
                          </a:solidFill>
                        </a:rPr>
                        <a:t>쿠리치바</a:t>
                      </a:r>
                      <a:endParaRPr lang="en-US" altLang="ko-KR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93610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err="1" smtClean="0">
                          <a:solidFill>
                            <a:schemeClr val="tx1"/>
                          </a:solidFill>
                        </a:rPr>
                        <a:t>채터누가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1" name="TextBox 40"/>
          <p:cNvSpPr txBox="1"/>
          <p:nvPr/>
        </p:nvSpPr>
        <p:spPr>
          <a:xfrm>
            <a:off x="2267744" y="2708920"/>
            <a:ext cx="6408712" cy="923330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altLang="ko-KR" spc="-100" dirty="0" smtClean="0">
                <a:solidFill>
                  <a:srgbClr val="FF0000"/>
                </a:solidFill>
                <a:latin typeface="+mn-ea"/>
              </a:rPr>
              <a:t>• </a:t>
            </a:r>
            <a:r>
              <a:rPr lang="ko-KR" altLang="en-US" spc="-100" dirty="0" smtClean="0">
                <a:solidFill>
                  <a:srgbClr val="FF0000"/>
                </a:solidFill>
                <a:latin typeface="+mn-ea"/>
              </a:rPr>
              <a:t>재활용 분리수거 시행 </a:t>
            </a:r>
            <a:r>
              <a:rPr lang="en-US" altLang="ko-KR" spc="-100" dirty="0" smtClean="0">
                <a:solidFill>
                  <a:srgbClr val="FF0000"/>
                </a:solidFill>
                <a:latin typeface="+mn-ea"/>
              </a:rPr>
              <a:t>: </a:t>
            </a:r>
            <a:r>
              <a:rPr lang="ko-KR" altLang="en-US" spc="-100" dirty="0" smtClean="0">
                <a:solidFill>
                  <a:srgbClr val="FF0000"/>
                </a:solidFill>
                <a:latin typeface="+mn-ea"/>
              </a:rPr>
              <a:t>재활용 쓰레기와 </a:t>
            </a:r>
            <a:r>
              <a:rPr lang="ko-KR" altLang="en-US" spc="-100" dirty="0" err="1" smtClean="0">
                <a:solidFill>
                  <a:srgbClr val="FF0000"/>
                </a:solidFill>
                <a:latin typeface="+mn-ea"/>
              </a:rPr>
              <a:t>먹을거리를</a:t>
            </a:r>
            <a:r>
              <a:rPr lang="ko-KR" altLang="en-US" spc="-100" dirty="0" smtClean="0">
                <a:solidFill>
                  <a:srgbClr val="FF0000"/>
                </a:solidFill>
                <a:latin typeface="+mn-ea"/>
              </a:rPr>
              <a:t> 바꾸어 줌</a:t>
            </a:r>
            <a:endParaRPr lang="en-US" altLang="ko-KR" spc="-100" dirty="0" smtClean="0">
              <a:solidFill>
                <a:srgbClr val="FF0000"/>
              </a:solidFill>
              <a:latin typeface="+mn-ea"/>
            </a:endParaRPr>
          </a:p>
          <a:p>
            <a:r>
              <a:rPr lang="en-US" altLang="ko-KR" spc="-100" dirty="0" smtClean="0">
                <a:solidFill>
                  <a:srgbClr val="FF0000"/>
                </a:solidFill>
                <a:latin typeface="+mn-ea"/>
              </a:rPr>
              <a:t>• </a:t>
            </a:r>
            <a:r>
              <a:rPr lang="ko-KR" altLang="en-US" spc="-100" dirty="0" smtClean="0">
                <a:solidFill>
                  <a:srgbClr val="FF0000"/>
                </a:solidFill>
                <a:latin typeface="+mn-ea"/>
              </a:rPr>
              <a:t>이중 굴절 버스 도입</a:t>
            </a:r>
            <a:endParaRPr lang="en-US" altLang="ko-KR" spc="-100" dirty="0" smtClean="0">
              <a:solidFill>
                <a:srgbClr val="FF0000"/>
              </a:solidFill>
              <a:latin typeface="+mn-ea"/>
            </a:endParaRPr>
          </a:p>
          <a:p>
            <a:r>
              <a:rPr lang="en-US" altLang="ko-KR" spc="-100" dirty="0" smtClean="0">
                <a:solidFill>
                  <a:srgbClr val="FF0000"/>
                </a:solidFill>
                <a:latin typeface="+mn-ea"/>
              </a:rPr>
              <a:t>• </a:t>
            </a:r>
            <a:r>
              <a:rPr lang="ko-KR" altLang="en-US" spc="-100" dirty="0" smtClean="0">
                <a:solidFill>
                  <a:srgbClr val="FF0000"/>
                </a:solidFill>
                <a:latin typeface="+mn-ea"/>
              </a:rPr>
              <a:t>원통형 버스 정류장 설치</a:t>
            </a:r>
            <a:r>
              <a:rPr lang="en-US" altLang="ko-KR" spc="-100" dirty="0" smtClean="0">
                <a:solidFill>
                  <a:srgbClr val="FF0000"/>
                </a:solidFill>
                <a:latin typeface="+mn-ea"/>
              </a:rPr>
              <a:t>: </a:t>
            </a:r>
            <a:r>
              <a:rPr lang="ko-KR" altLang="en-US" spc="-100" dirty="0" smtClean="0">
                <a:solidFill>
                  <a:srgbClr val="FF0000"/>
                </a:solidFill>
                <a:latin typeface="+mn-ea"/>
              </a:rPr>
              <a:t>타기 전 요금 내기</a:t>
            </a:r>
            <a:endParaRPr lang="ko-KR" altLang="en-US" spc="-1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267744" y="3657798"/>
            <a:ext cx="6408712" cy="923330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144000" indent="-144000"/>
            <a:r>
              <a:rPr lang="en-US" altLang="ko-KR" spc="-100" dirty="0" smtClean="0">
                <a:solidFill>
                  <a:srgbClr val="FF0000"/>
                </a:solidFill>
                <a:latin typeface="+mn-ea"/>
              </a:rPr>
              <a:t>• </a:t>
            </a:r>
            <a:r>
              <a:rPr lang="ko-KR" altLang="en-US" spc="-100" dirty="0" smtClean="0">
                <a:solidFill>
                  <a:srgbClr val="FF0000"/>
                </a:solidFill>
                <a:latin typeface="+mn-ea"/>
              </a:rPr>
              <a:t>대기 오염 </a:t>
            </a:r>
            <a:r>
              <a:rPr lang="ko-KR" altLang="en-US" spc="-100" dirty="0" err="1" smtClean="0">
                <a:solidFill>
                  <a:srgbClr val="FF0000"/>
                </a:solidFill>
                <a:latin typeface="+mn-ea"/>
              </a:rPr>
              <a:t>억제국</a:t>
            </a:r>
            <a:r>
              <a:rPr lang="ko-KR" altLang="en-US" spc="-100" dirty="0" smtClean="0">
                <a:solidFill>
                  <a:srgbClr val="FF0000"/>
                </a:solidFill>
                <a:latin typeface="+mn-ea"/>
              </a:rPr>
              <a:t> 설치 </a:t>
            </a:r>
            <a:r>
              <a:rPr lang="en-US" altLang="ko-KR" spc="-100" dirty="0" smtClean="0">
                <a:solidFill>
                  <a:srgbClr val="FF0000"/>
                </a:solidFill>
                <a:latin typeface="+mn-ea"/>
              </a:rPr>
              <a:t>: </a:t>
            </a:r>
            <a:r>
              <a:rPr lang="ko-KR" altLang="en-US" spc="-100" dirty="0" smtClean="0">
                <a:solidFill>
                  <a:srgbClr val="FF0000"/>
                </a:solidFill>
                <a:latin typeface="+mn-ea"/>
              </a:rPr>
              <a:t>공장마다 여과 장치를 의무적으로 설치하게 함</a:t>
            </a:r>
            <a:endParaRPr lang="en-US" altLang="ko-KR" spc="-100" dirty="0" smtClean="0">
              <a:solidFill>
                <a:srgbClr val="FF0000"/>
              </a:solidFill>
              <a:latin typeface="+mn-ea"/>
            </a:endParaRPr>
          </a:p>
          <a:p>
            <a:r>
              <a:rPr lang="en-US" altLang="ko-KR" spc="-100" dirty="0" smtClean="0">
                <a:solidFill>
                  <a:srgbClr val="FF0000"/>
                </a:solidFill>
                <a:latin typeface="+mn-ea"/>
              </a:rPr>
              <a:t>• </a:t>
            </a:r>
            <a:r>
              <a:rPr lang="ko-KR" altLang="en-US" spc="-100" dirty="0" smtClean="0">
                <a:solidFill>
                  <a:srgbClr val="FF0000"/>
                </a:solidFill>
                <a:latin typeface="+mn-ea"/>
              </a:rPr>
              <a:t>시내에서는 전기 순환 버스로만 이동 가능</a:t>
            </a:r>
            <a:endParaRPr lang="ko-KR" altLang="en-US" spc="-1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55576" y="5795972"/>
            <a:ext cx="7920880" cy="369332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144000" indent="-144000"/>
            <a:r>
              <a:rPr lang="ko-KR" altLang="en-US" spc="-100" dirty="0" smtClean="0">
                <a:solidFill>
                  <a:srgbClr val="FF0000"/>
                </a:solidFill>
                <a:latin typeface="+mn-ea"/>
              </a:rPr>
              <a:t>재활용 분리 </a:t>
            </a:r>
            <a:r>
              <a:rPr lang="ko-KR" altLang="en-US" spc="-100" dirty="0" err="1" smtClean="0">
                <a:solidFill>
                  <a:srgbClr val="FF0000"/>
                </a:solidFill>
                <a:latin typeface="+mn-ea"/>
              </a:rPr>
              <a:t>수거시</a:t>
            </a:r>
            <a:r>
              <a:rPr lang="ko-KR" altLang="en-US" spc="-100" dirty="0" smtClean="0">
                <a:solidFill>
                  <a:srgbClr val="FF0000"/>
                </a:solidFill>
                <a:latin typeface="+mn-ea"/>
              </a:rPr>
              <a:t> 다양한 포인트 적립</a:t>
            </a:r>
            <a:r>
              <a:rPr lang="en-US" altLang="ko-KR" spc="-100" dirty="0" smtClean="0">
                <a:solidFill>
                  <a:srgbClr val="FF0000"/>
                </a:solidFill>
                <a:latin typeface="+mn-ea"/>
              </a:rPr>
              <a:t>, </a:t>
            </a:r>
            <a:r>
              <a:rPr lang="ko-KR" altLang="en-US" spc="-100" dirty="0" smtClean="0">
                <a:solidFill>
                  <a:srgbClr val="FF0000"/>
                </a:solidFill>
                <a:latin typeface="+mn-ea"/>
              </a:rPr>
              <a:t>일정 지역을 차 없는 구역으로 지정 등</a:t>
            </a:r>
            <a:endParaRPr lang="ko-KR" altLang="en-US" spc="-100" dirty="0">
              <a:solidFill>
                <a:srgbClr val="FF0000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265636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24" grpId="0"/>
      <p:bldP spid="2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2"/>
          <p:cNvGrpSpPr/>
          <p:nvPr/>
        </p:nvGrpSpPr>
        <p:grpSpPr>
          <a:xfrm>
            <a:off x="6474" y="-1506"/>
            <a:ext cx="9144000" cy="1106224"/>
            <a:chOff x="-8040" y="-1506"/>
            <a:chExt cx="9144000" cy="1106224"/>
          </a:xfrm>
        </p:grpSpPr>
        <p:grpSp>
          <p:nvGrpSpPr>
            <p:cNvPr id="3" name="그룹 4"/>
            <p:cNvGrpSpPr/>
            <p:nvPr/>
          </p:nvGrpSpPr>
          <p:grpSpPr>
            <a:xfrm>
              <a:off x="-8040" y="-1506"/>
              <a:ext cx="9144000" cy="1106224"/>
              <a:chOff x="-8040" y="-1506"/>
              <a:chExt cx="9144000" cy="1106224"/>
            </a:xfrm>
          </p:grpSpPr>
          <p:pic>
            <p:nvPicPr>
              <p:cNvPr id="17" name="그림 16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5900"/>
                        </a14:imgEffect>
                        <a14:imgEffect>
                          <a14:saturation sat="17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8040" y="-1506"/>
                <a:ext cx="9144000" cy="1106224"/>
              </a:xfrm>
              <a:prstGeom prst="rect">
                <a:avLst/>
              </a:prstGeom>
            </p:spPr>
          </p:pic>
          <p:sp>
            <p:nvSpPr>
              <p:cNvPr id="18" name="제목 1"/>
              <p:cNvSpPr txBox="1">
                <a:spLocks/>
              </p:cNvSpPr>
              <p:nvPr/>
            </p:nvSpPr>
            <p:spPr>
              <a:xfrm>
                <a:off x="204912" y="6524"/>
                <a:ext cx="1584176" cy="648072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1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ko-KR" altLang="en-US" sz="1900" b="1" spc="-150" dirty="0" smtClean="0">
                    <a:solidFill>
                      <a:srgbClr val="2E8F29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통</a:t>
                </a:r>
                <a:r>
                  <a:rPr lang="ko-KR" altLang="en-US" sz="1900" b="1" spc="-150" dirty="0">
                    <a:solidFill>
                      <a:srgbClr val="2E8F29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합</a:t>
                </a:r>
                <a:r>
                  <a:rPr lang="ko-KR" altLang="en-US" sz="1900" b="1" spc="-150" dirty="0" smtClean="0">
                    <a:solidFill>
                      <a:srgbClr val="2E8F29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 </a:t>
                </a:r>
                <a:endParaRPr lang="en-US" altLang="ko-KR" sz="1900" b="1" spc="-150" dirty="0" smtClean="0">
                  <a:solidFill>
                    <a:srgbClr val="2E8F29"/>
                  </a:solidFill>
                  <a:latin typeface="나눔고딕 ExtraBold" pitchFamily="50" charset="-127"/>
                  <a:ea typeface="나눔고딕 ExtraBold" pitchFamily="50" charset="-127"/>
                </a:endParaRPr>
              </a:p>
              <a:p>
                <a:pPr algn="l"/>
                <a:r>
                  <a:rPr lang="ko-KR" altLang="en-US" sz="1900" b="1" spc="-150" dirty="0" smtClean="0">
                    <a:solidFill>
                      <a:srgbClr val="2E8F29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주제 탐</a:t>
                </a:r>
                <a:r>
                  <a:rPr lang="ko-KR" altLang="en-US" sz="1900" b="1" spc="-150" dirty="0">
                    <a:solidFill>
                      <a:srgbClr val="2E8F29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구</a:t>
                </a:r>
                <a:r>
                  <a:rPr lang="ko-KR" altLang="en-US" sz="1900" b="1" spc="-150" dirty="0" smtClean="0">
                    <a:solidFill>
                      <a:srgbClr val="2E8F29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 </a:t>
                </a:r>
                <a:endParaRPr lang="en-US" altLang="ko-KR" sz="1900" b="1" spc="-150" dirty="0" smtClean="0">
                  <a:solidFill>
                    <a:srgbClr val="2E8F29"/>
                  </a:solidFill>
                  <a:latin typeface="나눔고딕 ExtraBold" pitchFamily="50" charset="-127"/>
                  <a:ea typeface="나눔고딕 ExtraBold" pitchFamily="50" charset="-127"/>
                </a:endParaRPr>
              </a:p>
            </p:txBody>
          </p:sp>
        </p:grpSp>
        <p:sp>
          <p:nvSpPr>
            <p:cNvPr id="16" name="직사각형 15"/>
            <p:cNvSpPr/>
            <p:nvPr/>
          </p:nvSpPr>
          <p:spPr>
            <a:xfrm>
              <a:off x="1313646" y="103847"/>
              <a:ext cx="7056786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2800" b="1" spc="-150" dirty="0" smtClean="0">
                  <a:latin typeface="나눔고딕 ExtraBold" pitchFamily="50" charset="-127"/>
                  <a:ea typeface="나눔고딕 ExtraBold" pitchFamily="50" charset="-127"/>
                </a:rPr>
                <a:t>우리가 살고 싶은 생태 도시</a:t>
              </a:r>
              <a:endParaRPr lang="en-US" altLang="ko-KR" sz="2800" b="1" spc="-150" dirty="0"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827584" y="44624"/>
            <a:ext cx="432048" cy="252000"/>
          </a:xfrm>
          <a:prstGeom prst="roundRect">
            <a:avLst>
              <a:gd name="adj" fmla="val 50000"/>
            </a:avLst>
          </a:prstGeom>
          <a:solidFill>
            <a:srgbClr val="EBEB25">
              <a:alpha val="83922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ko-KR" altLang="en-US" sz="1300" b="1" spc="-150" dirty="0" err="1" smtClean="0">
                <a:solidFill>
                  <a:schemeClr val="accent3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모둠</a:t>
            </a:r>
            <a:endParaRPr lang="ko-KR" altLang="en-US" sz="1300" b="1" spc="-150" dirty="0">
              <a:solidFill>
                <a:schemeClr val="accent3">
                  <a:lumMod val="50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583636" y="314900"/>
            <a:ext cx="1296144" cy="377796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67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1412776"/>
            <a:ext cx="1354213" cy="46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20"/>
          <p:cNvSpPr txBox="1"/>
          <p:nvPr/>
        </p:nvSpPr>
        <p:spPr>
          <a:xfrm>
            <a:off x="1691680" y="1412776"/>
            <a:ext cx="7128792" cy="913070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just">
              <a:lnSpc>
                <a:spcPts val="3200"/>
              </a:lnSpc>
              <a:buSzPct val="100000"/>
            </a:pPr>
            <a:r>
              <a:rPr lang="ko-KR" altLang="en-US" sz="22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내가 사는 지역이 생태 도시로 거듭나게 하기 위한 공약을 </a:t>
            </a:r>
            <a:r>
              <a:rPr lang="ko-KR" altLang="en-US" sz="2200" b="1" spc="-1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모둠별로</a:t>
            </a:r>
            <a:r>
              <a:rPr lang="ko-KR" altLang="en-US" sz="22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 만들어 보고</a:t>
            </a:r>
            <a:r>
              <a:rPr lang="en-US" altLang="ko-KR" sz="22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, </a:t>
            </a:r>
            <a:r>
              <a:rPr lang="ko-KR" altLang="en-US" sz="22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지역 대표를 뽑는 모의선거를 해 보자</a:t>
            </a:r>
            <a:r>
              <a:rPr lang="en-US" altLang="ko-KR" sz="22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.</a:t>
            </a:r>
            <a:endParaRPr lang="en-US" altLang="ko-KR" sz="2200" b="1" spc="-100" dirty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6" y="2636912"/>
            <a:ext cx="2682355" cy="273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0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03848" y="2636912"/>
            <a:ext cx="2712876" cy="273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1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12160" y="2636912"/>
            <a:ext cx="2682053" cy="273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Box 21"/>
          <p:cNvSpPr txBox="1"/>
          <p:nvPr/>
        </p:nvSpPr>
        <p:spPr>
          <a:xfrm>
            <a:off x="467544" y="5301208"/>
            <a:ext cx="2520280" cy="9383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tIns="108000" bIns="10800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ko-KR" altLang="en-US" sz="1200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▲ </a:t>
            </a:r>
            <a:r>
              <a:rPr lang="en-US" altLang="ko-KR" sz="1200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3~4</a:t>
            </a:r>
            <a:r>
              <a:rPr lang="ko-KR" altLang="en-US" sz="1200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명으로 </a:t>
            </a:r>
            <a:r>
              <a:rPr lang="ko-KR" altLang="en-US" sz="1200" spc="-1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모둠을</a:t>
            </a:r>
            <a:r>
              <a:rPr lang="ko-KR" altLang="en-US" sz="1200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 구성하여 선거 캠프를 만든 후</a:t>
            </a:r>
            <a:r>
              <a:rPr lang="en-US" altLang="ko-KR" sz="1200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, </a:t>
            </a:r>
            <a:r>
              <a:rPr lang="ko-KR" altLang="en-US" sz="1200" spc="-1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모둠</a:t>
            </a:r>
            <a:r>
              <a:rPr lang="ko-KR" altLang="en-US" sz="1200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 안에서 대표 후보자를 뽑는다</a:t>
            </a:r>
            <a:r>
              <a:rPr lang="en-US" altLang="ko-KR" sz="1200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.</a:t>
            </a:r>
            <a:endParaRPr lang="ko-KR" altLang="en-US" sz="1200" spc="-1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275856" y="5301208"/>
            <a:ext cx="2520280" cy="698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tIns="108000" bIns="10800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ko-KR" altLang="en-US" sz="1200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▲ </a:t>
            </a:r>
            <a:r>
              <a:rPr lang="ko-KR" altLang="en-US" sz="1200" spc="-1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모둠원과</a:t>
            </a:r>
            <a:r>
              <a:rPr lang="ko-KR" altLang="en-US" sz="1200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 함께 생태 도시로 거듭나기 위한 선거 공약을 만든다</a:t>
            </a:r>
            <a:r>
              <a:rPr lang="en-US" altLang="ko-KR" sz="1200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.</a:t>
            </a:r>
            <a:endParaRPr lang="ko-KR" altLang="en-US" sz="1200" spc="-1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084168" y="5301208"/>
            <a:ext cx="2520280" cy="698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tIns="108000" bIns="10800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ko-KR" altLang="en-US" sz="1200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▲ </a:t>
            </a:r>
            <a:r>
              <a:rPr lang="ko-KR" altLang="en-US" sz="1200" spc="-1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모둠</a:t>
            </a:r>
            <a:r>
              <a:rPr lang="ko-KR" altLang="en-US" sz="1200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 안에서 합의된 선거 공약으로 포스터를 만든다</a:t>
            </a:r>
            <a:r>
              <a:rPr lang="en-US" altLang="ko-KR" sz="1200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.</a:t>
            </a:r>
            <a:endParaRPr lang="ko-KR" altLang="en-US" sz="1200" spc="-1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142053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2"/>
          <p:cNvGrpSpPr/>
          <p:nvPr/>
        </p:nvGrpSpPr>
        <p:grpSpPr>
          <a:xfrm>
            <a:off x="6474" y="-1506"/>
            <a:ext cx="9144000" cy="1106224"/>
            <a:chOff x="-8040" y="-1506"/>
            <a:chExt cx="9144000" cy="1106224"/>
          </a:xfrm>
        </p:grpSpPr>
        <p:grpSp>
          <p:nvGrpSpPr>
            <p:cNvPr id="3" name="그룹 4"/>
            <p:cNvGrpSpPr/>
            <p:nvPr/>
          </p:nvGrpSpPr>
          <p:grpSpPr>
            <a:xfrm>
              <a:off x="-8040" y="-1506"/>
              <a:ext cx="9144000" cy="1106224"/>
              <a:chOff x="-8040" y="-1506"/>
              <a:chExt cx="9144000" cy="1106224"/>
            </a:xfrm>
          </p:grpSpPr>
          <p:pic>
            <p:nvPicPr>
              <p:cNvPr id="17" name="그림 16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5900"/>
                        </a14:imgEffect>
                        <a14:imgEffect>
                          <a14:saturation sat="17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8040" y="-1506"/>
                <a:ext cx="9144000" cy="1106224"/>
              </a:xfrm>
              <a:prstGeom prst="rect">
                <a:avLst/>
              </a:prstGeom>
            </p:spPr>
          </p:pic>
          <p:sp>
            <p:nvSpPr>
              <p:cNvPr id="18" name="제목 1"/>
              <p:cNvSpPr txBox="1">
                <a:spLocks/>
              </p:cNvSpPr>
              <p:nvPr/>
            </p:nvSpPr>
            <p:spPr>
              <a:xfrm>
                <a:off x="204912" y="6524"/>
                <a:ext cx="1584176" cy="648072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1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ko-KR" altLang="en-US" sz="1900" b="1" spc="-150" dirty="0" smtClean="0">
                    <a:solidFill>
                      <a:srgbClr val="2E8F29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통</a:t>
                </a:r>
                <a:r>
                  <a:rPr lang="ko-KR" altLang="en-US" sz="1900" b="1" spc="-150" dirty="0">
                    <a:solidFill>
                      <a:srgbClr val="2E8F29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합</a:t>
                </a:r>
                <a:r>
                  <a:rPr lang="ko-KR" altLang="en-US" sz="1900" b="1" spc="-150" dirty="0" smtClean="0">
                    <a:solidFill>
                      <a:srgbClr val="2E8F29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 </a:t>
                </a:r>
                <a:endParaRPr lang="en-US" altLang="ko-KR" sz="1900" b="1" spc="-150" dirty="0" smtClean="0">
                  <a:solidFill>
                    <a:srgbClr val="2E8F29"/>
                  </a:solidFill>
                  <a:latin typeface="나눔고딕 ExtraBold" pitchFamily="50" charset="-127"/>
                  <a:ea typeface="나눔고딕 ExtraBold" pitchFamily="50" charset="-127"/>
                </a:endParaRPr>
              </a:p>
              <a:p>
                <a:pPr algn="l"/>
                <a:r>
                  <a:rPr lang="ko-KR" altLang="en-US" sz="1900" b="1" spc="-150" dirty="0" smtClean="0">
                    <a:solidFill>
                      <a:srgbClr val="2E8F29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주제 탐</a:t>
                </a:r>
                <a:r>
                  <a:rPr lang="ko-KR" altLang="en-US" sz="1900" b="1" spc="-150" dirty="0">
                    <a:solidFill>
                      <a:srgbClr val="2E8F29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구</a:t>
                </a:r>
                <a:r>
                  <a:rPr lang="ko-KR" altLang="en-US" sz="1900" b="1" spc="-150" dirty="0" smtClean="0">
                    <a:solidFill>
                      <a:srgbClr val="2E8F29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 </a:t>
                </a:r>
                <a:endParaRPr lang="en-US" altLang="ko-KR" sz="1900" b="1" spc="-150" dirty="0" smtClean="0">
                  <a:solidFill>
                    <a:srgbClr val="2E8F29"/>
                  </a:solidFill>
                  <a:latin typeface="나눔고딕 ExtraBold" pitchFamily="50" charset="-127"/>
                  <a:ea typeface="나눔고딕 ExtraBold" pitchFamily="50" charset="-127"/>
                </a:endParaRPr>
              </a:p>
            </p:txBody>
          </p:sp>
        </p:grpSp>
        <p:sp>
          <p:nvSpPr>
            <p:cNvPr id="16" name="직사각형 15"/>
            <p:cNvSpPr/>
            <p:nvPr/>
          </p:nvSpPr>
          <p:spPr>
            <a:xfrm>
              <a:off x="1313646" y="103847"/>
              <a:ext cx="7056786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2800" b="1" spc="-150" dirty="0" smtClean="0">
                  <a:latin typeface="나눔고딕 ExtraBold" pitchFamily="50" charset="-127"/>
                  <a:ea typeface="나눔고딕 ExtraBold" pitchFamily="50" charset="-127"/>
                </a:rPr>
                <a:t>우리가 살고 싶은 생태 도시</a:t>
              </a:r>
              <a:endParaRPr lang="en-US" altLang="ko-KR" sz="2800" b="1" spc="-150" dirty="0"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827584" y="44624"/>
            <a:ext cx="432048" cy="252000"/>
          </a:xfrm>
          <a:prstGeom prst="roundRect">
            <a:avLst>
              <a:gd name="adj" fmla="val 50000"/>
            </a:avLst>
          </a:prstGeom>
          <a:solidFill>
            <a:srgbClr val="EBEB25">
              <a:alpha val="83922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ko-KR" altLang="en-US" sz="1300" b="1" spc="-150" dirty="0" err="1" smtClean="0">
                <a:solidFill>
                  <a:schemeClr val="accent3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모둠</a:t>
            </a:r>
            <a:endParaRPr lang="ko-KR" altLang="en-US" sz="1300" b="1" spc="-150" dirty="0">
              <a:solidFill>
                <a:schemeClr val="accent3">
                  <a:lumMod val="50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583636" y="314900"/>
            <a:ext cx="1296144" cy="377796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67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1412776"/>
            <a:ext cx="1354213" cy="46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20"/>
          <p:cNvSpPr txBox="1"/>
          <p:nvPr/>
        </p:nvSpPr>
        <p:spPr>
          <a:xfrm>
            <a:off x="1691680" y="1412776"/>
            <a:ext cx="7128792" cy="913070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just">
              <a:lnSpc>
                <a:spcPts val="3200"/>
              </a:lnSpc>
              <a:buSzPct val="100000"/>
            </a:pPr>
            <a:r>
              <a:rPr lang="ko-KR" altLang="en-US" sz="22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내가 사는 지역이 생태 도시로 거듭나게 하기 위한 공약을 </a:t>
            </a:r>
            <a:r>
              <a:rPr lang="ko-KR" altLang="en-US" sz="2200" b="1" spc="-1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모둠별로</a:t>
            </a:r>
            <a:r>
              <a:rPr lang="ko-KR" altLang="en-US" sz="22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 만들어 보고</a:t>
            </a:r>
            <a:r>
              <a:rPr lang="en-US" altLang="ko-KR" sz="22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, </a:t>
            </a:r>
            <a:r>
              <a:rPr lang="ko-KR" altLang="en-US" sz="22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지역 대표를 뽑는 모의선거를 해 보자</a:t>
            </a:r>
            <a:r>
              <a:rPr lang="en-US" altLang="ko-KR" sz="22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.</a:t>
            </a:r>
            <a:endParaRPr lang="en-US" altLang="ko-KR" sz="2200" b="1" spc="-100" dirty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67544" y="5301208"/>
            <a:ext cx="2520280" cy="6717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tIns="108000" bIns="10800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ko-KR" altLang="en-US" sz="1200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▲ 만든 포스터를 들고 선거 공약을 발표한다</a:t>
            </a:r>
            <a:r>
              <a:rPr lang="en-US" altLang="ko-KR" sz="1200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.</a:t>
            </a:r>
            <a:endParaRPr lang="ko-KR" altLang="en-US" sz="1200" spc="-1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275856" y="5301208"/>
            <a:ext cx="2592288" cy="4581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tIns="108000" bIns="10800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ko-KR" altLang="en-US" sz="1200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▲ 자신이 지지하는 후보에게 투표한다</a:t>
            </a:r>
            <a:r>
              <a:rPr lang="en-US" altLang="ko-KR" sz="1200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.</a:t>
            </a:r>
            <a:endParaRPr lang="ko-KR" altLang="en-US" sz="1200" spc="-1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084168" y="5301208"/>
            <a:ext cx="2520280" cy="4581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tIns="108000" bIns="10800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ko-KR" altLang="en-US" sz="1200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▲ 투표 결과를 발표한다</a:t>
            </a:r>
            <a:r>
              <a:rPr lang="en-US" altLang="ko-KR" sz="1200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.</a:t>
            </a:r>
            <a:endParaRPr lang="ko-KR" altLang="en-US" sz="1200" spc="-1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pic>
        <p:nvPicPr>
          <p:cNvPr id="56323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3848" y="2701008"/>
            <a:ext cx="2664296" cy="2671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4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38585" y="2853240"/>
            <a:ext cx="2637871" cy="2519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3528" y="2636912"/>
            <a:ext cx="2751938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02128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모서리가 둥근 직사각형 10"/>
          <p:cNvSpPr/>
          <p:nvPr/>
        </p:nvSpPr>
        <p:spPr>
          <a:xfrm>
            <a:off x="323528" y="2420888"/>
            <a:ext cx="8568952" cy="2448272"/>
          </a:xfrm>
          <a:prstGeom prst="roundRect">
            <a:avLst>
              <a:gd name="adj" fmla="val 7027"/>
            </a:avLst>
          </a:prstGeom>
          <a:solidFill>
            <a:schemeClr val="bg1"/>
          </a:solidFill>
          <a:ln w="3810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bIns="72000" rtlCol="0" anchor="ctr"/>
          <a:lstStyle/>
          <a:p>
            <a:pPr>
              <a:lnSpc>
                <a:spcPct val="150000"/>
              </a:lnSpc>
            </a:pPr>
            <a:r>
              <a:rPr lang="ko-KR" altLang="en-US" sz="2400" spc="-100" dirty="0" smtClean="0">
                <a:solidFill>
                  <a:prstClr val="black"/>
                </a:solidFill>
                <a:latin typeface="나눔고딕 ExtraBold" pitchFamily="50" charset="-127"/>
                <a:ea typeface="나눔고딕 ExtraBold" pitchFamily="50" charset="-127"/>
              </a:rPr>
              <a:t>환경 오염과 기후 변화로 급증하고 있는 예측 불가능한 재해</a:t>
            </a:r>
          </a:p>
          <a:p>
            <a:pPr>
              <a:lnSpc>
                <a:spcPct val="150000"/>
              </a:lnSpc>
            </a:pPr>
            <a:r>
              <a:rPr lang="ko-KR" altLang="en-US" sz="2400" spc="-100" dirty="0" smtClean="0">
                <a:solidFill>
                  <a:prstClr val="black"/>
                </a:solidFill>
                <a:latin typeface="나눔고딕 ExtraBold" pitchFamily="50" charset="-127"/>
                <a:ea typeface="나눔고딕 ExtraBold" pitchFamily="50" charset="-127"/>
              </a:rPr>
              <a:t>그리고 우리 주변에서 빈번하게 발생하고 있는 사고들</a:t>
            </a:r>
            <a:r>
              <a:rPr lang="en-US" altLang="ko-KR" sz="2400" spc="-100" dirty="0" smtClean="0">
                <a:solidFill>
                  <a:prstClr val="black"/>
                </a:solidFill>
                <a:latin typeface="나눔고딕 ExtraBold" pitchFamily="50" charset="-127"/>
                <a:ea typeface="나눔고딕 ExtraBold" pitchFamily="50" charset="-127"/>
              </a:rPr>
              <a:t>…….</a:t>
            </a:r>
          </a:p>
          <a:p>
            <a:pPr>
              <a:lnSpc>
                <a:spcPct val="150000"/>
              </a:lnSpc>
            </a:pPr>
            <a:r>
              <a:rPr lang="ko-KR" altLang="en-US" sz="2400" spc="-100" dirty="0" smtClean="0">
                <a:solidFill>
                  <a:prstClr val="black"/>
                </a:solidFill>
                <a:latin typeface="나눔고딕 ExtraBold" pitchFamily="50" charset="-127"/>
                <a:ea typeface="나눔고딕 ExtraBold" pitchFamily="50" charset="-127"/>
              </a:rPr>
              <a:t>이러한 재해와 사고에 대처하기 위해서는 어떠한 노력을 해야 할까</a:t>
            </a:r>
            <a:r>
              <a:rPr lang="en-US" altLang="ko-KR" sz="2400" spc="-100" dirty="0" smtClean="0">
                <a:solidFill>
                  <a:prstClr val="black"/>
                </a:solidFill>
                <a:latin typeface="나눔고딕 ExtraBold" pitchFamily="50" charset="-127"/>
                <a:ea typeface="나눔고딕 ExtraBold" pitchFamily="50" charset="-127"/>
              </a:rPr>
              <a:t>?</a:t>
            </a:r>
            <a:endParaRPr lang="ko-KR" altLang="en-US" sz="2400" spc="-100" dirty="0">
              <a:solidFill>
                <a:prstClr val="black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  <a14:imgEffect>
                      <a14:saturation sat="1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06224"/>
          </a:xfrm>
          <a:prstGeom prst="rect">
            <a:avLst/>
          </a:prstGeom>
        </p:spPr>
      </p:pic>
      <p:sp>
        <p:nvSpPr>
          <p:cNvPr id="10" name="제목 1"/>
          <p:cNvSpPr txBox="1">
            <a:spLocks/>
          </p:cNvSpPr>
          <p:nvPr/>
        </p:nvSpPr>
        <p:spPr>
          <a:xfrm>
            <a:off x="1331640" y="33896"/>
            <a:ext cx="6624736" cy="68407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ko-KR" altLang="en-US" sz="2800" b="1" spc="-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나눔고딕 ExtraBold" pitchFamily="50" charset="-127"/>
                <a:ea typeface="나눔고딕 ExtraBold" pitchFamily="50" charset="-127"/>
              </a:rPr>
              <a:t>안전한 삶을 위한 노력</a:t>
            </a:r>
          </a:p>
        </p:txBody>
      </p:sp>
      <p:sp>
        <p:nvSpPr>
          <p:cNvPr id="12" name="직사각형 11"/>
          <p:cNvSpPr/>
          <p:nvPr/>
        </p:nvSpPr>
        <p:spPr>
          <a:xfrm>
            <a:off x="6762257" y="78134"/>
            <a:ext cx="208101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ko-KR" altLang="en-US" sz="1400" b="1" spc="-5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나눔고딕 ExtraBold" pitchFamily="50" charset="-127"/>
                <a:ea typeface="나눔고딕 ExtraBold" pitchFamily="50" charset="-127"/>
              </a:rPr>
              <a:t>두 번째 이야기 </a:t>
            </a:r>
            <a:r>
              <a:rPr lang="en-US" altLang="ko-KR" sz="1400" b="1" spc="-5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나눔고딕 ExtraBold" pitchFamily="50" charset="-127"/>
                <a:ea typeface="나눔고딕 ExtraBold" pitchFamily="50" charset="-127"/>
              </a:rPr>
              <a:t>-</a:t>
            </a:r>
            <a:r>
              <a:rPr lang="ko-KR" altLang="en-US" sz="1400" b="1" spc="-5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나눔고딕 ExtraBold" pitchFamily="50" charset="-127"/>
                <a:ea typeface="나눔고딕 ExtraBold" pitchFamily="50" charset="-127"/>
              </a:rPr>
              <a:t> 안전</a:t>
            </a:r>
            <a:r>
              <a:rPr lang="en-US" altLang="ko-KR" sz="1400" b="1" spc="-5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나눔고딕 ExtraBold" pitchFamily="50" charset="-127"/>
                <a:ea typeface="나눔고딕 ExtraBold" pitchFamily="50" charset="-127"/>
              </a:rPr>
              <a:t>·</a:t>
            </a:r>
            <a:r>
              <a:rPr lang="ko-KR" altLang="en-US" sz="1400" b="1" spc="-5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나눔고딕 ExtraBold" pitchFamily="50" charset="-127"/>
                <a:ea typeface="나눔고딕 ExtraBold" pitchFamily="50" charset="-127"/>
              </a:rPr>
              <a:t>건강</a:t>
            </a:r>
          </a:p>
        </p:txBody>
      </p:sp>
      <p:sp>
        <p:nvSpPr>
          <p:cNvPr id="13" name="제목 1"/>
          <p:cNvSpPr txBox="1">
            <a:spLocks/>
          </p:cNvSpPr>
          <p:nvPr/>
        </p:nvSpPr>
        <p:spPr>
          <a:xfrm>
            <a:off x="195212" y="35520"/>
            <a:ext cx="1077120" cy="64807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000" b="1" spc="-150" dirty="0" err="1" smtClean="0">
                <a:solidFill>
                  <a:srgbClr val="F9557C"/>
                </a:solidFill>
                <a:latin typeface="나눔고딕 ExtraBold" pitchFamily="50" charset="-127"/>
                <a:ea typeface="나눔고딕 ExtraBold" pitchFamily="50" charset="-127"/>
              </a:rPr>
              <a:t>범교과</a:t>
            </a:r>
            <a:endParaRPr lang="en-US" altLang="ko-KR" sz="2000" b="1" spc="-150" dirty="0" smtClean="0">
              <a:solidFill>
                <a:srgbClr val="F9557C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r>
              <a:rPr lang="ko-KR" altLang="en-US" sz="2000" b="1" spc="-150" dirty="0" smtClean="0">
                <a:solidFill>
                  <a:srgbClr val="F9557C"/>
                </a:solidFill>
                <a:latin typeface="나눔고딕 ExtraBold" pitchFamily="50" charset="-127"/>
                <a:ea typeface="나눔고딕 ExtraBold" pitchFamily="50" charset="-127"/>
              </a:rPr>
              <a:t>교실</a:t>
            </a:r>
            <a:endParaRPr lang="en-US" altLang="ko-KR" sz="2000" b="1" spc="-150" dirty="0" smtClean="0">
              <a:solidFill>
                <a:srgbClr val="F9557C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583636" y="314900"/>
            <a:ext cx="1296144" cy="377796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>
                <a:solidFill>
                  <a:prstClr val="white">
                    <a:lumMod val="50000"/>
                  </a:prstClr>
                </a:solidFill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solidFill>
                  <a:prstClr val="white">
                    <a:lumMod val="50000"/>
                  </a:prstClr>
                </a:solidFill>
                <a:latin typeface="나눔고딕 ExtraBold" pitchFamily="50" charset="-127"/>
                <a:ea typeface="나눔고딕 ExtraBold" pitchFamily="50" charset="-127"/>
              </a:rPr>
              <a:t>68</a:t>
            </a:r>
            <a:r>
              <a:rPr lang="ko-KR" altLang="en-US" dirty="0" smtClean="0">
                <a:solidFill>
                  <a:prstClr val="white">
                    <a:lumMod val="50000"/>
                  </a:prstClr>
                </a:solidFill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solidFill>
                <a:prstClr val="white">
                  <a:lumMod val="50000"/>
                </a:prst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34783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  <a14:imgEffect>
                      <a14:saturation sat="1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06224"/>
          </a:xfrm>
          <a:prstGeom prst="rect">
            <a:avLst/>
          </a:prstGeom>
        </p:spPr>
      </p:pic>
      <p:sp>
        <p:nvSpPr>
          <p:cNvPr id="10" name="제목 1"/>
          <p:cNvSpPr txBox="1">
            <a:spLocks/>
          </p:cNvSpPr>
          <p:nvPr/>
        </p:nvSpPr>
        <p:spPr>
          <a:xfrm>
            <a:off x="1331640" y="33896"/>
            <a:ext cx="6624736" cy="68407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ko-KR" altLang="en-US" sz="2800" b="1" spc="-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나눔고딕 ExtraBold" pitchFamily="50" charset="-127"/>
                <a:ea typeface="나눔고딕 ExtraBold" pitchFamily="50" charset="-127"/>
              </a:rPr>
              <a:t>안전한 삶을 위한 노력</a:t>
            </a:r>
          </a:p>
        </p:txBody>
      </p:sp>
      <p:sp>
        <p:nvSpPr>
          <p:cNvPr id="12" name="직사각형 11"/>
          <p:cNvSpPr/>
          <p:nvPr/>
        </p:nvSpPr>
        <p:spPr>
          <a:xfrm>
            <a:off x="6762257" y="78134"/>
            <a:ext cx="208101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ko-KR" altLang="en-US" sz="1400" b="1" spc="-5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나눔고딕 ExtraBold" pitchFamily="50" charset="-127"/>
                <a:ea typeface="나눔고딕 ExtraBold" pitchFamily="50" charset="-127"/>
              </a:rPr>
              <a:t>두 번째 이야기 </a:t>
            </a:r>
            <a:r>
              <a:rPr lang="en-US" altLang="ko-KR" sz="1400" b="1" spc="-5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나눔고딕 ExtraBold" pitchFamily="50" charset="-127"/>
                <a:ea typeface="나눔고딕 ExtraBold" pitchFamily="50" charset="-127"/>
              </a:rPr>
              <a:t>-</a:t>
            </a:r>
            <a:r>
              <a:rPr lang="ko-KR" altLang="en-US" sz="1400" b="1" spc="-5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나눔고딕 ExtraBold" pitchFamily="50" charset="-127"/>
                <a:ea typeface="나눔고딕 ExtraBold" pitchFamily="50" charset="-127"/>
              </a:rPr>
              <a:t> 안전</a:t>
            </a:r>
            <a:r>
              <a:rPr lang="en-US" altLang="ko-KR" sz="1400" b="1" spc="-5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나눔고딕 ExtraBold" pitchFamily="50" charset="-127"/>
                <a:ea typeface="나눔고딕 ExtraBold" pitchFamily="50" charset="-127"/>
              </a:rPr>
              <a:t>·</a:t>
            </a:r>
            <a:r>
              <a:rPr lang="ko-KR" altLang="en-US" sz="1400" b="1" spc="-5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나눔고딕 ExtraBold" pitchFamily="50" charset="-127"/>
                <a:ea typeface="나눔고딕 ExtraBold" pitchFamily="50" charset="-127"/>
              </a:rPr>
              <a:t>건강</a:t>
            </a:r>
          </a:p>
        </p:txBody>
      </p:sp>
      <p:sp>
        <p:nvSpPr>
          <p:cNvPr id="13" name="제목 1"/>
          <p:cNvSpPr txBox="1">
            <a:spLocks/>
          </p:cNvSpPr>
          <p:nvPr/>
        </p:nvSpPr>
        <p:spPr>
          <a:xfrm>
            <a:off x="195212" y="35520"/>
            <a:ext cx="1077120" cy="64807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000" b="1" spc="-150" dirty="0" err="1" smtClean="0">
                <a:solidFill>
                  <a:srgbClr val="F9557C"/>
                </a:solidFill>
                <a:latin typeface="나눔고딕 ExtraBold" pitchFamily="50" charset="-127"/>
                <a:ea typeface="나눔고딕 ExtraBold" pitchFamily="50" charset="-127"/>
              </a:rPr>
              <a:t>범교과</a:t>
            </a:r>
            <a:endParaRPr lang="en-US" altLang="ko-KR" sz="2000" b="1" spc="-150" dirty="0" smtClean="0">
              <a:solidFill>
                <a:srgbClr val="F9557C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r>
              <a:rPr lang="ko-KR" altLang="en-US" sz="2000" b="1" spc="-150" dirty="0" smtClean="0">
                <a:solidFill>
                  <a:srgbClr val="F9557C"/>
                </a:solidFill>
                <a:latin typeface="나눔고딕 ExtraBold" pitchFamily="50" charset="-127"/>
                <a:ea typeface="나눔고딕 ExtraBold" pitchFamily="50" charset="-127"/>
              </a:rPr>
              <a:t>교실</a:t>
            </a:r>
            <a:endParaRPr lang="en-US" altLang="ko-KR" sz="2000" b="1" spc="-150" dirty="0" smtClean="0">
              <a:solidFill>
                <a:srgbClr val="F9557C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583636" y="314900"/>
            <a:ext cx="1296144" cy="377796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>
                <a:solidFill>
                  <a:prstClr val="white">
                    <a:lumMod val="50000"/>
                  </a:prstClr>
                </a:solidFill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solidFill>
                  <a:prstClr val="white">
                    <a:lumMod val="50000"/>
                  </a:prstClr>
                </a:solidFill>
                <a:latin typeface="나눔고딕 ExtraBold" pitchFamily="50" charset="-127"/>
                <a:ea typeface="나눔고딕 ExtraBold" pitchFamily="50" charset="-127"/>
              </a:rPr>
              <a:t>68</a:t>
            </a:r>
            <a:r>
              <a:rPr lang="ko-KR" altLang="en-US" dirty="0" smtClean="0">
                <a:solidFill>
                  <a:prstClr val="white">
                    <a:lumMod val="50000"/>
                  </a:prstClr>
                </a:solidFill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solidFill>
                <a:prstClr val="white">
                  <a:lumMod val="50000"/>
                </a:prst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5734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8688" y="1268760"/>
            <a:ext cx="8289776" cy="527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14016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6326" y="908720"/>
            <a:ext cx="8910170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1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06224"/>
          </a:xfrm>
          <a:prstGeom prst="rect">
            <a:avLst/>
          </a:prstGeom>
        </p:spPr>
      </p:pic>
      <p:sp>
        <p:nvSpPr>
          <p:cNvPr id="10" name="제목 1"/>
          <p:cNvSpPr txBox="1">
            <a:spLocks/>
          </p:cNvSpPr>
          <p:nvPr/>
        </p:nvSpPr>
        <p:spPr>
          <a:xfrm>
            <a:off x="1331640" y="33896"/>
            <a:ext cx="6624736" cy="68407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ko-KR" altLang="en-US" sz="2800" b="1" spc="-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나눔고딕 ExtraBold" pitchFamily="50" charset="-127"/>
                <a:ea typeface="나눔고딕 ExtraBold" pitchFamily="50" charset="-127"/>
              </a:rPr>
              <a:t>안전한 삶을 위한 노력</a:t>
            </a:r>
          </a:p>
        </p:txBody>
      </p:sp>
      <p:sp>
        <p:nvSpPr>
          <p:cNvPr id="12" name="직사각형 11"/>
          <p:cNvSpPr/>
          <p:nvPr/>
        </p:nvSpPr>
        <p:spPr>
          <a:xfrm>
            <a:off x="6762257" y="78134"/>
            <a:ext cx="208101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ko-KR" altLang="en-US" sz="1400" b="1" spc="-5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나눔고딕 ExtraBold" pitchFamily="50" charset="-127"/>
                <a:ea typeface="나눔고딕 ExtraBold" pitchFamily="50" charset="-127"/>
              </a:rPr>
              <a:t>두 번째 이야기 </a:t>
            </a:r>
            <a:r>
              <a:rPr lang="en-US" altLang="ko-KR" sz="1400" b="1" spc="-5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나눔고딕 ExtraBold" pitchFamily="50" charset="-127"/>
                <a:ea typeface="나눔고딕 ExtraBold" pitchFamily="50" charset="-127"/>
              </a:rPr>
              <a:t>-</a:t>
            </a:r>
            <a:r>
              <a:rPr lang="ko-KR" altLang="en-US" sz="1400" b="1" spc="-5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나눔고딕 ExtraBold" pitchFamily="50" charset="-127"/>
                <a:ea typeface="나눔고딕 ExtraBold" pitchFamily="50" charset="-127"/>
              </a:rPr>
              <a:t> 안전</a:t>
            </a:r>
            <a:r>
              <a:rPr lang="en-US" altLang="ko-KR" sz="1400" b="1" spc="-5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나눔고딕 ExtraBold" pitchFamily="50" charset="-127"/>
                <a:ea typeface="나눔고딕 ExtraBold" pitchFamily="50" charset="-127"/>
              </a:rPr>
              <a:t>·</a:t>
            </a:r>
            <a:r>
              <a:rPr lang="ko-KR" altLang="en-US" sz="1400" b="1" spc="-5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나눔고딕 ExtraBold" pitchFamily="50" charset="-127"/>
                <a:ea typeface="나눔고딕 ExtraBold" pitchFamily="50" charset="-127"/>
              </a:rPr>
              <a:t>건강</a:t>
            </a:r>
          </a:p>
        </p:txBody>
      </p:sp>
      <p:sp>
        <p:nvSpPr>
          <p:cNvPr id="13" name="제목 1"/>
          <p:cNvSpPr txBox="1">
            <a:spLocks/>
          </p:cNvSpPr>
          <p:nvPr/>
        </p:nvSpPr>
        <p:spPr>
          <a:xfrm>
            <a:off x="195212" y="35520"/>
            <a:ext cx="1077120" cy="64807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000" b="1" spc="-150" dirty="0" err="1" smtClean="0">
                <a:solidFill>
                  <a:srgbClr val="F9557C"/>
                </a:solidFill>
                <a:latin typeface="나눔고딕 ExtraBold" pitchFamily="50" charset="-127"/>
                <a:ea typeface="나눔고딕 ExtraBold" pitchFamily="50" charset="-127"/>
              </a:rPr>
              <a:t>범교과</a:t>
            </a:r>
            <a:endParaRPr lang="en-US" altLang="ko-KR" sz="2000" b="1" spc="-150" dirty="0" smtClean="0">
              <a:solidFill>
                <a:srgbClr val="F9557C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r>
              <a:rPr lang="ko-KR" altLang="en-US" sz="2000" b="1" spc="-150" dirty="0" smtClean="0">
                <a:solidFill>
                  <a:srgbClr val="F9557C"/>
                </a:solidFill>
                <a:latin typeface="나눔고딕 ExtraBold" pitchFamily="50" charset="-127"/>
                <a:ea typeface="나눔고딕 ExtraBold" pitchFamily="50" charset="-127"/>
              </a:rPr>
              <a:t>교실</a:t>
            </a:r>
            <a:endParaRPr lang="en-US" altLang="ko-KR" sz="2000" b="1" spc="-150" dirty="0" smtClean="0">
              <a:solidFill>
                <a:srgbClr val="F9557C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583636" y="314900"/>
            <a:ext cx="1296144" cy="377796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>
                <a:solidFill>
                  <a:prstClr val="white">
                    <a:lumMod val="50000"/>
                  </a:prstClr>
                </a:solidFill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solidFill>
                  <a:prstClr val="white">
                    <a:lumMod val="50000"/>
                  </a:prstClr>
                </a:solidFill>
                <a:latin typeface="나눔고딕 ExtraBold" pitchFamily="50" charset="-127"/>
                <a:ea typeface="나눔고딕 ExtraBold" pitchFamily="50" charset="-127"/>
              </a:rPr>
              <a:t>68</a:t>
            </a:r>
            <a:r>
              <a:rPr lang="ko-KR" altLang="en-US" dirty="0" smtClean="0">
                <a:solidFill>
                  <a:prstClr val="white">
                    <a:lumMod val="50000"/>
                  </a:prstClr>
                </a:solidFill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solidFill>
                <a:prstClr val="white">
                  <a:lumMod val="50000"/>
                </a:prst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 rot="21152773">
            <a:off x="486615" y="1297119"/>
            <a:ext cx="2520280" cy="4581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tIns="108000" bIns="10800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ko-KR" altLang="en-US" sz="1200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▼ ‘</a:t>
            </a:r>
            <a:r>
              <a:rPr lang="en-US" altLang="ko-KR" sz="1200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LOOK RIGHT’</a:t>
            </a:r>
            <a:r>
              <a:rPr lang="ko-KR" altLang="en-US" sz="1200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라고 쓰인 건널목</a:t>
            </a:r>
            <a:endParaRPr lang="ko-KR" altLang="en-US" sz="1200" spc="-1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11" name="TextBox 10"/>
          <p:cNvSpPr txBox="1"/>
          <p:nvPr/>
        </p:nvSpPr>
        <p:spPr>
          <a:xfrm rot="419319">
            <a:off x="305184" y="5452929"/>
            <a:ext cx="2520280" cy="4316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tIns="108000" bIns="10800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ko-KR" altLang="en-US" sz="1200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▲ 지그재그 모양의 차선</a:t>
            </a:r>
            <a:endParaRPr lang="ko-KR" altLang="en-US" sz="1200" spc="-1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3707904" y="2411010"/>
            <a:ext cx="460851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40000"/>
              </a:lnSpc>
            </a:pPr>
            <a:r>
              <a:rPr lang="ko-KR" altLang="en-US" sz="1500" spc="-100" dirty="0" smtClean="0">
                <a:solidFill>
                  <a:prstClr val="black"/>
                </a:solidFill>
                <a:latin typeface="나눔명조" pitchFamily="18" charset="-127"/>
                <a:ea typeface="나눔명조" pitchFamily="18" charset="-127"/>
              </a:rPr>
              <a:t>  영국은 불과 </a:t>
            </a:r>
            <a:r>
              <a:rPr lang="en-US" altLang="ko-KR" sz="1500" spc="-100" dirty="0" smtClean="0">
                <a:solidFill>
                  <a:prstClr val="black"/>
                </a:solidFill>
                <a:latin typeface="나눔명조" pitchFamily="18" charset="-127"/>
                <a:ea typeface="나눔명조" pitchFamily="18" charset="-127"/>
              </a:rPr>
              <a:t>40</a:t>
            </a:r>
            <a:r>
              <a:rPr lang="ko-KR" altLang="en-US" sz="1500" spc="-100" dirty="0" smtClean="0">
                <a:solidFill>
                  <a:prstClr val="black"/>
                </a:solidFill>
                <a:latin typeface="나눔명조" pitchFamily="18" charset="-127"/>
                <a:ea typeface="나눔명조" pitchFamily="18" charset="-127"/>
              </a:rPr>
              <a:t>년 전만 해도 교통사고</a:t>
            </a:r>
            <a:endParaRPr lang="en-US" altLang="ko-KR" sz="1500" spc="-100" dirty="0" smtClean="0">
              <a:solidFill>
                <a:prstClr val="black"/>
              </a:solidFill>
              <a:latin typeface="나눔명조" pitchFamily="18" charset="-127"/>
              <a:ea typeface="나눔명조" pitchFamily="18" charset="-127"/>
            </a:endParaRPr>
          </a:p>
          <a:p>
            <a:pPr lvl="0">
              <a:lnSpc>
                <a:spcPct val="140000"/>
              </a:lnSpc>
            </a:pPr>
            <a:r>
              <a:rPr lang="ko-KR" altLang="en-US" sz="1500" spc="-100" dirty="0" smtClean="0">
                <a:solidFill>
                  <a:prstClr val="black"/>
                </a:solidFill>
                <a:latin typeface="나눔명조" pitchFamily="18" charset="-127"/>
                <a:ea typeface="나눔명조" pitchFamily="18" charset="-127"/>
              </a:rPr>
              <a:t>사망자 수가 </a:t>
            </a:r>
            <a:r>
              <a:rPr lang="en-US" altLang="ko-KR" sz="1500" spc="-100" dirty="0" smtClean="0">
                <a:solidFill>
                  <a:prstClr val="black"/>
                </a:solidFill>
                <a:latin typeface="나눔명조" pitchFamily="18" charset="-127"/>
                <a:ea typeface="나눔명조" pitchFamily="18" charset="-127"/>
              </a:rPr>
              <a:t>1</a:t>
            </a:r>
            <a:r>
              <a:rPr lang="ko-KR" altLang="en-US" sz="1500" spc="-100" dirty="0" smtClean="0">
                <a:solidFill>
                  <a:prstClr val="black"/>
                </a:solidFill>
                <a:latin typeface="나눔명조" pitchFamily="18" charset="-127"/>
                <a:ea typeface="나눔명조" pitchFamily="18" charset="-127"/>
              </a:rPr>
              <a:t>년에 </a:t>
            </a:r>
            <a:r>
              <a:rPr lang="en-US" altLang="ko-KR" sz="1500" spc="-100" dirty="0" smtClean="0">
                <a:solidFill>
                  <a:prstClr val="black"/>
                </a:solidFill>
                <a:latin typeface="나눔명조" pitchFamily="18" charset="-127"/>
                <a:ea typeface="나눔명조" pitchFamily="18" charset="-127"/>
              </a:rPr>
              <a:t>7,000</a:t>
            </a:r>
            <a:r>
              <a:rPr lang="ko-KR" altLang="en-US" sz="1500" spc="-100" dirty="0" smtClean="0">
                <a:solidFill>
                  <a:prstClr val="black"/>
                </a:solidFill>
                <a:latin typeface="나눔명조" pitchFamily="18" charset="-127"/>
                <a:ea typeface="나눔명조" pitchFamily="18" charset="-127"/>
              </a:rPr>
              <a:t>명이 넘었다</a:t>
            </a:r>
            <a:r>
              <a:rPr lang="en-US" altLang="ko-KR" sz="1500" spc="-100" dirty="0" smtClean="0">
                <a:solidFill>
                  <a:prstClr val="black"/>
                </a:solidFill>
                <a:latin typeface="나눔명조" pitchFamily="18" charset="-127"/>
                <a:ea typeface="나눔명조" pitchFamily="18" charset="-127"/>
              </a:rPr>
              <a:t>.</a:t>
            </a:r>
          </a:p>
          <a:p>
            <a:pPr lvl="0">
              <a:lnSpc>
                <a:spcPct val="140000"/>
              </a:lnSpc>
            </a:pPr>
            <a:r>
              <a:rPr lang="ko-KR" altLang="en-US" sz="1500" spc="-100" dirty="0" smtClean="0">
                <a:solidFill>
                  <a:prstClr val="black"/>
                </a:solidFill>
                <a:latin typeface="나눔명조" pitchFamily="18" charset="-127"/>
                <a:ea typeface="나눔명조" pitchFamily="18" charset="-127"/>
              </a:rPr>
              <a:t>이에 영국 정부는 지그재그 차선 도입</a:t>
            </a:r>
            <a:r>
              <a:rPr lang="en-US" altLang="ko-KR" sz="1500" spc="-100" dirty="0" smtClean="0">
                <a:solidFill>
                  <a:prstClr val="black"/>
                </a:solidFill>
                <a:latin typeface="나눔명조" pitchFamily="18" charset="-127"/>
                <a:ea typeface="나눔명조" pitchFamily="18" charset="-127"/>
              </a:rPr>
              <a:t>, </a:t>
            </a:r>
            <a:r>
              <a:rPr lang="ko-KR" altLang="en-US" sz="1500" spc="-100" dirty="0" smtClean="0">
                <a:solidFill>
                  <a:prstClr val="black"/>
                </a:solidFill>
                <a:latin typeface="나눔명조" pitchFamily="18" charset="-127"/>
                <a:ea typeface="나눔명조" pitchFamily="18" charset="-127"/>
              </a:rPr>
              <a:t>보행자 작동 신호기 설치 등 다양한 제도를 통해 교통사고를 줄이기 위한 노력을 해왔다</a:t>
            </a:r>
            <a:r>
              <a:rPr lang="en-US" altLang="ko-KR" sz="1500" spc="-100" dirty="0" smtClean="0">
                <a:solidFill>
                  <a:prstClr val="black"/>
                </a:solidFill>
                <a:latin typeface="나눔명조" pitchFamily="18" charset="-127"/>
                <a:ea typeface="나눔명조" pitchFamily="18" charset="-127"/>
              </a:rPr>
              <a:t>. </a:t>
            </a:r>
            <a:r>
              <a:rPr lang="ko-KR" altLang="en-US" sz="1500" spc="-100" dirty="0" smtClean="0">
                <a:solidFill>
                  <a:prstClr val="black"/>
                </a:solidFill>
                <a:latin typeface="나눔명조" pitchFamily="18" charset="-127"/>
                <a:ea typeface="나눔명조" pitchFamily="18" charset="-127"/>
              </a:rPr>
              <a:t>그 결과 현재는 자동차 </a:t>
            </a:r>
            <a:r>
              <a:rPr lang="en-US" altLang="ko-KR" sz="1500" spc="-100" dirty="0" smtClean="0">
                <a:solidFill>
                  <a:prstClr val="black"/>
                </a:solidFill>
                <a:latin typeface="나눔명조" pitchFamily="18" charset="-127"/>
                <a:ea typeface="나눔명조" pitchFamily="18" charset="-127"/>
              </a:rPr>
              <a:t>1</a:t>
            </a:r>
            <a:r>
              <a:rPr lang="ko-KR" altLang="en-US" sz="1500" spc="-100" dirty="0" smtClean="0">
                <a:solidFill>
                  <a:prstClr val="black"/>
                </a:solidFill>
                <a:latin typeface="나눔명조" pitchFamily="18" charset="-127"/>
                <a:ea typeface="나눔명조" pitchFamily="18" charset="-127"/>
              </a:rPr>
              <a:t>만 대당 교통사고 사망자 수가 약 </a:t>
            </a:r>
            <a:r>
              <a:rPr lang="en-US" altLang="ko-KR" sz="1500" spc="-100" dirty="0" smtClean="0">
                <a:solidFill>
                  <a:prstClr val="black"/>
                </a:solidFill>
                <a:latin typeface="나눔명조" pitchFamily="18" charset="-127"/>
                <a:ea typeface="나눔명조" pitchFamily="18" charset="-127"/>
              </a:rPr>
              <a:t>1.2</a:t>
            </a:r>
            <a:r>
              <a:rPr lang="ko-KR" altLang="en-US" sz="1500" spc="-100" dirty="0" smtClean="0">
                <a:solidFill>
                  <a:prstClr val="black"/>
                </a:solidFill>
                <a:latin typeface="나눔명조" pitchFamily="18" charset="-127"/>
                <a:ea typeface="나눔명조" pitchFamily="18" charset="-127"/>
              </a:rPr>
              <a:t>명으로 세계에서 교통사고 사망률이 가장 적은 국가가 되었다</a:t>
            </a:r>
            <a:r>
              <a:rPr lang="en-US" altLang="ko-KR" sz="1500" spc="-100" dirty="0" smtClean="0">
                <a:solidFill>
                  <a:prstClr val="black"/>
                </a:solidFill>
                <a:latin typeface="나눔명조" pitchFamily="18" charset="-127"/>
                <a:ea typeface="나눔명조" pitchFamily="18" charset="-127"/>
              </a:rPr>
              <a:t>. </a:t>
            </a:r>
            <a:r>
              <a:rPr lang="ko-KR" altLang="en-US" sz="1500" spc="-100" dirty="0" smtClean="0">
                <a:solidFill>
                  <a:prstClr val="black"/>
                </a:solidFill>
                <a:latin typeface="나눔명조" pitchFamily="18" charset="-127"/>
                <a:ea typeface="나눔명조" pitchFamily="18" charset="-127"/>
              </a:rPr>
              <a:t>영국 런던의 횡단보도가 있는 차선은 지그재그 모양으로 그려져 있는데 이는 운전자의 경각심을 높이기 위한 것이다</a:t>
            </a:r>
            <a:r>
              <a:rPr lang="en-US" altLang="ko-KR" sz="1500" spc="-100" dirty="0" smtClean="0">
                <a:solidFill>
                  <a:prstClr val="black"/>
                </a:solidFill>
                <a:latin typeface="나눔명조" pitchFamily="18" charset="-127"/>
                <a:ea typeface="나눔명조" pitchFamily="18" charset="-127"/>
              </a:rPr>
              <a:t>. </a:t>
            </a:r>
            <a:r>
              <a:rPr lang="ko-KR" altLang="en-US" sz="1500" spc="-100" dirty="0" smtClean="0">
                <a:solidFill>
                  <a:prstClr val="black"/>
                </a:solidFill>
                <a:latin typeface="나눔명조" pitchFamily="18" charset="-127"/>
                <a:ea typeface="나눔명조" pitchFamily="18" charset="-127"/>
              </a:rPr>
              <a:t>또한</a:t>
            </a:r>
            <a:r>
              <a:rPr lang="en-US" altLang="ko-KR" sz="1500" spc="-100" dirty="0" smtClean="0">
                <a:solidFill>
                  <a:prstClr val="black"/>
                </a:solidFill>
                <a:latin typeface="나눔명조" pitchFamily="18" charset="-127"/>
                <a:ea typeface="나눔명조" pitchFamily="18" charset="-127"/>
              </a:rPr>
              <a:t>, </a:t>
            </a:r>
            <a:r>
              <a:rPr lang="ko-KR" altLang="en-US" sz="1500" spc="-100" dirty="0" smtClean="0">
                <a:solidFill>
                  <a:prstClr val="black"/>
                </a:solidFill>
                <a:latin typeface="나눔명조" pitchFamily="18" charset="-127"/>
                <a:ea typeface="나눔명조" pitchFamily="18" charset="-127"/>
              </a:rPr>
              <a:t>런던의 건널목에 ‘</a:t>
            </a:r>
            <a:r>
              <a:rPr lang="en-US" altLang="ko-KR" sz="1500" spc="-100" dirty="0" smtClean="0">
                <a:solidFill>
                  <a:prstClr val="black"/>
                </a:solidFill>
                <a:latin typeface="나눔명조" pitchFamily="18" charset="-127"/>
                <a:ea typeface="나눔명조" pitchFamily="18" charset="-127"/>
              </a:rPr>
              <a:t>LOOK LEFT’, ‘LOOK RIGHT’</a:t>
            </a:r>
            <a:r>
              <a:rPr lang="ko-KR" altLang="en-US" sz="1500" spc="-100" dirty="0" smtClean="0">
                <a:solidFill>
                  <a:prstClr val="black"/>
                </a:solidFill>
                <a:latin typeface="나눔명조" pitchFamily="18" charset="-127"/>
                <a:ea typeface="나눔명조" pitchFamily="18" charset="-127"/>
              </a:rPr>
              <a:t>라고 쓰인 경고판은 어느 방향에서 차가 오는지</a:t>
            </a:r>
            <a:r>
              <a:rPr lang="en-US" altLang="ko-KR" sz="1500" spc="-100" dirty="0" smtClean="0">
                <a:solidFill>
                  <a:prstClr val="black"/>
                </a:solidFill>
                <a:latin typeface="나눔명조" pitchFamily="18" charset="-127"/>
                <a:ea typeface="나눔명조" pitchFamily="18" charset="-127"/>
              </a:rPr>
              <a:t>, </a:t>
            </a:r>
            <a:r>
              <a:rPr lang="ko-KR" altLang="en-US" sz="1500" spc="-100" dirty="0" smtClean="0">
                <a:solidFill>
                  <a:prstClr val="black"/>
                </a:solidFill>
                <a:latin typeface="나눔명조" pitchFamily="18" charset="-127"/>
                <a:ea typeface="나눔명조" pitchFamily="18" charset="-127"/>
              </a:rPr>
              <a:t>어디를 살피며 건너야 하는지 알려 줌으로써 보행자의 안전을 돕는다</a:t>
            </a:r>
            <a:r>
              <a:rPr lang="en-US" altLang="ko-KR" sz="1500" spc="-100" dirty="0" smtClean="0">
                <a:solidFill>
                  <a:prstClr val="black"/>
                </a:solidFill>
                <a:latin typeface="나눔명조" pitchFamily="18" charset="-127"/>
                <a:ea typeface="나눔명조" pitchFamily="18" charset="-127"/>
              </a:rPr>
              <a:t>.		- 『Create &amp; Challenge』, 2015. 9.</a:t>
            </a:r>
            <a:endParaRPr lang="ko-KR" altLang="en-US" sz="1500" dirty="0"/>
          </a:p>
        </p:txBody>
      </p:sp>
      <p:sp>
        <p:nvSpPr>
          <p:cNvPr id="16" name="직사각형 15"/>
          <p:cNvSpPr/>
          <p:nvPr/>
        </p:nvSpPr>
        <p:spPr>
          <a:xfrm>
            <a:off x="3707904" y="1876762"/>
            <a:ext cx="23519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000" spc="-100" dirty="0" smtClean="0">
                <a:solidFill>
                  <a:srgbClr val="FFC000"/>
                </a:solidFill>
                <a:latin typeface="나눔고딕 ExtraBold" pitchFamily="50" charset="-127"/>
                <a:ea typeface="나눔고딕 ExtraBold" pitchFamily="50" charset="-127"/>
              </a:rPr>
              <a:t>보행자가 안전한 나라</a:t>
            </a:r>
            <a:endParaRPr lang="ko-KR" altLang="en-US" sz="2000" spc="-100" dirty="0">
              <a:solidFill>
                <a:srgbClr val="FFC0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43011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342509"/>
            <a:ext cx="8852942" cy="4913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1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06224"/>
          </a:xfrm>
          <a:prstGeom prst="rect">
            <a:avLst/>
          </a:prstGeom>
        </p:spPr>
      </p:pic>
      <p:sp>
        <p:nvSpPr>
          <p:cNvPr id="10" name="제목 1"/>
          <p:cNvSpPr txBox="1">
            <a:spLocks/>
          </p:cNvSpPr>
          <p:nvPr/>
        </p:nvSpPr>
        <p:spPr>
          <a:xfrm>
            <a:off x="1331640" y="33896"/>
            <a:ext cx="6624736" cy="68407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ko-KR" altLang="en-US" sz="2800" b="1" spc="-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나눔고딕 ExtraBold" pitchFamily="50" charset="-127"/>
                <a:ea typeface="나눔고딕 ExtraBold" pitchFamily="50" charset="-127"/>
              </a:rPr>
              <a:t>안전한 삶을 위한 노력</a:t>
            </a:r>
          </a:p>
        </p:txBody>
      </p:sp>
      <p:sp>
        <p:nvSpPr>
          <p:cNvPr id="12" name="직사각형 11"/>
          <p:cNvSpPr/>
          <p:nvPr/>
        </p:nvSpPr>
        <p:spPr>
          <a:xfrm>
            <a:off x="6762257" y="78134"/>
            <a:ext cx="208101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ko-KR" altLang="en-US" sz="1400" b="1" spc="-5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나눔고딕 ExtraBold" pitchFamily="50" charset="-127"/>
                <a:ea typeface="나눔고딕 ExtraBold" pitchFamily="50" charset="-127"/>
              </a:rPr>
              <a:t>두 번째 이야기 </a:t>
            </a:r>
            <a:r>
              <a:rPr lang="en-US" altLang="ko-KR" sz="1400" b="1" spc="-5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나눔고딕 ExtraBold" pitchFamily="50" charset="-127"/>
                <a:ea typeface="나눔고딕 ExtraBold" pitchFamily="50" charset="-127"/>
              </a:rPr>
              <a:t>-</a:t>
            </a:r>
            <a:r>
              <a:rPr lang="ko-KR" altLang="en-US" sz="1400" b="1" spc="-5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나눔고딕 ExtraBold" pitchFamily="50" charset="-127"/>
                <a:ea typeface="나눔고딕 ExtraBold" pitchFamily="50" charset="-127"/>
              </a:rPr>
              <a:t> 안전</a:t>
            </a:r>
            <a:r>
              <a:rPr lang="en-US" altLang="ko-KR" sz="1400" b="1" spc="-5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나눔고딕 ExtraBold" pitchFamily="50" charset="-127"/>
                <a:ea typeface="나눔고딕 ExtraBold" pitchFamily="50" charset="-127"/>
              </a:rPr>
              <a:t>·</a:t>
            </a:r>
            <a:r>
              <a:rPr lang="ko-KR" altLang="en-US" sz="1400" b="1" spc="-5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나눔고딕 ExtraBold" pitchFamily="50" charset="-127"/>
                <a:ea typeface="나눔고딕 ExtraBold" pitchFamily="50" charset="-127"/>
              </a:rPr>
              <a:t>건강</a:t>
            </a:r>
          </a:p>
        </p:txBody>
      </p:sp>
      <p:sp>
        <p:nvSpPr>
          <p:cNvPr id="13" name="제목 1"/>
          <p:cNvSpPr txBox="1">
            <a:spLocks/>
          </p:cNvSpPr>
          <p:nvPr/>
        </p:nvSpPr>
        <p:spPr>
          <a:xfrm>
            <a:off x="195212" y="35520"/>
            <a:ext cx="1077120" cy="64807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000" b="1" spc="-150" dirty="0" err="1" smtClean="0">
                <a:solidFill>
                  <a:srgbClr val="F9557C"/>
                </a:solidFill>
                <a:latin typeface="나눔고딕 ExtraBold" pitchFamily="50" charset="-127"/>
                <a:ea typeface="나눔고딕 ExtraBold" pitchFamily="50" charset="-127"/>
              </a:rPr>
              <a:t>범교과</a:t>
            </a:r>
            <a:endParaRPr lang="en-US" altLang="ko-KR" sz="2000" b="1" spc="-150" dirty="0" smtClean="0">
              <a:solidFill>
                <a:srgbClr val="F9557C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r>
              <a:rPr lang="ko-KR" altLang="en-US" sz="2000" b="1" spc="-150" dirty="0" smtClean="0">
                <a:solidFill>
                  <a:srgbClr val="F9557C"/>
                </a:solidFill>
                <a:latin typeface="나눔고딕 ExtraBold" pitchFamily="50" charset="-127"/>
                <a:ea typeface="나눔고딕 ExtraBold" pitchFamily="50" charset="-127"/>
              </a:rPr>
              <a:t>교실</a:t>
            </a:r>
            <a:endParaRPr lang="en-US" altLang="ko-KR" sz="2000" b="1" spc="-150" dirty="0" smtClean="0">
              <a:solidFill>
                <a:srgbClr val="F9557C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583636" y="314900"/>
            <a:ext cx="1296144" cy="377796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>
                <a:solidFill>
                  <a:prstClr val="white">
                    <a:lumMod val="50000"/>
                  </a:prstClr>
                </a:solidFill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solidFill>
                  <a:prstClr val="white">
                    <a:lumMod val="50000"/>
                  </a:prstClr>
                </a:solidFill>
                <a:latin typeface="나눔고딕 ExtraBold" pitchFamily="50" charset="-127"/>
                <a:ea typeface="나눔고딕 ExtraBold" pitchFamily="50" charset="-127"/>
              </a:rPr>
              <a:t>68</a:t>
            </a:r>
            <a:r>
              <a:rPr lang="ko-KR" altLang="en-US" dirty="0" smtClean="0">
                <a:solidFill>
                  <a:prstClr val="white">
                    <a:lumMod val="50000"/>
                  </a:prstClr>
                </a:solidFill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solidFill>
                <a:prstClr val="white">
                  <a:lumMod val="50000"/>
                </a:prst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34687" y="1270501"/>
            <a:ext cx="1709121" cy="4581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tIns="108000" bIns="10800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ko-KR" altLang="en-US" sz="1200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▼</a:t>
            </a:r>
            <a:r>
              <a:rPr lang="en-US" altLang="ko-KR" sz="1200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 </a:t>
            </a:r>
            <a:r>
              <a:rPr lang="ko-KR" altLang="en-US" sz="1200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응급 처치 교육</a:t>
            </a:r>
            <a:endParaRPr lang="ko-KR" altLang="en-US" sz="1200" spc="-1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3528" y="5734997"/>
            <a:ext cx="2520280" cy="4316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tIns="108000" bIns="10800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ko-KR" altLang="en-US" sz="1200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▲ 지진 대피 훈련</a:t>
            </a:r>
            <a:endParaRPr lang="ko-KR" altLang="en-US" sz="1200" spc="-1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3419872" y="2339002"/>
            <a:ext cx="511256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40000"/>
              </a:lnSpc>
            </a:pPr>
            <a:r>
              <a:rPr lang="ko-KR" altLang="en-US" sz="1500" spc="-100" dirty="0" smtClean="0">
                <a:solidFill>
                  <a:prstClr val="black"/>
                </a:solidFill>
                <a:latin typeface="나눔명조" pitchFamily="18" charset="-127"/>
                <a:ea typeface="나눔명조" pitchFamily="18" charset="-127"/>
              </a:rPr>
              <a:t>우리나라에서는 안전 의식을 높이고 모든 재난이 발생했을 때 침착하게 대응할 수 있도록 ‘</a:t>
            </a:r>
            <a:r>
              <a:rPr lang="en-US" altLang="ko-KR" sz="1500" spc="-100" dirty="0" smtClean="0">
                <a:solidFill>
                  <a:prstClr val="black"/>
                </a:solidFill>
                <a:latin typeface="나눔명조" pitchFamily="18" charset="-127"/>
                <a:ea typeface="나눔명조" pitchFamily="18" charset="-127"/>
              </a:rPr>
              <a:t>7</a:t>
            </a:r>
            <a:r>
              <a:rPr lang="ko-KR" altLang="en-US" sz="1500" spc="-100" dirty="0" smtClean="0">
                <a:solidFill>
                  <a:prstClr val="black"/>
                </a:solidFill>
                <a:latin typeface="나눔명조" pitchFamily="18" charset="-127"/>
                <a:ea typeface="나눔명조" pitchFamily="18" charset="-127"/>
              </a:rPr>
              <a:t>대 영역 안전 교육’을 학교에서 실시하고 있다</a:t>
            </a:r>
            <a:r>
              <a:rPr lang="en-US" altLang="ko-KR" sz="1500" spc="-100" dirty="0" smtClean="0">
                <a:solidFill>
                  <a:prstClr val="black"/>
                </a:solidFill>
                <a:latin typeface="나눔명조" pitchFamily="18" charset="-127"/>
                <a:ea typeface="나눔명조" pitchFamily="18" charset="-127"/>
              </a:rPr>
              <a:t>. 7</a:t>
            </a:r>
            <a:r>
              <a:rPr lang="ko-KR" altLang="en-US" sz="1500" spc="-100" dirty="0" smtClean="0">
                <a:solidFill>
                  <a:prstClr val="black"/>
                </a:solidFill>
                <a:latin typeface="나눔명조" pitchFamily="18" charset="-127"/>
                <a:ea typeface="나눔명조" pitchFamily="18" charset="-127"/>
              </a:rPr>
              <a:t>대 영역은 재난 상황</a:t>
            </a:r>
            <a:r>
              <a:rPr lang="en-US" altLang="ko-KR" sz="1500" spc="-100" dirty="0" smtClean="0">
                <a:solidFill>
                  <a:prstClr val="black"/>
                </a:solidFill>
                <a:latin typeface="나눔명조" pitchFamily="18" charset="-127"/>
                <a:ea typeface="나눔명조" pitchFamily="18" charset="-127"/>
              </a:rPr>
              <a:t>(</a:t>
            </a:r>
            <a:r>
              <a:rPr lang="ko-KR" altLang="en-US" sz="1500" spc="-100" dirty="0" smtClean="0">
                <a:solidFill>
                  <a:prstClr val="black"/>
                </a:solidFill>
                <a:latin typeface="나눔명조" pitchFamily="18" charset="-127"/>
                <a:ea typeface="나눔명조" pitchFamily="18" charset="-127"/>
              </a:rPr>
              <a:t>자연재해</a:t>
            </a:r>
            <a:r>
              <a:rPr lang="en-US" altLang="ko-KR" sz="1500" spc="-100" dirty="0" smtClean="0">
                <a:solidFill>
                  <a:prstClr val="black"/>
                </a:solidFill>
                <a:latin typeface="나눔명조" pitchFamily="18" charset="-127"/>
                <a:ea typeface="나눔명조" pitchFamily="18" charset="-127"/>
              </a:rPr>
              <a:t>), </a:t>
            </a:r>
            <a:r>
              <a:rPr lang="ko-KR" altLang="en-US" sz="1500" spc="-100" dirty="0" smtClean="0">
                <a:solidFill>
                  <a:prstClr val="black"/>
                </a:solidFill>
                <a:latin typeface="나눔명조" pitchFamily="18" charset="-127"/>
                <a:ea typeface="나눔명조" pitchFamily="18" charset="-127"/>
              </a:rPr>
              <a:t>화재 예방</a:t>
            </a:r>
            <a:r>
              <a:rPr lang="en-US" altLang="ko-KR" sz="1500" spc="-100" dirty="0" smtClean="0">
                <a:solidFill>
                  <a:prstClr val="black"/>
                </a:solidFill>
                <a:latin typeface="나눔명조" pitchFamily="18" charset="-127"/>
                <a:ea typeface="나눔명조" pitchFamily="18" charset="-127"/>
              </a:rPr>
              <a:t>, </a:t>
            </a:r>
            <a:r>
              <a:rPr lang="ko-KR" altLang="en-US" sz="1500" spc="-100" dirty="0" smtClean="0">
                <a:solidFill>
                  <a:prstClr val="black"/>
                </a:solidFill>
                <a:latin typeface="나눔명조" pitchFamily="18" charset="-127"/>
                <a:ea typeface="나눔명조" pitchFamily="18" charset="-127"/>
              </a:rPr>
              <a:t>교통안전</a:t>
            </a:r>
            <a:r>
              <a:rPr lang="en-US" altLang="ko-KR" sz="1500" spc="-100" dirty="0" smtClean="0">
                <a:solidFill>
                  <a:prstClr val="black"/>
                </a:solidFill>
                <a:latin typeface="나눔명조" pitchFamily="18" charset="-127"/>
                <a:ea typeface="나눔명조" pitchFamily="18" charset="-127"/>
              </a:rPr>
              <a:t>, </a:t>
            </a:r>
            <a:r>
              <a:rPr lang="ko-KR" altLang="en-US" sz="1500" spc="-100" dirty="0" smtClean="0">
                <a:solidFill>
                  <a:prstClr val="black"/>
                </a:solidFill>
                <a:latin typeface="나눔명조" pitchFamily="18" charset="-127"/>
                <a:ea typeface="나눔명조" pitchFamily="18" charset="-127"/>
              </a:rPr>
              <a:t>범죄</a:t>
            </a:r>
            <a:r>
              <a:rPr lang="en-US" altLang="ko-KR" sz="1500" spc="-100" dirty="0" smtClean="0">
                <a:solidFill>
                  <a:prstClr val="black"/>
                </a:solidFill>
                <a:latin typeface="나눔명조" pitchFamily="18" charset="-127"/>
                <a:ea typeface="나눔명조" pitchFamily="18" charset="-127"/>
              </a:rPr>
              <a:t>(</a:t>
            </a:r>
            <a:r>
              <a:rPr lang="ko-KR" altLang="en-US" sz="1500" spc="-100" dirty="0" smtClean="0">
                <a:solidFill>
                  <a:prstClr val="black"/>
                </a:solidFill>
                <a:latin typeface="나눔명조" pitchFamily="18" charset="-127"/>
                <a:ea typeface="나눔명조" pitchFamily="18" charset="-127"/>
              </a:rPr>
              <a:t>학교 폭력</a:t>
            </a:r>
            <a:r>
              <a:rPr lang="en-US" altLang="ko-KR" sz="1500" spc="-100" dirty="0" smtClean="0">
                <a:solidFill>
                  <a:prstClr val="black"/>
                </a:solidFill>
                <a:latin typeface="나눔명조" pitchFamily="18" charset="-127"/>
                <a:ea typeface="나눔명조" pitchFamily="18" charset="-127"/>
              </a:rPr>
              <a:t>), </a:t>
            </a:r>
            <a:r>
              <a:rPr lang="ko-KR" altLang="en-US" sz="1500" spc="-100" dirty="0" smtClean="0">
                <a:solidFill>
                  <a:prstClr val="black"/>
                </a:solidFill>
                <a:latin typeface="나눔명조" pitchFamily="18" charset="-127"/>
                <a:ea typeface="나눔명조" pitchFamily="18" charset="-127"/>
              </a:rPr>
              <a:t>안전사고</a:t>
            </a:r>
            <a:r>
              <a:rPr lang="en-US" altLang="ko-KR" sz="1500" spc="-100" dirty="0" smtClean="0">
                <a:solidFill>
                  <a:prstClr val="black"/>
                </a:solidFill>
                <a:latin typeface="나눔명조" pitchFamily="18" charset="-127"/>
                <a:ea typeface="나눔명조" pitchFamily="18" charset="-127"/>
              </a:rPr>
              <a:t>(</a:t>
            </a:r>
            <a:r>
              <a:rPr lang="ko-KR" altLang="en-US" sz="1500" spc="-100" dirty="0" smtClean="0">
                <a:solidFill>
                  <a:prstClr val="black"/>
                </a:solidFill>
                <a:latin typeface="나눔명조" pitchFamily="18" charset="-127"/>
                <a:ea typeface="나눔명조" pitchFamily="18" charset="-127"/>
              </a:rPr>
              <a:t>응급 처치</a:t>
            </a:r>
            <a:r>
              <a:rPr lang="en-US" altLang="ko-KR" sz="1500" spc="-100" dirty="0" smtClean="0">
                <a:solidFill>
                  <a:prstClr val="black"/>
                </a:solidFill>
                <a:latin typeface="나눔명조" pitchFamily="18" charset="-127"/>
                <a:ea typeface="나눔명조" pitchFamily="18" charset="-127"/>
              </a:rPr>
              <a:t>), </a:t>
            </a:r>
          </a:p>
          <a:p>
            <a:pPr lvl="0">
              <a:lnSpc>
                <a:spcPct val="140000"/>
              </a:lnSpc>
            </a:pPr>
            <a:r>
              <a:rPr lang="ko-KR" altLang="en-US" sz="1500" spc="-100" dirty="0" smtClean="0">
                <a:solidFill>
                  <a:prstClr val="black"/>
                </a:solidFill>
                <a:latin typeface="나눔명조" pitchFamily="18" charset="-127"/>
                <a:ea typeface="나눔명조" pitchFamily="18" charset="-127"/>
              </a:rPr>
              <a:t>자살 예방</a:t>
            </a:r>
            <a:r>
              <a:rPr lang="en-US" altLang="ko-KR" sz="1500" spc="-100" dirty="0" smtClean="0">
                <a:solidFill>
                  <a:prstClr val="black"/>
                </a:solidFill>
                <a:latin typeface="나눔명조" pitchFamily="18" charset="-127"/>
                <a:ea typeface="나눔명조" pitchFamily="18" charset="-127"/>
              </a:rPr>
              <a:t>, </a:t>
            </a:r>
            <a:r>
              <a:rPr lang="ko-KR" altLang="en-US" sz="1500" spc="-100" dirty="0" err="1" smtClean="0">
                <a:solidFill>
                  <a:prstClr val="black"/>
                </a:solidFill>
                <a:latin typeface="나눔명조" pitchFamily="18" charset="-127"/>
                <a:ea typeface="나눔명조" pitchFamily="18" charset="-127"/>
              </a:rPr>
              <a:t>감염병</a:t>
            </a:r>
            <a:r>
              <a:rPr lang="ko-KR" altLang="en-US" sz="1500" spc="-100" dirty="0" smtClean="0">
                <a:solidFill>
                  <a:prstClr val="black"/>
                </a:solidFill>
                <a:latin typeface="나눔명조" pitchFamily="18" charset="-127"/>
                <a:ea typeface="나눔명조" pitchFamily="18" charset="-127"/>
              </a:rPr>
              <a:t> 예방으로 구성되어</a:t>
            </a:r>
            <a:endParaRPr lang="en-US" altLang="ko-KR" sz="1500" spc="-100" dirty="0" smtClean="0">
              <a:solidFill>
                <a:prstClr val="black"/>
              </a:solidFill>
              <a:latin typeface="나눔명조" pitchFamily="18" charset="-127"/>
              <a:ea typeface="나눔명조" pitchFamily="18" charset="-127"/>
            </a:endParaRPr>
          </a:p>
          <a:p>
            <a:pPr lvl="0">
              <a:lnSpc>
                <a:spcPct val="140000"/>
              </a:lnSpc>
            </a:pPr>
            <a:r>
              <a:rPr lang="ko-KR" altLang="en-US" sz="1500" spc="-100" dirty="0" smtClean="0">
                <a:solidFill>
                  <a:prstClr val="black"/>
                </a:solidFill>
                <a:latin typeface="나눔명조" pitchFamily="18" charset="-127"/>
                <a:ea typeface="나눔명조" pitchFamily="18" charset="-127"/>
              </a:rPr>
              <a:t> 있다</a:t>
            </a:r>
            <a:r>
              <a:rPr lang="en-US" altLang="ko-KR" sz="1500" spc="-100" dirty="0" smtClean="0">
                <a:solidFill>
                  <a:prstClr val="black"/>
                </a:solidFill>
                <a:latin typeface="나눔명조" pitchFamily="18" charset="-127"/>
                <a:ea typeface="나눔명조" pitchFamily="18" charset="-127"/>
              </a:rPr>
              <a:t>.  </a:t>
            </a:r>
            <a:r>
              <a:rPr lang="ko-KR" altLang="en-US" sz="1500" spc="-100" dirty="0" smtClean="0">
                <a:solidFill>
                  <a:prstClr val="black"/>
                </a:solidFill>
                <a:latin typeface="나눔명조" pitchFamily="18" charset="-127"/>
                <a:ea typeface="나눔명조" pitchFamily="18" charset="-127"/>
              </a:rPr>
              <a:t>또한</a:t>
            </a:r>
            <a:r>
              <a:rPr lang="en-US" altLang="ko-KR" sz="1500" spc="-100" dirty="0" smtClean="0">
                <a:solidFill>
                  <a:prstClr val="black"/>
                </a:solidFill>
                <a:latin typeface="나눔명조" pitchFamily="18" charset="-127"/>
                <a:ea typeface="나눔명조" pitchFamily="18" charset="-127"/>
              </a:rPr>
              <a:t>, </a:t>
            </a:r>
            <a:r>
              <a:rPr lang="ko-KR" altLang="en-US" sz="1500" spc="-100" dirty="0" smtClean="0">
                <a:solidFill>
                  <a:prstClr val="black"/>
                </a:solidFill>
                <a:latin typeface="나눔명조" pitchFamily="18" charset="-127"/>
                <a:ea typeface="나눔명조" pitchFamily="18" charset="-127"/>
              </a:rPr>
              <a:t>화재</a:t>
            </a:r>
            <a:r>
              <a:rPr lang="en-US" altLang="ko-KR" sz="1500" spc="-100" dirty="0" smtClean="0">
                <a:solidFill>
                  <a:prstClr val="black"/>
                </a:solidFill>
                <a:latin typeface="나눔명조" pitchFamily="18" charset="-127"/>
                <a:ea typeface="나눔명조" pitchFamily="18" charset="-127"/>
              </a:rPr>
              <a:t>, </a:t>
            </a:r>
            <a:r>
              <a:rPr lang="ko-KR" altLang="en-US" sz="1500" spc="-100" dirty="0" smtClean="0">
                <a:solidFill>
                  <a:prstClr val="black"/>
                </a:solidFill>
                <a:latin typeface="나눔명조" pitchFamily="18" charset="-127"/>
                <a:ea typeface="나눔명조" pitchFamily="18" charset="-127"/>
              </a:rPr>
              <a:t>지진</a:t>
            </a:r>
            <a:r>
              <a:rPr lang="en-US" altLang="ko-KR" sz="1500" spc="-100" dirty="0" smtClean="0">
                <a:solidFill>
                  <a:prstClr val="black"/>
                </a:solidFill>
                <a:latin typeface="나눔명조" pitchFamily="18" charset="-127"/>
                <a:ea typeface="나눔명조" pitchFamily="18" charset="-127"/>
              </a:rPr>
              <a:t>, </a:t>
            </a:r>
            <a:r>
              <a:rPr lang="ko-KR" altLang="en-US" sz="1500" spc="-100" dirty="0" smtClean="0">
                <a:solidFill>
                  <a:prstClr val="black"/>
                </a:solidFill>
                <a:latin typeface="나눔명조" pitchFamily="18" charset="-127"/>
                <a:ea typeface="나눔명조" pitchFamily="18" charset="-127"/>
              </a:rPr>
              <a:t>홍수 등 각종</a:t>
            </a:r>
            <a:endParaRPr lang="en-US" altLang="ko-KR" sz="1500" spc="-100" dirty="0" smtClean="0">
              <a:solidFill>
                <a:prstClr val="black"/>
              </a:solidFill>
              <a:latin typeface="나눔명조" pitchFamily="18" charset="-127"/>
              <a:ea typeface="나눔명조" pitchFamily="18" charset="-127"/>
            </a:endParaRPr>
          </a:p>
          <a:p>
            <a:pPr lvl="0">
              <a:lnSpc>
                <a:spcPct val="140000"/>
              </a:lnSpc>
            </a:pPr>
            <a:r>
              <a:rPr lang="ko-KR" altLang="en-US" sz="1500" spc="-100" dirty="0" smtClean="0">
                <a:solidFill>
                  <a:prstClr val="black"/>
                </a:solidFill>
                <a:latin typeface="나눔명조" pitchFamily="18" charset="-127"/>
                <a:ea typeface="나눔명조" pitchFamily="18" charset="-127"/>
              </a:rPr>
              <a:t> 재난이 발생했을 때 신속하고 정확</a:t>
            </a:r>
            <a:endParaRPr lang="en-US" altLang="ko-KR" sz="1500" spc="-100" dirty="0" smtClean="0">
              <a:solidFill>
                <a:prstClr val="black"/>
              </a:solidFill>
              <a:latin typeface="나눔명조" pitchFamily="18" charset="-127"/>
              <a:ea typeface="나눔명조" pitchFamily="18" charset="-127"/>
            </a:endParaRPr>
          </a:p>
          <a:p>
            <a:pPr lvl="0">
              <a:lnSpc>
                <a:spcPct val="140000"/>
              </a:lnSpc>
            </a:pPr>
            <a:r>
              <a:rPr lang="ko-KR" altLang="en-US" sz="1500" spc="-100" dirty="0" smtClean="0">
                <a:solidFill>
                  <a:prstClr val="black"/>
                </a:solidFill>
                <a:latin typeface="나눔명조" pitchFamily="18" charset="-127"/>
                <a:ea typeface="나눔명조" pitchFamily="18" charset="-127"/>
              </a:rPr>
              <a:t>하게 대처할 수 있도록 전국 곳곳에 안전 체험</a:t>
            </a:r>
            <a:endParaRPr lang="en-US" altLang="ko-KR" sz="1500" spc="-100" dirty="0" smtClean="0">
              <a:solidFill>
                <a:prstClr val="black"/>
              </a:solidFill>
              <a:latin typeface="나눔명조" pitchFamily="18" charset="-127"/>
              <a:ea typeface="나눔명조" pitchFamily="18" charset="-127"/>
            </a:endParaRPr>
          </a:p>
          <a:p>
            <a:pPr lvl="0">
              <a:lnSpc>
                <a:spcPct val="140000"/>
              </a:lnSpc>
            </a:pPr>
            <a:r>
              <a:rPr lang="ko-KR" altLang="en-US" sz="1500" spc="-100" dirty="0" smtClean="0">
                <a:solidFill>
                  <a:prstClr val="black"/>
                </a:solidFill>
                <a:latin typeface="나눔명조" pitchFamily="18" charset="-127"/>
                <a:ea typeface="나눔명조" pitchFamily="18" charset="-127"/>
              </a:rPr>
              <a:t>관을 운영하고 있다</a:t>
            </a:r>
            <a:r>
              <a:rPr lang="en-US" altLang="ko-KR" sz="1500" spc="-100" dirty="0" smtClean="0">
                <a:solidFill>
                  <a:prstClr val="black"/>
                </a:solidFill>
                <a:latin typeface="나눔명조" pitchFamily="18" charset="-127"/>
                <a:ea typeface="나눔명조" pitchFamily="18" charset="-127"/>
              </a:rPr>
              <a:t>. </a:t>
            </a:r>
            <a:r>
              <a:rPr lang="ko-KR" altLang="en-US" sz="1500" spc="-100" dirty="0" smtClean="0">
                <a:solidFill>
                  <a:prstClr val="black"/>
                </a:solidFill>
                <a:latin typeface="나눔명조" pitchFamily="18" charset="-127"/>
                <a:ea typeface="나눔명조" pitchFamily="18" charset="-127"/>
              </a:rPr>
              <a:t>안전 </a:t>
            </a:r>
            <a:r>
              <a:rPr lang="ko-KR" altLang="en-US" sz="1500" spc="-100" dirty="0" err="1" smtClean="0">
                <a:solidFill>
                  <a:prstClr val="black"/>
                </a:solidFill>
                <a:latin typeface="나눔명조" pitchFamily="18" charset="-127"/>
                <a:ea typeface="나눔명조" pitchFamily="18" charset="-127"/>
              </a:rPr>
              <a:t>체험관에서는</a:t>
            </a:r>
            <a:r>
              <a:rPr lang="ko-KR" altLang="en-US" sz="1500" spc="-100" dirty="0" smtClean="0">
                <a:solidFill>
                  <a:prstClr val="black"/>
                </a:solidFill>
                <a:latin typeface="나눔명조" pitchFamily="18" charset="-127"/>
                <a:ea typeface="나눔명조" pitchFamily="18" charset="-127"/>
              </a:rPr>
              <a:t> 재난에</a:t>
            </a:r>
            <a:endParaRPr lang="en-US" altLang="ko-KR" sz="1500" spc="-100" dirty="0" smtClean="0">
              <a:solidFill>
                <a:prstClr val="black"/>
              </a:solidFill>
              <a:latin typeface="나눔명조" pitchFamily="18" charset="-127"/>
              <a:ea typeface="나눔명조" pitchFamily="18" charset="-127"/>
            </a:endParaRPr>
          </a:p>
          <a:p>
            <a:pPr lvl="0">
              <a:lnSpc>
                <a:spcPct val="140000"/>
              </a:lnSpc>
            </a:pPr>
            <a:r>
              <a:rPr lang="ko-KR" altLang="en-US" sz="1500" spc="-100" dirty="0" smtClean="0">
                <a:solidFill>
                  <a:prstClr val="black"/>
                </a:solidFill>
                <a:latin typeface="나눔명조" pitchFamily="18" charset="-127"/>
                <a:ea typeface="나눔명조" pitchFamily="18" charset="-127"/>
              </a:rPr>
              <a:t> 대한 위험성과 대응 방법을 직접 체험함으로써</a:t>
            </a:r>
            <a:endParaRPr lang="en-US" altLang="ko-KR" sz="1500" spc="-100" dirty="0" smtClean="0">
              <a:solidFill>
                <a:prstClr val="black"/>
              </a:solidFill>
              <a:latin typeface="나눔명조" pitchFamily="18" charset="-127"/>
              <a:ea typeface="나눔명조" pitchFamily="18" charset="-127"/>
            </a:endParaRPr>
          </a:p>
          <a:p>
            <a:pPr lvl="0">
              <a:lnSpc>
                <a:spcPct val="140000"/>
              </a:lnSpc>
            </a:pPr>
            <a:r>
              <a:rPr lang="ko-KR" altLang="en-US" sz="1500" spc="-100" dirty="0" smtClean="0">
                <a:solidFill>
                  <a:prstClr val="black"/>
                </a:solidFill>
                <a:latin typeface="나눔명조" pitchFamily="18" charset="-127"/>
                <a:ea typeface="나눔명조" pitchFamily="18" charset="-127"/>
              </a:rPr>
              <a:t> 안전의 중요성에 대하여 느끼고 생각해 볼 수 있도록</a:t>
            </a:r>
            <a:endParaRPr lang="en-US" altLang="ko-KR" sz="1500" spc="-100" dirty="0" smtClean="0">
              <a:solidFill>
                <a:prstClr val="black"/>
              </a:solidFill>
              <a:latin typeface="나눔명조" pitchFamily="18" charset="-127"/>
              <a:ea typeface="나눔명조" pitchFamily="18" charset="-127"/>
            </a:endParaRPr>
          </a:p>
          <a:p>
            <a:pPr lvl="0">
              <a:lnSpc>
                <a:spcPct val="140000"/>
              </a:lnSpc>
            </a:pPr>
            <a:r>
              <a:rPr lang="ko-KR" altLang="en-US" sz="1500" spc="-100" dirty="0" smtClean="0">
                <a:solidFill>
                  <a:prstClr val="black"/>
                </a:solidFill>
                <a:latin typeface="나눔명조" pitchFamily="18" charset="-127"/>
                <a:ea typeface="나눔명조" pitchFamily="18" charset="-127"/>
              </a:rPr>
              <a:t> 하고 있다</a:t>
            </a:r>
            <a:r>
              <a:rPr lang="en-US" altLang="ko-KR" sz="1500" spc="-100" dirty="0" smtClean="0">
                <a:solidFill>
                  <a:prstClr val="black"/>
                </a:solidFill>
                <a:latin typeface="나눔명조" pitchFamily="18" charset="-127"/>
                <a:ea typeface="나눔명조" pitchFamily="18" charset="-127"/>
              </a:rPr>
              <a:t>.</a:t>
            </a:r>
            <a:endParaRPr lang="ko-KR" altLang="en-US" sz="1500" dirty="0"/>
          </a:p>
        </p:txBody>
      </p:sp>
      <p:sp>
        <p:nvSpPr>
          <p:cNvPr id="16" name="직사각형 15"/>
          <p:cNvSpPr/>
          <p:nvPr/>
        </p:nvSpPr>
        <p:spPr>
          <a:xfrm>
            <a:off x="3419872" y="1878503"/>
            <a:ext cx="36792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000" spc="-100" dirty="0" smtClean="0">
                <a:solidFill>
                  <a:srgbClr val="00B050"/>
                </a:solidFill>
                <a:latin typeface="나눔고딕 ExtraBold" pitchFamily="50" charset="-127"/>
                <a:ea typeface="나눔고딕 ExtraBold" pitchFamily="50" charset="-127"/>
              </a:rPr>
              <a:t>안전 교육으로 ‘안전한 사회 만들기’</a:t>
            </a:r>
            <a:endParaRPr lang="ko-KR" altLang="en-US" sz="2000" spc="-100" dirty="0">
              <a:solidFill>
                <a:srgbClr val="00B05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83470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1295" y="1124744"/>
            <a:ext cx="8897215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1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06224"/>
          </a:xfrm>
          <a:prstGeom prst="rect">
            <a:avLst/>
          </a:prstGeom>
        </p:spPr>
      </p:pic>
      <p:sp>
        <p:nvSpPr>
          <p:cNvPr id="10" name="제목 1"/>
          <p:cNvSpPr txBox="1">
            <a:spLocks/>
          </p:cNvSpPr>
          <p:nvPr/>
        </p:nvSpPr>
        <p:spPr>
          <a:xfrm>
            <a:off x="1331640" y="33896"/>
            <a:ext cx="6624736" cy="68407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ko-KR" altLang="en-US" sz="2800" b="1" spc="-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나눔고딕 ExtraBold" pitchFamily="50" charset="-127"/>
                <a:ea typeface="나눔고딕 ExtraBold" pitchFamily="50" charset="-127"/>
              </a:rPr>
              <a:t>안전한 삶을 위한 노력</a:t>
            </a:r>
          </a:p>
        </p:txBody>
      </p:sp>
      <p:sp>
        <p:nvSpPr>
          <p:cNvPr id="12" name="직사각형 11"/>
          <p:cNvSpPr/>
          <p:nvPr/>
        </p:nvSpPr>
        <p:spPr>
          <a:xfrm>
            <a:off x="6762257" y="78134"/>
            <a:ext cx="208101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ko-KR" altLang="en-US" sz="1400" b="1" spc="-5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나눔고딕 ExtraBold" pitchFamily="50" charset="-127"/>
                <a:ea typeface="나눔고딕 ExtraBold" pitchFamily="50" charset="-127"/>
              </a:rPr>
              <a:t>두 번째 이야기 </a:t>
            </a:r>
            <a:r>
              <a:rPr lang="en-US" altLang="ko-KR" sz="1400" b="1" spc="-5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나눔고딕 ExtraBold" pitchFamily="50" charset="-127"/>
                <a:ea typeface="나눔고딕 ExtraBold" pitchFamily="50" charset="-127"/>
              </a:rPr>
              <a:t>-</a:t>
            </a:r>
            <a:r>
              <a:rPr lang="ko-KR" altLang="en-US" sz="1400" b="1" spc="-5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나눔고딕 ExtraBold" pitchFamily="50" charset="-127"/>
                <a:ea typeface="나눔고딕 ExtraBold" pitchFamily="50" charset="-127"/>
              </a:rPr>
              <a:t> 안전</a:t>
            </a:r>
            <a:r>
              <a:rPr lang="en-US" altLang="ko-KR" sz="1400" b="1" spc="-5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나눔고딕 ExtraBold" pitchFamily="50" charset="-127"/>
                <a:ea typeface="나눔고딕 ExtraBold" pitchFamily="50" charset="-127"/>
              </a:rPr>
              <a:t>·</a:t>
            </a:r>
            <a:r>
              <a:rPr lang="ko-KR" altLang="en-US" sz="1400" b="1" spc="-5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나눔고딕 ExtraBold" pitchFamily="50" charset="-127"/>
                <a:ea typeface="나눔고딕 ExtraBold" pitchFamily="50" charset="-127"/>
              </a:rPr>
              <a:t>건강</a:t>
            </a:r>
          </a:p>
        </p:txBody>
      </p:sp>
      <p:sp>
        <p:nvSpPr>
          <p:cNvPr id="13" name="제목 1"/>
          <p:cNvSpPr txBox="1">
            <a:spLocks/>
          </p:cNvSpPr>
          <p:nvPr/>
        </p:nvSpPr>
        <p:spPr>
          <a:xfrm>
            <a:off x="195212" y="35520"/>
            <a:ext cx="1077120" cy="64807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000" b="1" spc="-150" dirty="0" err="1" smtClean="0">
                <a:solidFill>
                  <a:srgbClr val="F9557C"/>
                </a:solidFill>
                <a:latin typeface="나눔고딕 ExtraBold" pitchFamily="50" charset="-127"/>
                <a:ea typeface="나눔고딕 ExtraBold" pitchFamily="50" charset="-127"/>
              </a:rPr>
              <a:t>범교과</a:t>
            </a:r>
            <a:endParaRPr lang="en-US" altLang="ko-KR" sz="2000" b="1" spc="-150" dirty="0" smtClean="0">
              <a:solidFill>
                <a:srgbClr val="F9557C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r>
              <a:rPr lang="ko-KR" altLang="en-US" sz="2000" b="1" spc="-150" dirty="0" smtClean="0">
                <a:solidFill>
                  <a:srgbClr val="F9557C"/>
                </a:solidFill>
                <a:latin typeface="나눔고딕 ExtraBold" pitchFamily="50" charset="-127"/>
                <a:ea typeface="나눔고딕 ExtraBold" pitchFamily="50" charset="-127"/>
              </a:rPr>
              <a:t>교실</a:t>
            </a:r>
            <a:endParaRPr lang="en-US" altLang="ko-KR" sz="2000" b="1" spc="-150" dirty="0" smtClean="0">
              <a:solidFill>
                <a:srgbClr val="F9557C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583636" y="314900"/>
            <a:ext cx="1296144" cy="377796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>
                <a:solidFill>
                  <a:prstClr val="white">
                    <a:lumMod val="50000"/>
                  </a:prstClr>
                </a:solidFill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solidFill>
                  <a:prstClr val="white">
                    <a:lumMod val="50000"/>
                  </a:prstClr>
                </a:solidFill>
                <a:latin typeface="나눔고딕 ExtraBold" pitchFamily="50" charset="-127"/>
                <a:ea typeface="나눔고딕 ExtraBold" pitchFamily="50" charset="-127"/>
              </a:rPr>
              <a:t>68</a:t>
            </a:r>
            <a:r>
              <a:rPr lang="ko-KR" altLang="en-US" dirty="0" smtClean="0">
                <a:solidFill>
                  <a:prstClr val="white">
                    <a:lumMod val="50000"/>
                  </a:prstClr>
                </a:solidFill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solidFill>
                <a:prstClr val="white">
                  <a:lumMod val="50000"/>
                </a:prst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24128" y="5157192"/>
            <a:ext cx="2520280" cy="4581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tIns="108000" bIns="10800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ko-KR" altLang="en-US" sz="1200" spc="-1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▲ 생태 연못이 자리 잡은 </a:t>
            </a:r>
            <a:r>
              <a:rPr lang="ko-KR" altLang="en-US" sz="1200" spc="-100" dirty="0" err="1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리젤펠트</a:t>
            </a:r>
            <a:endParaRPr lang="ko-KR" altLang="en-US" sz="1200" spc="-100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683568" y="2348880"/>
            <a:ext cx="5112568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</a:pPr>
            <a:r>
              <a:rPr lang="ko-KR" altLang="en-US" sz="1500" spc="-100" dirty="0" smtClean="0">
                <a:solidFill>
                  <a:prstClr val="black"/>
                </a:solidFill>
                <a:latin typeface="나눔명조" pitchFamily="18" charset="-127"/>
                <a:ea typeface="나눔명조" pitchFamily="18" charset="-127"/>
              </a:rPr>
              <a:t>독일에서는 도시를 설계할 때 폭우와 폭염</a:t>
            </a:r>
            <a:r>
              <a:rPr lang="en-US" altLang="ko-KR" sz="1500" spc="-100" dirty="0" smtClean="0">
                <a:solidFill>
                  <a:prstClr val="black"/>
                </a:solidFill>
                <a:latin typeface="나눔명조" pitchFamily="18" charset="-127"/>
                <a:ea typeface="나눔명조" pitchFamily="18" charset="-127"/>
              </a:rPr>
              <a:t>, </a:t>
            </a:r>
            <a:r>
              <a:rPr lang="ko-KR" altLang="en-US" sz="1500" spc="-100" dirty="0" smtClean="0">
                <a:solidFill>
                  <a:prstClr val="black"/>
                </a:solidFill>
                <a:latin typeface="나눔명조" pitchFamily="18" charset="-127"/>
                <a:ea typeface="나눔명조" pitchFamily="18" charset="-127"/>
              </a:rPr>
              <a:t>가뭄</a:t>
            </a:r>
            <a:r>
              <a:rPr lang="en-US" altLang="ko-KR" sz="1500" spc="-100" dirty="0" smtClean="0">
                <a:solidFill>
                  <a:prstClr val="black"/>
                </a:solidFill>
                <a:latin typeface="나눔명조" pitchFamily="18" charset="-127"/>
                <a:ea typeface="나눔명조" pitchFamily="18" charset="-127"/>
              </a:rPr>
              <a:t>, </a:t>
            </a:r>
            <a:r>
              <a:rPr lang="ko-KR" altLang="en-US" sz="1500" spc="-100" dirty="0" smtClean="0">
                <a:solidFill>
                  <a:prstClr val="black"/>
                </a:solidFill>
                <a:latin typeface="나눔명조" pitchFamily="18" charset="-127"/>
                <a:ea typeface="나눔명조" pitchFamily="18" charset="-127"/>
              </a:rPr>
              <a:t>폭풍 등</a:t>
            </a:r>
            <a:endParaRPr lang="en-US" altLang="ko-KR" sz="1500" spc="-100" dirty="0" smtClean="0">
              <a:solidFill>
                <a:prstClr val="black"/>
              </a:solidFill>
              <a:latin typeface="나눔명조" pitchFamily="18" charset="-127"/>
              <a:ea typeface="나눔명조" pitchFamily="18" charset="-127"/>
            </a:endParaRPr>
          </a:p>
          <a:p>
            <a:pPr>
              <a:lnSpc>
                <a:spcPct val="140000"/>
              </a:lnSpc>
            </a:pPr>
            <a:r>
              <a:rPr lang="ko-KR" altLang="en-US" sz="1500" spc="-100" dirty="0" smtClean="0">
                <a:solidFill>
                  <a:prstClr val="black"/>
                </a:solidFill>
                <a:latin typeface="나눔명조" pitchFamily="18" charset="-127"/>
                <a:ea typeface="나눔명조" pitchFamily="18" charset="-127"/>
              </a:rPr>
              <a:t>을 염두에 두고 철저하게 계획한다</a:t>
            </a:r>
            <a:r>
              <a:rPr lang="en-US" altLang="ko-KR" sz="1500" spc="-100" dirty="0" smtClean="0">
                <a:solidFill>
                  <a:prstClr val="black"/>
                </a:solidFill>
                <a:latin typeface="나눔명조" pitchFamily="18" charset="-127"/>
                <a:ea typeface="나눔명조" pitchFamily="18" charset="-127"/>
              </a:rPr>
              <a:t>. </a:t>
            </a:r>
            <a:r>
              <a:rPr lang="ko-KR" altLang="en-US" sz="1500" spc="-100" dirty="0" smtClean="0">
                <a:solidFill>
                  <a:prstClr val="black"/>
                </a:solidFill>
                <a:latin typeface="나눔명조" pitchFamily="18" charset="-127"/>
                <a:ea typeface="나눔명조" pitchFamily="18" charset="-127"/>
              </a:rPr>
              <a:t>대표적인 도시로</a:t>
            </a:r>
            <a:endParaRPr lang="en-US" altLang="ko-KR" sz="1500" spc="-100" dirty="0" smtClean="0">
              <a:solidFill>
                <a:prstClr val="black"/>
              </a:solidFill>
              <a:latin typeface="나눔명조" pitchFamily="18" charset="-127"/>
              <a:ea typeface="나눔명조" pitchFamily="18" charset="-127"/>
            </a:endParaRPr>
          </a:p>
          <a:p>
            <a:pPr>
              <a:lnSpc>
                <a:spcPct val="140000"/>
              </a:lnSpc>
            </a:pPr>
            <a:r>
              <a:rPr lang="ko-KR" altLang="en-US" sz="1500" spc="-100" dirty="0" err="1" smtClean="0">
                <a:solidFill>
                  <a:prstClr val="black"/>
                </a:solidFill>
                <a:latin typeface="나눔명조" pitchFamily="18" charset="-127"/>
                <a:ea typeface="나눔명조" pitchFamily="18" charset="-127"/>
              </a:rPr>
              <a:t>프라이부르크</a:t>
            </a:r>
            <a:r>
              <a:rPr lang="ko-KR" altLang="en-US" sz="1500" spc="-100" dirty="0" smtClean="0">
                <a:solidFill>
                  <a:prstClr val="black"/>
                </a:solidFill>
                <a:latin typeface="나눔명조" pitchFamily="18" charset="-127"/>
                <a:ea typeface="나눔명조" pitchFamily="18" charset="-127"/>
              </a:rPr>
              <a:t> 서쪽의 </a:t>
            </a:r>
            <a:r>
              <a:rPr lang="ko-KR" altLang="en-US" sz="1500" spc="-100" dirty="0" err="1" smtClean="0">
                <a:solidFill>
                  <a:prstClr val="black"/>
                </a:solidFill>
                <a:latin typeface="나눔명조" pitchFamily="18" charset="-127"/>
                <a:ea typeface="나눔명조" pitchFamily="18" charset="-127"/>
              </a:rPr>
              <a:t>리젤펠트</a:t>
            </a:r>
            <a:r>
              <a:rPr lang="en-US" altLang="ko-KR" sz="1500" spc="-100" dirty="0" smtClean="0">
                <a:solidFill>
                  <a:prstClr val="black"/>
                </a:solidFill>
                <a:latin typeface="나눔명조" pitchFamily="18" charset="-127"/>
                <a:ea typeface="나눔명조" pitchFamily="18" charset="-127"/>
              </a:rPr>
              <a:t>(</a:t>
            </a:r>
            <a:r>
              <a:rPr lang="en-US" altLang="ko-KR" sz="1500" spc="-100" dirty="0" err="1" smtClean="0">
                <a:solidFill>
                  <a:prstClr val="black"/>
                </a:solidFill>
                <a:latin typeface="나눔명조" pitchFamily="18" charset="-127"/>
                <a:ea typeface="나눔명조" pitchFamily="18" charset="-127"/>
              </a:rPr>
              <a:t>Rieselfeld</a:t>
            </a:r>
            <a:r>
              <a:rPr lang="en-US" altLang="ko-KR" sz="1500" spc="-100" dirty="0" smtClean="0">
                <a:solidFill>
                  <a:prstClr val="black"/>
                </a:solidFill>
                <a:latin typeface="나눔명조" pitchFamily="18" charset="-127"/>
                <a:ea typeface="나눔명조" pitchFamily="18" charset="-127"/>
              </a:rPr>
              <a:t>)</a:t>
            </a:r>
            <a:r>
              <a:rPr lang="ko-KR" altLang="en-US" sz="1500" spc="-100" dirty="0" smtClean="0">
                <a:solidFill>
                  <a:prstClr val="black"/>
                </a:solidFill>
                <a:latin typeface="나눔명조" pitchFamily="18" charset="-127"/>
                <a:ea typeface="나눔명조" pitchFamily="18" charset="-127"/>
              </a:rPr>
              <a:t>를 꼽을 수</a:t>
            </a:r>
            <a:endParaRPr lang="en-US" altLang="ko-KR" sz="1500" spc="-100" dirty="0" smtClean="0">
              <a:solidFill>
                <a:prstClr val="black"/>
              </a:solidFill>
              <a:latin typeface="나눔명조" pitchFamily="18" charset="-127"/>
              <a:ea typeface="나눔명조" pitchFamily="18" charset="-127"/>
            </a:endParaRPr>
          </a:p>
          <a:p>
            <a:pPr>
              <a:lnSpc>
                <a:spcPct val="140000"/>
              </a:lnSpc>
            </a:pPr>
            <a:r>
              <a:rPr lang="ko-KR" altLang="en-US" sz="1500" spc="-100" dirty="0" smtClean="0">
                <a:solidFill>
                  <a:prstClr val="black"/>
                </a:solidFill>
                <a:latin typeface="나눔명조" pitchFamily="18" charset="-127"/>
                <a:ea typeface="나눔명조" pitchFamily="18" charset="-127"/>
              </a:rPr>
              <a:t>있다</a:t>
            </a:r>
            <a:r>
              <a:rPr lang="en-US" altLang="ko-KR" sz="1500" spc="-100" dirty="0" smtClean="0">
                <a:solidFill>
                  <a:prstClr val="black"/>
                </a:solidFill>
                <a:latin typeface="나눔명조" pitchFamily="18" charset="-127"/>
                <a:ea typeface="나눔명조" pitchFamily="18" charset="-127"/>
              </a:rPr>
              <a:t>. </a:t>
            </a:r>
            <a:r>
              <a:rPr lang="ko-KR" altLang="en-US" sz="1500" spc="-100" dirty="0" err="1" smtClean="0">
                <a:solidFill>
                  <a:prstClr val="black"/>
                </a:solidFill>
                <a:latin typeface="나눔명조" pitchFamily="18" charset="-127"/>
                <a:ea typeface="나눔명조" pitchFamily="18" charset="-127"/>
              </a:rPr>
              <a:t>리젤펠트의</a:t>
            </a:r>
            <a:r>
              <a:rPr lang="ko-KR" altLang="en-US" sz="1500" spc="-100" dirty="0" smtClean="0">
                <a:solidFill>
                  <a:prstClr val="black"/>
                </a:solidFill>
                <a:latin typeface="나눔명조" pitchFamily="18" charset="-127"/>
                <a:ea typeface="나눔명조" pitchFamily="18" charset="-127"/>
              </a:rPr>
              <a:t> 풍부한 녹지와 </a:t>
            </a:r>
            <a:r>
              <a:rPr lang="ko-KR" altLang="en-US" sz="1500" spc="-100" dirty="0" err="1" smtClean="0">
                <a:solidFill>
                  <a:prstClr val="black"/>
                </a:solidFill>
                <a:latin typeface="나눔명조" pitchFamily="18" charset="-127"/>
                <a:ea typeface="나눔명조" pitchFamily="18" charset="-127"/>
              </a:rPr>
              <a:t>수변</a:t>
            </a:r>
            <a:r>
              <a:rPr lang="ko-KR" altLang="en-US" sz="1500" spc="-100" dirty="0" smtClean="0">
                <a:solidFill>
                  <a:prstClr val="black"/>
                </a:solidFill>
                <a:latin typeface="나눔명조" pitchFamily="18" charset="-127"/>
                <a:ea typeface="나눔명조" pitchFamily="18" charset="-127"/>
              </a:rPr>
              <a:t> 시설은 홍수와</a:t>
            </a:r>
            <a:endParaRPr lang="en-US" altLang="ko-KR" sz="1500" spc="-100" dirty="0" smtClean="0">
              <a:solidFill>
                <a:prstClr val="black"/>
              </a:solidFill>
              <a:latin typeface="나눔명조" pitchFamily="18" charset="-127"/>
              <a:ea typeface="나눔명조" pitchFamily="18" charset="-127"/>
            </a:endParaRPr>
          </a:p>
          <a:p>
            <a:pPr>
              <a:lnSpc>
                <a:spcPct val="140000"/>
              </a:lnSpc>
            </a:pPr>
            <a:r>
              <a:rPr lang="ko-KR" altLang="en-US" sz="1500" spc="-100" dirty="0" smtClean="0">
                <a:solidFill>
                  <a:prstClr val="black"/>
                </a:solidFill>
                <a:latin typeface="나눔명조" pitchFamily="18" charset="-127"/>
                <a:ea typeface="나눔명조" pitchFamily="18" charset="-127"/>
              </a:rPr>
              <a:t>가뭄</a:t>
            </a:r>
            <a:r>
              <a:rPr lang="en-US" altLang="ko-KR" sz="1500" spc="-100" dirty="0" smtClean="0">
                <a:solidFill>
                  <a:prstClr val="black"/>
                </a:solidFill>
                <a:latin typeface="나눔명조" pitchFamily="18" charset="-127"/>
                <a:ea typeface="나눔명조" pitchFamily="18" charset="-127"/>
              </a:rPr>
              <a:t>, </a:t>
            </a:r>
            <a:r>
              <a:rPr lang="ko-KR" altLang="en-US" sz="1500" spc="-100" dirty="0" smtClean="0">
                <a:solidFill>
                  <a:prstClr val="black"/>
                </a:solidFill>
                <a:latin typeface="나눔명조" pitchFamily="18" charset="-127"/>
                <a:ea typeface="나눔명조" pitchFamily="18" charset="-127"/>
              </a:rPr>
              <a:t>강풍 등의 재해 피해를 줄여 주는 일등 공신이다</a:t>
            </a:r>
            <a:r>
              <a:rPr lang="en-US" altLang="ko-KR" sz="1500" spc="-100" dirty="0" smtClean="0">
                <a:solidFill>
                  <a:prstClr val="black"/>
                </a:solidFill>
                <a:latin typeface="나눔명조" pitchFamily="18" charset="-127"/>
                <a:ea typeface="나눔명조" pitchFamily="18" charset="-127"/>
              </a:rPr>
              <a:t>. </a:t>
            </a:r>
            <a:r>
              <a:rPr lang="ko-KR" altLang="en-US" sz="1500" spc="-100" dirty="0" smtClean="0">
                <a:solidFill>
                  <a:prstClr val="black"/>
                </a:solidFill>
                <a:latin typeface="나눔명조" pitchFamily="18" charset="-127"/>
                <a:ea typeface="나눔명조" pitchFamily="18" charset="-127"/>
              </a:rPr>
              <a:t>모든 건축 및 단지에 설치된 빗물 침투 이용 시설은 가뭄을 사전에 차단하며</a:t>
            </a:r>
            <a:r>
              <a:rPr lang="en-US" altLang="ko-KR" sz="1500" spc="-100" dirty="0" smtClean="0">
                <a:solidFill>
                  <a:prstClr val="black"/>
                </a:solidFill>
                <a:latin typeface="나눔명조" pitchFamily="18" charset="-127"/>
                <a:ea typeface="나눔명조" pitchFamily="18" charset="-127"/>
              </a:rPr>
              <a:t>, </a:t>
            </a:r>
            <a:r>
              <a:rPr lang="ko-KR" altLang="en-US" sz="1500" spc="-100" dirty="0" smtClean="0">
                <a:solidFill>
                  <a:prstClr val="black"/>
                </a:solidFill>
                <a:latin typeface="나눔명조" pitchFamily="18" charset="-127"/>
                <a:ea typeface="나눔명조" pitchFamily="18" charset="-127"/>
              </a:rPr>
              <a:t>도시 곳곳에 자리 잡은 생태 연못은 하천과 연결되어 있어 폭우 시에 빗물이 외부 하천으로 빠져나가도록 돕는다</a:t>
            </a:r>
            <a:r>
              <a:rPr lang="en-US" altLang="ko-KR" sz="1500" spc="-100" dirty="0" smtClean="0">
                <a:solidFill>
                  <a:prstClr val="black"/>
                </a:solidFill>
                <a:latin typeface="나눔명조" pitchFamily="18" charset="-127"/>
                <a:ea typeface="나눔명조" pitchFamily="18" charset="-127"/>
              </a:rPr>
              <a:t>. </a:t>
            </a:r>
            <a:r>
              <a:rPr lang="ko-KR" altLang="en-US" sz="1500" spc="-100" dirty="0" smtClean="0">
                <a:solidFill>
                  <a:prstClr val="black"/>
                </a:solidFill>
                <a:latin typeface="나눔명조" pitchFamily="18" charset="-127"/>
                <a:ea typeface="나눔명조" pitchFamily="18" charset="-127"/>
              </a:rPr>
              <a:t>또한 도시 외곽의 풍부한 녹지는 강풍을 차단하는 기능을 한다</a:t>
            </a:r>
            <a:r>
              <a:rPr lang="en-US" altLang="ko-KR" sz="1500" spc="-100" dirty="0" smtClean="0">
                <a:solidFill>
                  <a:prstClr val="black"/>
                </a:solidFill>
                <a:latin typeface="나눔명조" pitchFamily="18" charset="-127"/>
                <a:ea typeface="나눔명조" pitchFamily="18" charset="-127"/>
              </a:rPr>
              <a:t>.</a:t>
            </a:r>
            <a:endParaRPr lang="ko-KR" altLang="en-US" sz="1500" dirty="0">
              <a:solidFill>
                <a:prstClr val="black"/>
              </a:solidFill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683568" y="1888381"/>
            <a:ext cx="309411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000" spc="-100" dirty="0" smtClean="0">
                <a:solidFill>
                  <a:srgbClr val="F24C4C"/>
                </a:solidFill>
                <a:latin typeface="나눔고딕 ExtraBold" pitchFamily="50" charset="-127"/>
                <a:ea typeface="나눔고딕 ExtraBold" pitchFamily="50" charset="-127"/>
              </a:rPr>
              <a:t>자연재해에 대응한 도시 설계</a:t>
            </a:r>
            <a:endParaRPr lang="ko-KR" altLang="en-US" sz="2000" spc="-100" dirty="0">
              <a:solidFill>
                <a:srgbClr val="F24C4C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41476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652726" y="1942609"/>
            <a:ext cx="8196212" cy="453970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ko-KR" altLang="en-US" sz="2000" b="1" spc="-1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나눔고딕 ExtraBold" pitchFamily="50" charset="-127"/>
                <a:ea typeface="나눔고딕 ExtraBold" pitchFamily="50" charset="-127"/>
              </a:rPr>
              <a:t>내가 살고 있는 지역에서는 안전을 위해 어떠한 노력을 기울이고 있을까</a:t>
            </a:r>
            <a:r>
              <a:rPr lang="en-US" altLang="ko-KR" sz="2000" b="1" spc="-1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나눔고딕 ExtraBold" pitchFamily="50" charset="-127"/>
                <a:ea typeface="나눔고딕 ExtraBold" pitchFamily="50" charset="-127"/>
              </a:rPr>
              <a:t>?</a:t>
            </a: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124744"/>
            <a:ext cx="1612286" cy="79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2060848"/>
            <a:ext cx="287585" cy="24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611560" y="2492896"/>
            <a:ext cx="7992888" cy="4053417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ko-KR" spc="-100" dirty="0" smtClean="0">
                <a:solidFill>
                  <a:srgbClr val="FF0000"/>
                </a:solidFill>
              </a:rPr>
              <a:t>(</a:t>
            </a:r>
            <a:r>
              <a:rPr lang="ko-KR" altLang="en-US" spc="-100" dirty="0" smtClean="0">
                <a:solidFill>
                  <a:srgbClr val="FF0000"/>
                </a:solidFill>
              </a:rPr>
              <a:t>예</a:t>
            </a:r>
            <a:r>
              <a:rPr lang="en-US" altLang="ko-KR" spc="-100" dirty="0" smtClean="0">
                <a:solidFill>
                  <a:srgbClr val="FF0000"/>
                </a:solidFill>
              </a:rPr>
              <a:t>) </a:t>
            </a:r>
            <a:r>
              <a:rPr lang="ko-KR" altLang="en-US" spc="-100" dirty="0" smtClean="0">
                <a:solidFill>
                  <a:srgbClr val="FF0000"/>
                </a:solidFill>
              </a:rPr>
              <a:t>고양시는 각종 재난에 대비하여 재난 상황실을 운영하고 있다</a:t>
            </a:r>
            <a:r>
              <a:rPr lang="en-US" altLang="ko-KR" spc="-100" dirty="0" smtClean="0">
                <a:solidFill>
                  <a:srgbClr val="FF0000"/>
                </a:solidFill>
              </a:rPr>
              <a:t>. </a:t>
            </a:r>
            <a:r>
              <a:rPr lang="ko-KR" altLang="en-US" spc="-100" dirty="0" smtClean="0">
                <a:solidFill>
                  <a:srgbClr val="FF0000"/>
                </a:solidFill>
              </a:rPr>
              <a:t>재난 상황실의 대표적인 업무 분야로는 재난 대응 기동반</a:t>
            </a:r>
            <a:r>
              <a:rPr lang="en-US" altLang="ko-KR" spc="-100" dirty="0" smtClean="0">
                <a:solidFill>
                  <a:srgbClr val="FF0000"/>
                </a:solidFill>
              </a:rPr>
              <a:t>, </a:t>
            </a:r>
            <a:r>
              <a:rPr lang="ko-KR" altLang="en-US" spc="-100" dirty="0" smtClean="0">
                <a:solidFill>
                  <a:srgbClr val="FF0000"/>
                </a:solidFill>
              </a:rPr>
              <a:t>강우 정보</a:t>
            </a:r>
            <a:r>
              <a:rPr lang="en-US" altLang="ko-KR" spc="-100" dirty="0" smtClean="0">
                <a:solidFill>
                  <a:srgbClr val="FF0000"/>
                </a:solidFill>
              </a:rPr>
              <a:t>, </a:t>
            </a:r>
            <a:r>
              <a:rPr lang="ko-KR" altLang="en-US" spc="-100" dirty="0" smtClean="0">
                <a:solidFill>
                  <a:srgbClr val="FF0000"/>
                </a:solidFill>
              </a:rPr>
              <a:t>시민 안전 체험관 등을 들 수 있다</a:t>
            </a:r>
            <a:r>
              <a:rPr lang="en-US" altLang="ko-KR" spc="-100" dirty="0" smtClean="0">
                <a:solidFill>
                  <a:srgbClr val="FF0000"/>
                </a:solidFill>
              </a:rPr>
              <a:t>. </a:t>
            </a:r>
            <a:r>
              <a:rPr lang="ko-KR" altLang="en-US" spc="-100" dirty="0" smtClean="0">
                <a:solidFill>
                  <a:srgbClr val="FF0000"/>
                </a:solidFill>
              </a:rPr>
              <a:t>먼저 재난 대응 기동반은 재난 발생 시 초기 대응 강화와 시민 생명의 황금 시간을 사수하며 재난 현장 지휘 체계를 일원화하기 위해 운영된다</a:t>
            </a:r>
            <a:r>
              <a:rPr lang="en-US" altLang="ko-KR" spc="-100" dirty="0" smtClean="0">
                <a:solidFill>
                  <a:srgbClr val="FF0000"/>
                </a:solidFill>
              </a:rPr>
              <a:t>. </a:t>
            </a:r>
            <a:r>
              <a:rPr lang="ko-KR" altLang="en-US" spc="-100" dirty="0" smtClean="0">
                <a:solidFill>
                  <a:srgbClr val="FF0000"/>
                </a:solidFill>
              </a:rPr>
              <a:t>재난 발생 시 재난 대응 기동반은 신속히 현장으로 이동하여 현장 지원 본부를 설치하고 현장을 관리한다</a:t>
            </a:r>
            <a:r>
              <a:rPr lang="en-US" altLang="ko-KR" spc="-100" dirty="0" smtClean="0">
                <a:solidFill>
                  <a:srgbClr val="FF0000"/>
                </a:solidFill>
              </a:rPr>
              <a:t>. </a:t>
            </a:r>
            <a:r>
              <a:rPr lang="ko-KR" altLang="en-US" spc="-100" dirty="0" smtClean="0">
                <a:solidFill>
                  <a:srgbClr val="FF0000"/>
                </a:solidFill>
              </a:rPr>
              <a:t>또한 이재민이 발생하면 임시 거처를 마련하며</a:t>
            </a:r>
            <a:r>
              <a:rPr lang="en-US" altLang="ko-KR" spc="-100" dirty="0" smtClean="0">
                <a:solidFill>
                  <a:srgbClr val="FF0000"/>
                </a:solidFill>
              </a:rPr>
              <a:t>, </a:t>
            </a:r>
            <a:r>
              <a:rPr lang="ko-KR" altLang="en-US" spc="-100" dirty="0" smtClean="0">
                <a:solidFill>
                  <a:srgbClr val="FF0000"/>
                </a:solidFill>
              </a:rPr>
              <a:t>사상사가 발생하면 애로사항을 지원하고</a:t>
            </a:r>
            <a:r>
              <a:rPr lang="en-US" altLang="ko-KR" spc="-100" dirty="0" smtClean="0">
                <a:solidFill>
                  <a:srgbClr val="FF0000"/>
                </a:solidFill>
              </a:rPr>
              <a:t>, </a:t>
            </a:r>
            <a:r>
              <a:rPr lang="ko-KR" altLang="en-US" spc="-100" dirty="0" smtClean="0">
                <a:solidFill>
                  <a:srgbClr val="FF0000"/>
                </a:solidFill>
              </a:rPr>
              <a:t>차량 전복사고</a:t>
            </a:r>
            <a:r>
              <a:rPr lang="en-US" altLang="ko-KR" spc="-100" dirty="0" smtClean="0">
                <a:solidFill>
                  <a:srgbClr val="FF0000"/>
                </a:solidFill>
              </a:rPr>
              <a:t>·</a:t>
            </a:r>
            <a:r>
              <a:rPr lang="ko-KR" altLang="en-US" spc="-100" dirty="0" smtClean="0">
                <a:solidFill>
                  <a:srgbClr val="FF0000"/>
                </a:solidFill>
              </a:rPr>
              <a:t>산불</a:t>
            </a:r>
            <a:r>
              <a:rPr lang="en-US" altLang="ko-KR" spc="-100" dirty="0" smtClean="0">
                <a:solidFill>
                  <a:srgbClr val="FF0000"/>
                </a:solidFill>
              </a:rPr>
              <a:t>·</a:t>
            </a:r>
            <a:r>
              <a:rPr lang="ko-KR" altLang="en-US" spc="-100" dirty="0" smtClean="0">
                <a:solidFill>
                  <a:srgbClr val="FF0000"/>
                </a:solidFill>
              </a:rPr>
              <a:t>대형 화재 등의 진압을 한다</a:t>
            </a:r>
            <a:r>
              <a:rPr lang="en-US" altLang="ko-KR" spc="-100" dirty="0" smtClean="0">
                <a:solidFill>
                  <a:srgbClr val="FF0000"/>
                </a:solidFill>
              </a:rPr>
              <a:t>. </a:t>
            </a:r>
            <a:r>
              <a:rPr lang="ko-KR" altLang="en-US" spc="-100" dirty="0" smtClean="0">
                <a:solidFill>
                  <a:srgbClr val="FF0000"/>
                </a:solidFill>
              </a:rPr>
              <a:t>한편</a:t>
            </a:r>
            <a:r>
              <a:rPr lang="en-US" altLang="ko-KR" spc="-100" dirty="0" smtClean="0">
                <a:solidFill>
                  <a:srgbClr val="FF0000"/>
                </a:solidFill>
              </a:rPr>
              <a:t>, </a:t>
            </a:r>
            <a:r>
              <a:rPr lang="ko-KR" altLang="en-US" spc="-100" dirty="0" smtClean="0">
                <a:solidFill>
                  <a:srgbClr val="FF0000"/>
                </a:solidFill>
              </a:rPr>
              <a:t>자연재해에 대비하기 위한 강우 정보 및 수위</a:t>
            </a:r>
            <a:r>
              <a:rPr lang="en-US" altLang="ko-KR" spc="-100" dirty="0" smtClean="0">
                <a:solidFill>
                  <a:srgbClr val="FF0000"/>
                </a:solidFill>
              </a:rPr>
              <a:t>·</a:t>
            </a:r>
            <a:r>
              <a:rPr lang="ko-KR" altLang="en-US" spc="-100" dirty="0" smtClean="0">
                <a:solidFill>
                  <a:srgbClr val="FF0000"/>
                </a:solidFill>
              </a:rPr>
              <a:t>기상 정보는 고양시 통합 </a:t>
            </a:r>
            <a:r>
              <a:rPr lang="ko-KR" altLang="en-US" spc="-100" dirty="0" err="1" smtClean="0">
                <a:solidFill>
                  <a:srgbClr val="FF0000"/>
                </a:solidFill>
              </a:rPr>
              <a:t>앱을</a:t>
            </a:r>
            <a:r>
              <a:rPr lang="ko-KR" altLang="en-US" spc="-100" dirty="0" smtClean="0">
                <a:solidFill>
                  <a:srgbClr val="FF0000"/>
                </a:solidFill>
              </a:rPr>
              <a:t> 통해 제공하고 있다</a:t>
            </a:r>
            <a:r>
              <a:rPr lang="en-US" altLang="ko-KR" spc="-100" dirty="0" smtClean="0">
                <a:solidFill>
                  <a:srgbClr val="FF0000"/>
                </a:solidFill>
              </a:rPr>
              <a:t>. </a:t>
            </a:r>
            <a:r>
              <a:rPr lang="ko-KR" altLang="en-US" spc="-100" dirty="0" smtClean="0">
                <a:solidFill>
                  <a:srgbClr val="FF0000"/>
                </a:solidFill>
              </a:rPr>
              <a:t>그리고 고양시는 고양 시민을 대상으로 시민 안전 체험 </a:t>
            </a:r>
            <a:r>
              <a:rPr lang="ko-KR" altLang="en-US" spc="-100" dirty="0" err="1" smtClean="0">
                <a:solidFill>
                  <a:srgbClr val="FF0000"/>
                </a:solidFill>
              </a:rPr>
              <a:t>교실를</a:t>
            </a:r>
            <a:r>
              <a:rPr lang="ko-KR" altLang="en-US" spc="-100" dirty="0" smtClean="0">
                <a:solidFill>
                  <a:srgbClr val="FF0000"/>
                </a:solidFill>
              </a:rPr>
              <a:t> 운영하여 화재 진압</a:t>
            </a:r>
            <a:r>
              <a:rPr lang="en-US" altLang="ko-KR" spc="-100" dirty="0" smtClean="0">
                <a:solidFill>
                  <a:srgbClr val="FF0000"/>
                </a:solidFill>
              </a:rPr>
              <a:t>, </a:t>
            </a:r>
            <a:r>
              <a:rPr lang="ko-KR" altLang="en-US" spc="-100" dirty="0" smtClean="0">
                <a:solidFill>
                  <a:srgbClr val="FF0000"/>
                </a:solidFill>
              </a:rPr>
              <a:t>지진 체험</a:t>
            </a:r>
            <a:r>
              <a:rPr lang="en-US" altLang="ko-KR" spc="-100" dirty="0" smtClean="0">
                <a:solidFill>
                  <a:srgbClr val="FF0000"/>
                </a:solidFill>
              </a:rPr>
              <a:t>, </a:t>
            </a:r>
            <a:r>
              <a:rPr lang="ko-KR" altLang="en-US" spc="-100" dirty="0" smtClean="0">
                <a:solidFill>
                  <a:srgbClr val="FF0000"/>
                </a:solidFill>
              </a:rPr>
              <a:t>심폐소생술 실습</a:t>
            </a:r>
            <a:r>
              <a:rPr lang="en-US" altLang="ko-KR" spc="-100" dirty="0" smtClean="0">
                <a:solidFill>
                  <a:srgbClr val="FF0000"/>
                </a:solidFill>
              </a:rPr>
              <a:t>, </a:t>
            </a:r>
            <a:r>
              <a:rPr lang="ko-KR" altLang="en-US" spc="-100" dirty="0" smtClean="0">
                <a:solidFill>
                  <a:srgbClr val="FF0000"/>
                </a:solidFill>
              </a:rPr>
              <a:t>연기 피난</a:t>
            </a:r>
            <a:r>
              <a:rPr lang="en-US" altLang="ko-KR" spc="-100" dirty="0" smtClean="0">
                <a:solidFill>
                  <a:srgbClr val="FF0000"/>
                </a:solidFill>
              </a:rPr>
              <a:t>, </a:t>
            </a:r>
            <a:r>
              <a:rPr lang="ko-KR" altLang="en-US" spc="-100" dirty="0" smtClean="0">
                <a:solidFill>
                  <a:srgbClr val="FF0000"/>
                </a:solidFill>
              </a:rPr>
              <a:t>구조 대피 체험 등을 통해 각종 안전 체험을 직접 경험하고 대비할 수 있도록 하고 있다</a:t>
            </a:r>
            <a:r>
              <a:rPr lang="en-US" altLang="ko-KR" spc="-100" dirty="0" smtClean="0">
                <a:solidFill>
                  <a:srgbClr val="FF0000"/>
                </a:solidFill>
              </a:rPr>
              <a:t>.</a:t>
            </a:r>
          </a:p>
        </p:txBody>
      </p:sp>
      <p:pic>
        <p:nvPicPr>
          <p:cNvPr id="18" name="그림 17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900"/>
                    </a14:imgEffect>
                    <a14:imgEffect>
                      <a14:saturation sat="1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06224"/>
          </a:xfrm>
          <a:prstGeom prst="rect">
            <a:avLst/>
          </a:prstGeom>
        </p:spPr>
      </p:pic>
      <p:sp>
        <p:nvSpPr>
          <p:cNvPr id="19" name="제목 1"/>
          <p:cNvSpPr txBox="1">
            <a:spLocks/>
          </p:cNvSpPr>
          <p:nvPr/>
        </p:nvSpPr>
        <p:spPr>
          <a:xfrm>
            <a:off x="1331640" y="33896"/>
            <a:ext cx="6624736" cy="68407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ko-KR" altLang="en-US" sz="2800" b="1" spc="-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나눔고딕 ExtraBold" pitchFamily="50" charset="-127"/>
                <a:ea typeface="나눔고딕 ExtraBold" pitchFamily="50" charset="-127"/>
              </a:rPr>
              <a:t>안전한 삶을 위한 노력</a:t>
            </a:r>
          </a:p>
        </p:txBody>
      </p:sp>
      <p:sp>
        <p:nvSpPr>
          <p:cNvPr id="20" name="직사각형 19"/>
          <p:cNvSpPr/>
          <p:nvPr/>
        </p:nvSpPr>
        <p:spPr>
          <a:xfrm>
            <a:off x="6762257" y="78134"/>
            <a:ext cx="208101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ko-KR" altLang="en-US" sz="1400" b="1" spc="-5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나눔고딕 ExtraBold" pitchFamily="50" charset="-127"/>
                <a:ea typeface="나눔고딕 ExtraBold" pitchFamily="50" charset="-127"/>
              </a:rPr>
              <a:t>두 번째 이야기 </a:t>
            </a:r>
            <a:r>
              <a:rPr lang="en-US" altLang="ko-KR" sz="1400" b="1" spc="-5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나눔고딕 ExtraBold" pitchFamily="50" charset="-127"/>
                <a:ea typeface="나눔고딕 ExtraBold" pitchFamily="50" charset="-127"/>
              </a:rPr>
              <a:t>-</a:t>
            </a:r>
            <a:r>
              <a:rPr lang="ko-KR" altLang="en-US" sz="1400" b="1" spc="-5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나눔고딕 ExtraBold" pitchFamily="50" charset="-127"/>
                <a:ea typeface="나눔고딕 ExtraBold" pitchFamily="50" charset="-127"/>
              </a:rPr>
              <a:t> 안전</a:t>
            </a:r>
            <a:r>
              <a:rPr lang="en-US" altLang="ko-KR" sz="1400" b="1" spc="-5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나눔고딕 ExtraBold" pitchFamily="50" charset="-127"/>
                <a:ea typeface="나눔고딕 ExtraBold" pitchFamily="50" charset="-127"/>
              </a:rPr>
              <a:t>·</a:t>
            </a:r>
            <a:r>
              <a:rPr lang="ko-KR" altLang="en-US" sz="1400" b="1" spc="-5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나눔고딕 ExtraBold" pitchFamily="50" charset="-127"/>
                <a:ea typeface="나눔고딕 ExtraBold" pitchFamily="50" charset="-127"/>
              </a:rPr>
              <a:t>건강</a:t>
            </a:r>
          </a:p>
        </p:txBody>
      </p:sp>
      <p:sp>
        <p:nvSpPr>
          <p:cNvPr id="21" name="제목 1"/>
          <p:cNvSpPr txBox="1">
            <a:spLocks/>
          </p:cNvSpPr>
          <p:nvPr/>
        </p:nvSpPr>
        <p:spPr>
          <a:xfrm>
            <a:off x="195212" y="35520"/>
            <a:ext cx="1077120" cy="64807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000" b="1" spc="-150" dirty="0" err="1" smtClean="0">
                <a:solidFill>
                  <a:srgbClr val="F9557C"/>
                </a:solidFill>
                <a:latin typeface="나눔고딕 ExtraBold" pitchFamily="50" charset="-127"/>
                <a:ea typeface="나눔고딕 ExtraBold" pitchFamily="50" charset="-127"/>
              </a:rPr>
              <a:t>범교과</a:t>
            </a:r>
            <a:endParaRPr lang="en-US" altLang="ko-KR" sz="2000" b="1" spc="-150" dirty="0" smtClean="0">
              <a:solidFill>
                <a:srgbClr val="F9557C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r>
              <a:rPr lang="ko-KR" altLang="en-US" sz="2000" b="1" spc="-150" dirty="0" smtClean="0">
                <a:solidFill>
                  <a:srgbClr val="F9557C"/>
                </a:solidFill>
                <a:latin typeface="나눔고딕 ExtraBold" pitchFamily="50" charset="-127"/>
                <a:ea typeface="나눔고딕 ExtraBold" pitchFamily="50" charset="-127"/>
              </a:rPr>
              <a:t>교실</a:t>
            </a:r>
            <a:endParaRPr lang="en-US" altLang="ko-KR" sz="2000" b="1" spc="-150" dirty="0" smtClean="0">
              <a:solidFill>
                <a:srgbClr val="F9557C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583636" y="314900"/>
            <a:ext cx="1296144" cy="377796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>
                <a:solidFill>
                  <a:prstClr val="white">
                    <a:lumMod val="50000"/>
                  </a:prstClr>
                </a:solidFill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solidFill>
                  <a:prstClr val="white">
                    <a:lumMod val="50000"/>
                  </a:prstClr>
                </a:solidFill>
                <a:latin typeface="나눔고딕 ExtraBold" pitchFamily="50" charset="-127"/>
                <a:ea typeface="나눔고딕 ExtraBold" pitchFamily="50" charset="-127"/>
              </a:rPr>
              <a:t>68</a:t>
            </a:r>
            <a:r>
              <a:rPr lang="ko-KR" altLang="en-US" dirty="0" smtClean="0">
                <a:solidFill>
                  <a:prstClr val="white">
                    <a:lumMod val="50000"/>
                  </a:prstClr>
                </a:solidFill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solidFill>
                <a:prstClr val="white">
                  <a:lumMod val="50000"/>
                </a:prst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12249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직사각형 19"/>
          <p:cNvSpPr/>
          <p:nvPr/>
        </p:nvSpPr>
        <p:spPr>
          <a:xfrm>
            <a:off x="107504" y="1556792"/>
            <a:ext cx="8856984" cy="46351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00" indent="-360000" fontAlgn="base"/>
            <a:r>
              <a:rPr lang="en-US" altLang="ko-KR" b="1" spc="-30" dirty="0">
                <a:latin typeface="나눔고딕 ExtraBold" pitchFamily="50" charset="-127"/>
                <a:ea typeface="나눔고딕 ExtraBold" pitchFamily="50" charset="-127"/>
              </a:rPr>
              <a:t>1</a:t>
            </a:r>
            <a:r>
              <a:rPr lang="en-US" altLang="ko-KR" b="1" spc="-30" dirty="0" smtClean="0">
                <a:latin typeface="나눔고딕 ExtraBold" pitchFamily="50" charset="-127"/>
                <a:ea typeface="나눔고딕 ExtraBold" pitchFamily="50" charset="-127"/>
              </a:rPr>
              <a:t>. </a:t>
            </a:r>
            <a:r>
              <a:rPr lang="ko-KR" altLang="en-US" b="1" spc="-30" dirty="0" smtClean="0">
                <a:latin typeface="나눔고딕 ExtraBold" pitchFamily="50" charset="-127"/>
                <a:ea typeface="나눔고딕 ExtraBold" pitchFamily="50" charset="-127"/>
              </a:rPr>
              <a:t>자연환경과 인간 생활</a:t>
            </a:r>
            <a:endParaRPr lang="ko-KR" altLang="en-US" b="1" spc="-30" dirty="0">
              <a:latin typeface="나눔고딕 ExtraBold" pitchFamily="50" charset="-127"/>
              <a:ea typeface="나눔고딕 ExtraBold" pitchFamily="50" charset="-127"/>
            </a:endParaRPr>
          </a:p>
          <a:p>
            <a:pPr marL="360000" indent="-360000" fontAlgn="base"/>
            <a:endParaRPr lang="en-US" altLang="ko-KR" spc="-30" dirty="0" smtClean="0">
              <a:latin typeface="+mn-ea"/>
            </a:endParaRPr>
          </a:p>
          <a:p>
            <a:pPr marL="360000" indent="-360000" fontAlgn="base"/>
            <a:r>
              <a:rPr lang="en-US" altLang="ko-KR" spc="-30" dirty="0" smtClean="0">
                <a:latin typeface="+mn-ea"/>
              </a:rPr>
              <a:t>  01.</a:t>
            </a:r>
            <a:r>
              <a:rPr lang="en-US" altLang="ko-KR" spc="-100" dirty="0" smtClean="0">
                <a:latin typeface="+mn-ea"/>
              </a:rPr>
              <a:t> </a:t>
            </a:r>
            <a:r>
              <a:rPr lang="ko-KR" altLang="en-US" spc="-100" dirty="0" smtClean="0">
                <a:latin typeface="+mn-ea"/>
              </a:rPr>
              <a:t>자연환경이 인간 생활에 미치는 영향</a:t>
            </a:r>
            <a:endParaRPr lang="ko-KR" altLang="en-US" spc="-100" dirty="0">
              <a:latin typeface="+mn-ea"/>
            </a:endParaRPr>
          </a:p>
          <a:p>
            <a:pPr marL="360000" indent="-360000" fontAlgn="base"/>
            <a:endParaRPr lang="en-US" altLang="ko-KR" spc="-100" dirty="0" smtClean="0">
              <a:latin typeface="+mn-ea"/>
            </a:endParaRPr>
          </a:p>
          <a:p>
            <a:pPr marL="288000" indent="-288000" fontAlgn="base">
              <a:lnSpc>
                <a:spcPct val="120000"/>
              </a:lnSpc>
            </a:pPr>
            <a:r>
              <a:rPr lang="en-US" altLang="ko-KR" spc="-100" dirty="0" smtClean="0">
                <a:latin typeface="+mn-ea"/>
              </a:rPr>
              <a:t>  • (          ), (          ), </a:t>
            </a:r>
            <a:r>
              <a:rPr lang="ko-KR" altLang="en-US" spc="-100" dirty="0" smtClean="0">
                <a:latin typeface="+mn-ea"/>
              </a:rPr>
              <a:t>식생</a:t>
            </a:r>
            <a:r>
              <a:rPr lang="en-US" altLang="ko-KR" spc="-100" dirty="0" smtClean="0">
                <a:latin typeface="+mn-ea"/>
              </a:rPr>
              <a:t>, </a:t>
            </a:r>
            <a:r>
              <a:rPr lang="ko-KR" altLang="en-US" spc="-100" dirty="0" smtClean="0">
                <a:latin typeface="+mn-ea"/>
              </a:rPr>
              <a:t>토양 등의 자연환경은 인간 생활에 많은 영향을 줌</a:t>
            </a:r>
          </a:p>
          <a:p>
            <a:pPr marL="288000" indent="-288000" fontAlgn="base">
              <a:lnSpc>
                <a:spcPct val="120000"/>
              </a:lnSpc>
            </a:pPr>
            <a:r>
              <a:rPr lang="en-US" altLang="ko-KR" spc="-100" dirty="0" smtClean="0">
                <a:latin typeface="+mn-ea"/>
              </a:rPr>
              <a:t>  • </a:t>
            </a:r>
            <a:r>
              <a:rPr lang="ko-KR" altLang="en-US" spc="-100" dirty="0" smtClean="0">
                <a:latin typeface="+mn-ea"/>
              </a:rPr>
              <a:t>아시아 계절풍 기후 평야 지역에서는 </a:t>
            </a:r>
            <a:r>
              <a:rPr lang="en-US" altLang="ko-KR" spc="-100" dirty="0" smtClean="0">
                <a:latin typeface="+mn-ea"/>
              </a:rPr>
              <a:t>(          )</a:t>
            </a:r>
            <a:r>
              <a:rPr lang="ko-KR" altLang="en-US" spc="-100" dirty="0" smtClean="0">
                <a:latin typeface="+mn-ea"/>
              </a:rPr>
              <a:t>농사가 이루어짐</a:t>
            </a:r>
          </a:p>
          <a:p>
            <a:pPr marL="288000" indent="-288000" fontAlgn="base">
              <a:lnSpc>
                <a:spcPct val="120000"/>
              </a:lnSpc>
            </a:pPr>
            <a:r>
              <a:rPr lang="en-US" altLang="ko-KR" spc="-100" dirty="0" smtClean="0">
                <a:latin typeface="+mn-ea"/>
              </a:rPr>
              <a:t>  • (          ) </a:t>
            </a:r>
            <a:r>
              <a:rPr lang="ko-KR" altLang="en-US" spc="-100" dirty="0" smtClean="0">
                <a:latin typeface="+mn-ea"/>
              </a:rPr>
              <a:t>기후의 가옥은 지붕이 평평하고</a:t>
            </a:r>
            <a:r>
              <a:rPr lang="en-US" altLang="ko-KR" spc="-100" dirty="0" smtClean="0">
                <a:latin typeface="+mn-ea"/>
              </a:rPr>
              <a:t>, </a:t>
            </a:r>
            <a:r>
              <a:rPr lang="ko-KR" altLang="en-US" spc="-100" dirty="0" smtClean="0">
                <a:latin typeface="+mn-ea"/>
              </a:rPr>
              <a:t>창문이 좁으며 벽이 </a:t>
            </a:r>
            <a:r>
              <a:rPr lang="en-US" altLang="ko-KR" spc="-100" dirty="0" smtClean="0">
                <a:latin typeface="+mn-ea"/>
              </a:rPr>
              <a:t>(               ) </a:t>
            </a:r>
            <a:r>
              <a:rPr lang="ko-KR" altLang="en-US" spc="-100" dirty="0" smtClean="0">
                <a:latin typeface="+mn-ea"/>
              </a:rPr>
              <a:t>특징을 보임</a:t>
            </a:r>
          </a:p>
          <a:p>
            <a:pPr marL="360000" indent="-360000" fontAlgn="base"/>
            <a:r>
              <a:rPr lang="en-US" altLang="ko-KR" spc="-100" dirty="0" smtClean="0">
                <a:latin typeface="+mn-ea"/>
              </a:rPr>
              <a:t>  • </a:t>
            </a:r>
            <a:r>
              <a:rPr lang="ko-KR" altLang="en-US" spc="-100" dirty="0" smtClean="0">
                <a:latin typeface="+mn-ea"/>
              </a:rPr>
              <a:t>인간은 </a:t>
            </a:r>
            <a:r>
              <a:rPr lang="en-US" altLang="ko-KR" spc="-100" dirty="0" smtClean="0">
                <a:latin typeface="+mn-ea"/>
              </a:rPr>
              <a:t>(                    )</a:t>
            </a:r>
            <a:r>
              <a:rPr lang="ko-KR" altLang="en-US" spc="-100" dirty="0" smtClean="0">
                <a:latin typeface="+mn-ea"/>
              </a:rPr>
              <a:t>의 발달로 자연환경의 제약을 극복하고 이용하면서 생활하게 됨</a:t>
            </a:r>
            <a:endParaRPr lang="en-US" altLang="ko-KR" spc="-100" dirty="0" smtClean="0">
              <a:latin typeface="+mn-ea"/>
            </a:endParaRPr>
          </a:p>
          <a:p>
            <a:pPr marL="360000" indent="-360000" fontAlgn="base"/>
            <a:endParaRPr lang="en-US" altLang="ko-KR" spc="-100" dirty="0" smtClean="0">
              <a:latin typeface="+mn-ea"/>
            </a:endParaRPr>
          </a:p>
          <a:p>
            <a:pPr marL="360000" indent="-360000" fontAlgn="base"/>
            <a:r>
              <a:rPr lang="en-US" altLang="ko-KR" spc="-100" dirty="0" smtClean="0">
                <a:latin typeface="+mn-ea"/>
              </a:rPr>
              <a:t>  </a:t>
            </a:r>
            <a:r>
              <a:rPr lang="en-US" altLang="ko-KR" spc="-30" dirty="0" smtClean="0">
                <a:latin typeface="+mn-ea"/>
              </a:rPr>
              <a:t>02.</a:t>
            </a:r>
            <a:r>
              <a:rPr lang="en-US" altLang="ko-KR" spc="-100" dirty="0" smtClean="0">
                <a:latin typeface="+mn-ea"/>
              </a:rPr>
              <a:t> </a:t>
            </a:r>
            <a:r>
              <a:rPr lang="ko-KR" altLang="en-US" spc="-100" dirty="0" smtClean="0">
                <a:latin typeface="+mn-ea"/>
              </a:rPr>
              <a:t>안전하고 쾌적한 환경에서 살아갈 시민의 권리</a:t>
            </a:r>
          </a:p>
          <a:p>
            <a:pPr marL="360000" indent="-360000" fontAlgn="base"/>
            <a:endParaRPr lang="en-US" altLang="ko-KR" spc="-100" dirty="0" smtClean="0">
              <a:latin typeface="+mn-ea"/>
            </a:endParaRPr>
          </a:p>
          <a:p>
            <a:pPr marL="288000" indent="-288000" fontAlgn="base">
              <a:lnSpc>
                <a:spcPct val="120000"/>
              </a:lnSpc>
            </a:pPr>
            <a:r>
              <a:rPr lang="en-US" altLang="ko-KR" spc="-100" dirty="0" smtClean="0">
                <a:latin typeface="+mn-ea"/>
              </a:rPr>
              <a:t>  • </a:t>
            </a:r>
            <a:r>
              <a:rPr lang="ko-KR" altLang="en-US" spc="-100" dirty="0" smtClean="0">
                <a:latin typeface="+mn-ea"/>
              </a:rPr>
              <a:t>자연환경은 홍수</a:t>
            </a:r>
            <a:r>
              <a:rPr lang="en-US" altLang="ko-KR" spc="-100" dirty="0" smtClean="0">
                <a:latin typeface="+mn-ea"/>
              </a:rPr>
              <a:t>, </a:t>
            </a:r>
            <a:r>
              <a:rPr lang="ko-KR" altLang="en-US" spc="-100" dirty="0" smtClean="0">
                <a:latin typeface="+mn-ea"/>
              </a:rPr>
              <a:t>가뭄</a:t>
            </a:r>
            <a:r>
              <a:rPr lang="en-US" altLang="ko-KR" spc="-100" dirty="0" smtClean="0">
                <a:latin typeface="+mn-ea"/>
              </a:rPr>
              <a:t>, </a:t>
            </a:r>
            <a:r>
              <a:rPr lang="ko-KR" altLang="en-US" spc="-100" dirty="0" smtClean="0">
                <a:latin typeface="+mn-ea"/>
              </a:rPr>
              <a:t>지진</a:t>
            </a:r>
            <a:r>
              <a:rPr lang="en-US" altLang="ko-KR" spc="-100" dirty="0" smtClean="0">
                <a:latin typeface="+mn-ea"/>
              </a:rPr>
              <a:t>, </a:t>
            </a:r>
            <a:r>
              <a:rPr lang="ko-KR" altLang="en-US" spc="-100" dirty="0" smtClean="0">
                <a:latin typeface="+mn-ea"/>
              </a:rPr>
              <a:t>화산 폭발 등</a:t>
            </a:r>
            <a:r>
              <a:rPr lang="en-US" altLang="ko-KR" spc="-100" dirty="0" smtClean="0">
                <a:latin typeface="+mn-ea"/>
              </a:rPr>
              <a:t> (                    )(</a:t>
            </a:r>
            <a:r>
              <a:rPr lang="ko-KR" altLang="en-US" spc="-100" dirty="0" err="1" smtClean="0">
                <a:latin typeface="+mn-ea"/>
              </a:rPr>
              <a:t>으</a:t>
            </a:r>
            <a:r>
              <a:rPr lang="en-US" altLang="ko-KR" spc="-100" dirty="0" smtClean="0">
                <a:latin typeface="+mn-ea"/>
              </a:rPr>
              <a:t>)</a:t>
            </a:r>
            <a:r>
              <a:rPr lang="ko-KR" altLang="en-US" spc="-100" dirty="0" smtClean="0">
                <a:latin typeface="+mn-ea"/>
              </a:rPr>
              <a:t>로 인간에게 위협을 가하기도 함</a:t>
            </a:r>
          </a:p>
          <a:p>
            <a:pPr marL="288000" indent="-288000" fontAlgn="base">
              <a:lnSpc>
                <a:spcPct val="120000"/>
              </a:lnSpc>
            </a:pPr>
            <a:r>
              <a:rPr lang="en-US" altLang="ko-KR" spc="-100" dirty="0" smtClean="0">
                <a:latin typeface="+mn-ea"/>
              </a:rPr>
              <a:t>  • </a:t>
            </a:r>
            <a:r>
              <a:rPr lang="ko-KR" altLang="en-US" spc="-100" dirty="0" smtClean="0">
                <a:latin typeface="+mn-ea"/>
              </a:rPr>
              <a:t>우리나라 헌법은 시민이 안전하고 쾌적한 환경에서 살아갈 시민의 권리를 보장하기 위해 </a:t>
            </a:r>
            <a:r>
              <a:rPr lang="en-US" altLang="ko-KR" spc="-100" dirty="0" smtClean="0">
                <a:latin typeface="+mn-ea"/>
              </a:rPr>
              <a:t>(               )</a:t>
            </a:r>
            <a:r>
              <a:rPr lang="ko-KR" altLang="en-US" spc="-100" dirty="0" smtClean="0">
                <a:latin typeface="+mn-ea"/>
              </a:rPr>
              <a:t>을</a:t>
            </a:r>
            <a:r>
              <a:rPr lang="en-US" altLang="ko-KR" spc="-100" dirty="0" smtClean="0">
                <a:latin typeface="+mn-ea"/>
              </a:rPr>
              <a:t>/</a:t>
            </a:r>
            <a:r>
              <a:rPr lang="ko-KR" altLang="en-US" spc="-100" dirty="0" smtClean="0">
                <a:latin typeface="+mn-ea"/>
              </a:rPr>
              <a:t>를 규정하고 있음</a:t>
            </a:r>
            <a:endParaRPr lang="en-US" altLang="ko-KR" spc="-100" dirty="0" smtClean="0">
              <a:latin typeface="+mn-ea"/>
            </a:endParaRPr>
          </a:p>
        </p:txBody>
      </p:sp>
      <p:pic>
        <p:nvPicPr>
          <p:cNvPr id="17" name="그림 1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  <a14:imgEffect>
                      <a14:saturation sat="1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06224"/>
          </a:xfrm>
          <a:prstGeom prst="rect">
            <a:avLst/>
          </a:prstGeom>
        </p:spPr>
      </p:pic>
      <p:sp>
        <p:nvSpPr>
          <p:cNvPr id="18" name="제목 1"/>
          <p:cNvSpPr txBox="1">
            <a:spLocks/>
          </p:cNvSpPr>
          <p:nvPr/>
        </p:nvSpPr>
        <p:spPr>
          <a:xfrm>
            <a:off x="323528" y="35998"/>
            <a:ext cx="4464496" cy="58469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32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Ⅱ. </a:t>
            </a:r>
            <a:r>
              <a:rPr lang="ko-KR" altLang="en-US" sz="32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대단원 마무리</a:t>
            </a:r>
            <a:endParaRPr lang="ko-KR" altLang="en-US" sz="3200" b="1" spc="-150" dirty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3" name="직사각형 22"/>
          <p:cNvSpPr/>
          <p:nvPr/>
        </p:nvSpPr>
        <p:spPr>
          <a:xfrm>
            <a:off x="6942745" y="78134"/>
            <a:ext cx="190148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ko-K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Ⅱ. </a:t>
            </a:r>
            <a:r>
              <a:rPr lang="ko-KR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자연환경과 인간</a:t>
            </a:r>
          </a:p>
        </p:txBody>
      </p:sp>
      <p:grpSp>
        <p:nvGrpSpPr>
          <p:cNvPr id="2" name="그룹 30"/>
          <p:cNvGrpSpPr/>
          <p:nvPr/>
        </p:nvGrpSpPr>
        <p:grpSpPr>
          <a:xfrm>
            <a:off x="179512" y="1115063"/>
            <a:ext cx="2699792" cy="404413"/>
            <a:chOff x="179512" y="1052347"/>
            <a:chExt cx="2699792" cy="404413"/>
          </a:xfrm>
        </p:grpSpPr>
        <p:sp>
          <p:nvSpPr>
            <p:cNvPr id="32" name="TextBox 31"/>
            <p:cNvSpPr txBox="1"/>
            <p:nvPr/>
          </p:nvSpPr>
          <p:spPr>
            <a:xfrm>
              <a:off x="251520" y="1087428"/>
              <a:ext cx="2627784" cy="369332"/>
            </a:xfrm>
            <a:prstGeom prst="rect">
              <a:avLst/>
            </a:prstGeom>
            <a:noFill/>
            <a:effectLst>
              <a:innerShdw blurRad="63500" dist="50800" dir="13500000">
                <a:prstClr val="black">
                  <a:alpha val="15000"/>
                </a:prstClr>
              </a:inn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b="1" dirty="0" smtClean="0">
                  <a:solidFill>
                    <a:srgbClr val="64AEA9"/>
                  </a:solidFill>
                  <a:latin typeface="나눔고딕 ExtraBold" pitchFamily="50" charset="-127"/>
                  <a:ea typeface="나눔고딕 ExtraBold" pitchFamily="50" charset="-127"/>
                </a:rPr>
                <a:t>내용 정리하기</a:t>
              </a:r>
              <a:endParaRPr lang="en-US" altLang="ko-KR" b="1" dirty="0" smtClean="0">
                <a:solidFill>
                  <a:srgbClr val="64AEA9"/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  <p:pic>
          <p:nvPicPr>
            <p:cNvPr id="33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79512" y="1052347"/>
              <a:ext cx="648072" cy="3608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6" name="TextBox 15"/>
          <p:cNvSpPr txBox="1"/>
          <p:nvPr/>
        </p:nvSpPr>
        <p:spPr>
          <a:xfrm>
            <a:off x="7583636" y="314900"/>
            <a:ext cx="1296144" cy="377796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>
                <a:solidFill>
                  <a:prstClr val="white">
                    <a:lumMod val="50000"/>
                  </a:prstClr>
                </a:solidFill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solidFill>
                  <a:prstClr val="white">
                    <a:lumMod val="50000"/>
                  </a:prstClr>
                </a:solidFill>
                <a:latin typeface="나눔고딕 ExtraBold" pitchFamily="50" charset="-127"/>
                <a:ea typeface="나눔고딕 ExtraBold" pitchFamily="50" charset="-127"/>
              </a:rPr>
              <a:t>38</a:t>
            </a:r>
            <a:r>
              <a:rPr lang="ko-KR" altLang="en-US" dirty="0" smtClean="0">
                <a:solidFill>
                  <a:prstClr val="white">
                    <a:lumMod val="50000"/>
                  </a:prstClr>
                </a:solidFill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solidFill>
                <a:prstClr val="white">
                  <a:lumMod val="50000"/>
                </a:prst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566941" y="2699628"/>
            <a:ext cx="6206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pc="-1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기후</a:t>
            </a:r>
            <a:endParaRPr lang="ko-KR" altLang="en-US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1475656" y="2708920"/>
            <a:ext cx="6206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pc="-1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지형</a:t>
            </a:r>
            <a:endParaRPr lang="ko-KR" altLang="en-US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4139952" y="3059668"/>
            <a:ext cx="6206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pc="-100" dirty="0" smtClean="0">
                <a:solidFill>
                  <a:srgbClr val="F24C4C"/>
                </a:solidFill>
                <a:latin typeface="맑은 고딕" pitchFamily="50" charset="-127"/>
                <a:ea typeface="맑은 고딕" pitchFamily="50" charset="-127"/>
              </a:rPr>
              <a:t>벼</a:t>
            </a:r>
            <a:endParaRPr lang="ko-KR" altLang="en-US" dirty="0">
              <a:solidFill>
                <a:srgbClr val="F24C4C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5" name="직사각형 24"/>
          <p:cNvSpPr/>
          <p:nvPr/>
        </p:nvSpPr>
        <p:spPr>
          <a:xfrm>
            <a:off x="539552" y="3356992"/>
            <a:ext cx="6463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dirty="0" smtClean="0">
                <a:solidFill>
                  <a:srgbClr val="F24C4C"/>
                </a:solidFill>
                <a:latin typeface="맑은 고딕" pitchFamily="50" charset="-127"/>
                <a:ea typeface="맑은 고딕" pitchFamily="50" charset="-127"/>
              </a:rPr>
              <a:t>건조</a:t>
            </a:r>
            <a:endParaRPr lang="ko-KR" altLang="en-US" dirty="0">
              <a:solidFill>
                <a:srgbClr val="F24C4C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6" name="직사각형 25"/>
          <p:cNvSpPr/>
          <p:nvPr/>
        </p:nvSpPr>
        <p:spPr>
          <a:xfrm>
            <a:off x="6544817" y="3356992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dirty="0" smtClean="0">
                <a:solidFill>
                  <a:srgbClr val="F24C4C"/>
                </a:solidFill>
                <a:latin typeface="맑은 고딕" pitchFamily="50" charset="-127"/>
                <a:ea typeface="맑은 고딕" pitchFamily="50" charset="-127"/>
              </a:rPr>
              <a:t>두꺼운</a:t>
            </a:r>
            <a:endParaRPr lang="ko-KR" altLang="en-US" dirty="0">
              <a:solidFill>
                <a:srgbClr val="F24C4C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7" name="직사각형 26"/>
          <p:cNvSpPr/>
          <p:nvPr/>
        </p:nvSpPr>
        <p:spPr>
          <a:xfrm>
            <a:off x="1331640" y="3645024"/>
            <a:ext cx="11897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dirty="0" smtClean="0">
                <a:solidFill>
                  <a:srgbClr val="F24C4C"/>
                </a:solidFill>
                <a:latin typeface="맑은 고딕" pitchFamily="50" charset="-127"/>
                <a:ea typeface="맑은 고딕" pitchFamily="50" charset="-127"/>
              </a:rPr>
              <a:t>과학 기술</a:t>
            </a:r>
            <a:endParaRPr lang="ko-KR" altLang="en-US" dirty="0">
              <a:solidFill>
                <a:srgbClr val="F24C4C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8" name="직사각형 27"/>
          <p:cNvSpPr/>
          <p:nvPr/>
        </p:nvSpPr>
        <p:spPr>
          <a:xfrm>
            <a:off x="4684887" y="4797152"/>
            <a:ext cx="11079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dirty="0" smtClean="0">
                <a:solidFill>
                  <a:srgbClr val="F24C4C"/>
                </a:solidFill>
                <a:latin typeface="맑은 고딕" pitchFamily="50" charset="-127"/>
                <a:ea typeface="맑은 고딕" pitchFamily="50" charset="-127"/>
              </a:rPr>
              <a:t>자연재해</a:t>
            </a:r>
            <a:endParaRPr lang="ko-KR" altLang="en-US" dirty="0">
              <a:solidFill>
                <a:srgbClr val="F24C4C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9" name="직사각형 28"/>
          <p:cNvSpPr/>
          <p:nvPr/>
        </p:nvSpPr>
        <p:spPr>
          <a:xfrm>
            <a:off x="886525" y="5795972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dirty="0" smtClean="0">
                <a:solidFill>
                  <a:srgbClr val="F24C4C"/>
                </a:solidFill>
                <a:latin typeface="맑은 고딕" pitchFamily="50" charset="-127"/>
                <a:ea typeface="맑은 고딕" pitchFamily="50" charset="-127"/>
              </a:rPr>
              <a:t>환경권</a:t>
            </a:r>
            <a:endParaRPr lang="ko-KR" altLang="en-US" dirty="0">
              <a:solidFill>
                <a:srgbClr val="F24C4C"/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21864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  <p:bldP spid="22" grpId="0"/>
      <p:bldP spid="25" grpId="0"/>
      <p:bldP spid="26" grpId="0"/>
      <p:bldP spid="27" grpId="0"/>
      <p:bldP spid="28" grpId="0"/>
      <p:bldP spid="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1"/>
          <p:cNvGrpSpPr/>
          <p:nvPr/>
        </p:nvGrpSpPr>
        <p:grpSpPr>
          <a:xfrm>
            <a:off x="0" y="0"/>
            <a:ext cx="9144000" cy="1106224"/>
            <a:chOff x="0" y="0"/>
            <a:chExt cx="9144000" cy="1106224"/>
          </a:xfrm>
        </p:grpSpPr>
        <p:pic>
          <p:nvPicPr>
            <p:cNvPr id="18" name="그림 17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5900"/>
                      </a14:imgEffect>
                      <a14:imgEffect>
                        <a14:saturation sat="17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1106224"/>
            </a:xfrm>
            <a:prstGeom prst="rect">
              <a:avLst/>
            </a:prstGeom>
          </p:spPr>
        </p:pic>
        <p:sp>
          <p:nvSpPr>
            <p:cNvPr id="19" name="제목 1"/>
            <p:cNvSpPr txBox="1">
              <a:spLocks/>
            </p:cNvSpPr>
            <p:nvPr/>
          </p:nvSpPr>
          <p:spPr>
            <a:xfrm>
              <a:off x="251520" y="33896"/>
              <a:ext cx="7056784" cy="684076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ko-KR" altLang="en-US" sz="28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생각 펼치기</a:t>
              </a:r>
              <a:endParaRPr lang="ko-KR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7583636" y="314900"/>
            <a:ext cx="1296144" cy="377796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60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9512" y="1545759"/>
            <a:ext cx="8568952" cy="738664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360000" indent="-360000">
              <a:buFont typeface="+mj-lt"/>
              <a:buAutoNum type="arabicPeriod" startAt="3"/>
            </a:pPr>
            <a:r>
              <a:rPr lang="ko-KR" altLang="en-US" sz="21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세계 환경 위기 시각이 </a:t>
            </a:r>
            <a:r>
              <a:rPr lang="en-US" altLang="ko-KR" sz="21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12</a:t>
            </a:r>
            <a:r>
              <a:rPr lang="ko-KR" altLang="en-US" sz="21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시에 도달하지 않도록 하려면 우리는 어떤 노력을 해야 할까</a:t>
            </a:r>
            <a:r>
              <a:rPr lang="en-US" altLang="ko-KR" sz="21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?</a:t>
            </a:r>
            <a:endParaRPr lang="ko-KR" altLang="en-US" sz="2100" b="1" spc="-100" dirty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0" name="모서리가 둥근 직사각형 9"/>
          <p:cNvSpPr/>
          <p:nvPr/>
        </p:nvSpPr>
        <p:spPr>
          <a:xfrm>
            <a:off x="658168" y="2467496"/>
            <a:ext cx="7848872" cy="1224136"/>
          </a:xfrm>
          <a:prstGeom prst="roundRect">
            <a:avLst>
              <a:gd name="adj" fmla="val 9405"/>
            </a:avLst>
          </a:prstGeom>
          <a:solidFill>
            <a:schemeClr val="bg1">
              <a:lumMod val="75000"/>
            </a:scheme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모서리가 둥근 직사각형 8"/>
          <p:cNvSpPr/>
          <p:nvPr/>
        </p:nvSpPr>
        <p:spPr>
          <a:xfrm>
            <a:off x="611560" y="2420888"/>
            <a:ext cx="7848872" cy="1224136"/>
          </a:xfrm>
          <a:prstGeom prst="roundRect">
            <a:avLst>
              <a:gd name="adj" fmla="val 9405"/>
            </a:avLst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TextBox 15"/>
          <p:cNvSpPr txBox="1"/>
          <p:nvPr/>
        </p:nvSpPr>
        <p:spPr>
          <a:xfrm>
            <a:off x="683568" y="2564904"/>
            <a:ext cx="7704856" cy="986296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altLang="ko-KR" sz="1700" spc="-150" dirty="0" smtClean="0">
                <a:solidFill>
                  <a:srgbClr val="FF0000"/>
                </a:solidFill>
                <a:latin typeface="+mn-ea"/>
              </a:rPr>
              <a:t>• </a:t>
            </a:r>
            <a:r>
              <a:rPr lang="ko-KR" altLang="en-US" sz="1700" spc="-150" dirty="0" smtClean="0">
                <a:solidFill>
                  <a:srgbClr val="FF0000"/>
                </a:solidFill>
                <a:latin typeface="+mn-ea"/>
              </a:rPr>
              <a:t>환경 친화적인 제품을 사용하려고 노력한다</a:t>
            </a:r>
            <a:r>
              <a:rPr lang="en-US" altLang="ko-KR" sz="1700" spc="-150" dirty="0" smtClean="0">
                <a:solidFill>
                  <a:srgbClr val="FF0000"/>
                </a:solidFill>
                <a:latin typeface="+mn-ea"/>
              </a:rPr>
              <a:t>.</a:t>
            </a:r>
          </a:p>
          <a:p>
            <a:pPr>
              <a:lnSpc>
                <a:spcPts val="2400"/>
              </a:lnSpc>
            </a:pPr>
            <a:r>
              <a:rPr lang="en-US" altLang="ko-KR" sz="1700" spc="-150" dirty="0" smtClean="0">
                <a:solidFill>
                  <a:srgbClr val="FF0000"/>
                </a:solidFill>
                <a:latin typeface="+mn-ea"/>
              </a:rPr>
              <a:t>• </a:t>
            </a:r>
            <a:r>
              <a:rPr lang="ko-KR" altLang="en-US" sz="1700" spc="-150" dirty="0" smtClean="0">
                <a:solidFill>
                  <a:srgbClr val="FF0000"/>
                </a:solidFill>
                <a:latin typeface="+mn-ea"/>
              </a:rPr>
              <a:t>화석 연료 사용을 줄이기 위해 친환경 연료를 개발한다</a:t>
            </a:r>
            <a:r>
              <a:rPr lang="en-US" altLang="ko-KR" sz="1700" spc="-150" dirty="0" smtClean="0">
                <a:solidFill>
                  <a:srgbClr val="FF0000"/>
                </a:solidFill>
                <a:latin typeface="+mn-ea"/>
              </a:rPr>
              <a:t>.</a:t>
            </a:r>
          </a:p>
          <a:p>
            <a:pPr>
              <a:lnSpc>
                <a:spcPts val="2400"/>
              </a:lnSpc>
            </a:pPr>
            <a:r>
              <a:rPr lang="en-US" altLang="ko-KR" sz="1700" spc="-150" dirty="0" smtClean="0">
                <a:solidFill>
                  <a:srgbClr val="FF0000"/>
                </a:solidFill>
                <a:latin typeface="+mn-ea"/>
              </a:rPr>
              <a:t>• </a:t>
            </a:r>
            <a:r>
              <a:rPr lang="ko-KR" altLang="en-US" sz="1700" spc="-150" dirty="0" smtClean="0">
                <a:solidFill>
                  <a:srgbClr val="FF0000"/>
                </a:solidFill>
                <a:latin typeface="+mn-ea"/>
              </a:rPr>
              <a:t>환경 위기를 극복하기 위한 국제 사회의 협력이 필요하다</a:t>
            </a:r>
            <a:r>
              <a:rPr lang="en-US" altLang="ko-KR" sz="1700" spc="-150" dirty="0" smtClean="0">
                <a:solidFill>
                  <a:srgbClr val="FF0000"/>
                </a:solidFill>
                <a:latin typeface="+mn-ea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40784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직사각형 19"/>
          <p:cNvSpPr/>
          <p:nvPr/>
        </p:nvSpPr>
        <p:spPr>
          <a:xfrm>
            <a:off x="107504" y="1338015"/>
            <a:ext cx="9036496" cy="44135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altLang="ko-KR" b="1" spc="-30" dirty="0" smtClean="0">
                <a:latin typeface="나눔고딕 ExtraBold" pitchFamily="50" charset="-127"/>
                <a:ea typeface="나눔고딕 ExtraBold" pitchFamily="50" charset="-127"/>
              </a:rPr>
              <a:t>2. </a:t>
            </a:r>
            <a:r>
              <a:rPr lang="ko-KR" altLang="en-US" b="1" spc="-30" dirty="0" smtClean="0">
                <a:latin typeface="나눔고딕 ExtraBold" pitchFamily="50" charset="-127"/>
                <a:ea typeface="나눔고딕 ExtraBold" pitchFamily="50" charset="-127"/>
              </a:rPr>
              <a:t>삶의 목적으로서의 행복</a:t>
            </a:r>
          </a:p>
          <a:p>
            <a:pPr fontAlgn="base"/>
            <a:endParaRPr lang="en-US" altLang="ko-KR" spc="-30" dirty="0" smtClean="0">
              <a:latin typeface="+mn-ea"/>
            </a:endParaRPr>
          </a:p>
          <a:p>
            <a:pPr fontAlgn="base"/>
            <a:r>
              <a:rPr lang="en-US" altLang="ko-KR" spc="-30" dirty="0" smtClean="0">
                <a:latin typeface="+mn-ea"/>
              </a:rPr>
              <a:t>  01. </a:t>
            </a:r>
            <a:r>
              <a:rPr lang="ko-KR" altLang="en-US" spc="-30" dirty="0" smtClean="0">
                <a:latin typeface="+mn-ea"/>
              </a:rPr>
              <a:t>자연에 대한 인간의 다양한 관점</a:t>
            </a:r>
            <a:endParaRPr lang="en-US" altLang="ko-KR" spc="-30" dirty="0" smtClean="0">
              <a:latin typeface="+mn-ea"/>
            </a:endParaRPr>
          </a:p>
          <a:p>
            <a:pPr fontAlgn="base"/>
            <a:endParaRPr lang="ko-KR" altLang="en-US" spc="-30" dirty="0" smtClean="0">
              <a:latin typeface="+mn-ea"/>
            </a:endParaRPr>
          </a:p>
          <a:p>
            <a:pPr marL="288000" indent="-288000" fontAlgn="base">
              <a:lnSpc>
                <a:spcPct val="120000"/>
              </a:lnSpc>
            </a:pPr>
            <a:r>
              <a:rPr lang="ko-KR" altLang="en-US" spc="-30" dirty="0" smtClean="0">
                <a:latin typeface="+mn-ea"/>
              </a:rPr>
              <a:t> </a:t>
            </a:r>
            <a:r>
              <a:rPr lang="en-US" altLang="ko-KR" spc="-30" dirty="0" smtClean="0">
                <a:latin typeface="+mn-ea"/>
              </a:rPr>
              <a:t> • (                        ): </a:t>
            </a:r>
            <a:r>
              <a:rPr lang="ko-KR" altLang="en-US" spc="-30" dirty="0" smtClean="0">
                <a:latin typeface="+mn-ea"/>
              </a:rPr>
              <a:t>인간만이 그 자체로서 가치 있는 존재이고</a:t>
            </a:r>
            <a:r>
              <a:rPr lang="en-US" altLang="ko-KR" spc="-30" dirty="0" smtClean="0">
                <a:latin typeface="+mn-ea"/>
              </a:rPr>
              <a:t>, </a:t>
            </a:r>
            <a:r>
              <a:rPr lang="ko-KR" altLang="en-US" spc="-30" dirty="0" smtClean="0">
                <a:latin typeface="+mn-ea"/>
              </a:rPr>
              <a:t>인간 이외의 자연은 인간의 이익을 위한 수단으로 여기는 관점</a:t>
            </a:r>
          </a:p>
          <a:p>
            <a:pPr marL="288000" indent="-288000" fontAlgn="base">
              <a:lnSpc>
                <a:spcPct val="120000"/>
              </a:lnSpc>
            </a:pPr>
            <a:r>
              <a:rPr lang="en-US" altLang="ko-KR" spc="-30" dirty="0" smtClean="0">
                <a:latin typeface="+mn-ea"/>
              </a:rPr>
              <a:t>  • (                        ): </a:t>
            </a:r>
            <a:r>
              <a:rPr lang="ko-KR" altLang="en-US" spc="-30" dirty="0" smtClean="0">
                <a:latin typeface="+mn-ea"/>
              </a:rPr>
              <a:t>자연 그 자체의 가치를 인정하고 자연 전체를 도덕적 고려 대상으로 여기며</a:t>
            </a:r>
            <a:r>
              <a:rPr lang="en-US" altLang="ko-KR" spc="-30" dirty="0" smtClean="0">
                <a:latin typeface="+mn-ea"/>
              </a:rPr>
              <a:t>, </a:t>
            </a:r>
            <a:r>
              <a:rPr lang="ko-KR" altLang="en-US" spc="-30" dirty="0" smtClean="0">
                <a:latin typeface="+mn-ea"/>
              </a:rPr>
              <a:t>인간도 자연의 평범한 구성원 중 하나로 여기는 관점</a:t>
            </a:r>
          </a:p>
          <a:p>
            <a:pPr marL="288000" indent="-288000" fontAlgn="base">
              <a:lnSpc>
                <a:spcPct val="120000"/>
              </a:lnSpc>
            </a:pPr>
            <a:r>
              <a:rPr lang="ko-KR" altLang="en-US" spc="-30" dirty="0" smtClean="0">
                <a:latin typeface="+mn-ea"/>
              </a:rPr>
              <a:t>  </a:t>
            </a:r>
          </a:p>
          <a:p>
            <a:pPr fontAlgn="base"/>
            <a:r>
              <a:rPr lang="en-US" altLang="ko-KR" spc="-30" dirty="0" smtClean="0">
                <a:latin typeface="+mn-ea"/>
              </a:rPr>
              <a:t>  02. </a:t>
            </a:r>
            <a:r>
              <a:rPr lang="ko-KR" altLang="en-US" spc="-30" dirty="0" smtClean="0">
                <a:latin typeface="+mn-ea"/>
              </a:rPr>
              <a:t>인간과 자연의 바람직한 관계</a:t>
            </a:r>
            <a:endParaRPr lang="en-US" altLang="ko-KR" spc="-30" dirty="0" smtClean="0">
              <a:latin typeface="+mn-ea"/>
            </a:endParaRPr>
          </a:p>
          <a:p>
            <a:pPr fontAlgn="base"/>
            <a:endParaRPr lang="ko-KR" altLang="en-US" spc="-30" dirty="0" smtClean="0">
              <a:latin typeface="+mn-ea"/>
            </a:endParaRPr>
          </a:p>
          <a:p>
            <a:pPr marL="288000" indent="-288000" fontAlgn="base">
              <a:lnSpc>
                <a:spcPct val="120000"/>
              </a:lnSpc>
            </a:pPr>
            <a:r>
              <a:rPr lang="en-US" altLang="ko-KR" spc="-30" dirty="0" smtClean="0">
                <a:latin typeface="+mn-ea"/>
              </a:rPr>
              <a:t>  • </a:t>
            </a:r>
            <a:r>
              <a:rPr lang="ko-KR" altLang="en-US" spc="-30" dirty="0" smtClean="0">
                <a:latin typeface="+mn-ea"/>
              </a:rPr>
              <a:t>인간 중심주의와 생태 중심주의 모두 환경 위기 해결을 위해 인간의 </a:t>
            </a:r>
            <a:r>
              <a:rPr lang="en-US" altLang="ko-KR" spc="-30" dirty="0" smtClean="0">
                <a:latin typeface="+mn-ea"/>
              </a:rPr>
              <a:t>(           )</a:t>
            </a:r>
            <a:r>
              <a:rPr lang="ko-KR" altLang="en-US" spc="-30" dirty="0" smtClean="0">
                <a:latin typeface="+mn-ea"/>
              </a:rPr>
              <a:t>을</a:t>
            </a:r>
            <a:r>
              <a:rPr lang="en-US" altLang="ko-KR" spc="-30" dirty="0" smtClean="0">
                <a:latin typeface="+mn-ea"/>
              </a:rPr>
              <a:t>/</a:t>
            </a:r>
            <a:r>
              <a:rPr lang="ko-KR" altLang="en-US" spc="-30" dirty="0" smtClean="0">
                <a:latin typeface="+mn-ea"/>
              </a:rPr>
              <a:t>를 적절히 조절할 것을 제안하고 있음</a:t>
            </a:r>
          </a:p>
          <a:p>
            <a:pPr marL="288000" indent="-288000" fontAlgn="base">
              <a:lnSpc>
                <a:spcPct val="120000"/>
              </a:lnSpc>
            </a:pPr>
            <a:r>
              <a:rPr lang="en-US" altLang="ko-KR" spc="-30" dirty="0" smtClean="0">
                <a:latin typeface="+mn-ea"/>
              </a:rPr>
              <a:t>  • </a:t>
            </a:r>
            <a:r>
              <a:rPr lang="ko-KR" altLang="en-US" spc="-30" dirty="0" smtClean="0">
                <a:latin typeface="+mn-ea"/>
              </a:rPr>
              <a:t>인간과 자연의 바람직한 관계는 조화와 </a:t>
            </a:r>
            <a:r>
              <a:rPr lang="en-US" altLang="ko-KR" spc="-30" dirty="0" smtClean="0">
                <a:latin typeface="+mn-ea"/>
              </a:rPr>
              <a:t>(           )</a:t>
            </a:r>
            <a:r>
              <a:rPr lang="ko-KR" altLang="en-US" spc="-30" dirty="0" smtClean="0">
                <a:latin typeface="+mn-ea"/>
              </a:rPr>
              <a:t>의 관계임</a:t>
            </a:r>
            <a:endParaRPr lang="en-US" altLang="ko-KR" spc="-30" dirty="0" smtClean="0">
              <a:latin typeface="+mn-ea"/>
            </a:endParaRPr>
          </a:p>
        </p:txBody>
      </p:sp>
      <p:pic>
        <p:nvPicPr>
          <p:cNvPr id="17" name="그림 1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  <a14:imgEffect>
                      <a14:saturation sat="1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06224"/>
          </a:xfrm>
          <a:prstGeom prst="rect">
            <a:avLst/>
          </a:prstGeom>
        </p:spPr>
      </p:pic>
      <p:sp>
        <p:nvSpPr>
          <p:cNvPr id="18" name="제목 1"/>
          <p:cNvSpPr txBox="1">
            <a:spLocks/>
          </p:cNvSpPr>
          <p:nvPr/>
        </p:nvSpPr>
        <p:spPr>
          <a:xfrm>
            <a:off x="323528" y="35998"/>
            <a:ext cx="4464496" cy="58469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32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Ⅱ. </a:t>
            </a:r>
            <a:r>
              <a:rPr lang="ko-KR" altLang="en-US" sz="32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대단원 마무리</a:t>
            </a:r>
            <a:endParaRPr lang="ko-KR" altLang="en-US" sz="3200" b="1" spc="-150" dirty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3" name="직사각형 22"/>
          <p:cNvSpPr/>
          <p:nvPr/>
        </p:nvSpPr>
        <p:spPr>
          <a:xfrm>
            <a:off x="6942745" y="78134"/>
            <a:ext cx="190148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ko-K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Ⅱ. </a:t>
            </a:r>
            <a:r>
              <a:rPr lang="ko-KR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자연환경과 인간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583636" y="314900"/>
            <a:ext cx="1296144" cy="377796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>
                <a:solidFill>
                  <a:prstClr val="white">
                    <a:lumMod val="50000"/>
                  </a:prstClr>
                </a:solidFill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solidFill>
                  <a:prstClr val="white">
                    <a:lumMod val="50000"/>
                  </a:prstClr>
                </a:solidFill>
                <a:latin typeface="나눔고딕 ExtraBold" pitchFamily="50" charset="-127"/>
                <a:ea typeface="나눔고딕 ExtraBold" pitchFamily="50" charset="-127"/>
              </a:rPr>
              <a:t>38</a:t>
            </a:r>
            <a:r>
              <a:rPr lang="ko-KR" altLang="en-US" dirty="0" smtClean="0">
                <a:solidFill>
                  <a:prstClr val="white">
                    <a:lumMod val="50000"/>
                  </a:prstClr>
                </a:solidFill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solidFill>
                <a:prstClr val="white">
                  <a:lumMod val="50000"/>
                </a:prst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683568" y="2492896"/>
            <a:ext cx="16514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dirty="0" smtClean="0">
                <a:solidFill>
                  <a:srgbClr val="F24C4C"/>
                </a:solidFill>
                <a:latin typeface="맑은 고딕" pitchFamily="50" charset="-127"/>
                <a:ea typeface="맑은 고딕" pitchFamily="50" charset="-127"/>
              </a:rPr>
              <a:t>인간 중심주의</a:t>
            </a:r>
            <a:endParaRPr lang="ko-KR" altLang="en-US" dirty="0">
              <a:solidFill>
                <a:srgbClr val="F24C4C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683570" y="3140968"/>
            <a:ext cx="16514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dirty="0" smtClean="0">
                <a:solidFill>
                  <a:srgbClr val="F24C4C"/>
                </a:solidFill>
                <a:latin typeface="맑은 고딕" pitchFamily="50" charset="-127"/>
                <a:ea typeface="맑은 고딕" pitchFamily="50" charset="-127"/>
              </a:rPr>
              <a:t>생태 중심주의</a:t>
            </a:r>
            <a:endParaRPr lang="ko-KR" altLang="en-US" dirty="0">
              <a:solidFill>
                <a:srgbClr val="F24C4C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7526068" y="4653136"/>
            <a:ext cx="6463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mtClean="0">
                <a:solidFill>
                  <a:srgbClr val="F24C4C"/>
                </a:solidFill>
                <a:latin typeface="맑은 고딕" pitchFamily="50" charset="-127"/>
                <a:ea typeface="맑은 고딕" pitchFamily="50" charset="-127"/>
              </a:rPr>
              <a:t>욕구</a:t>
            </a:r>
            <a:endParaRPr lang="ko-KR" altLang="en-US" dirty="0">
              <a:solidFill>
                <a:srgbClr val="F24C4C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4644008" y="5301208"/>
            <a:ext cx="6463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dirty="0" smtClean="0">
                <a:solidFill>
                  <a:srgbClr val="F24C4C"/>
                </a:solidFill>
                <a:latin typeface="맑은 고딕" pitchFamily="50" charset="-127"/>
                <a:ea typeface="맑은 고딕" pitchFamily="50" charset="-127"/>
              </a:rPr>
              <a:t>공존</a:t>
            </a:r>
            <a:endParaRPr lang="ko-KR" altLang="en-US" dirty="0">
              <a:solidFill>
                <a:srgbClr val="F24C4C"/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77623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13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직사각형 19"/>
          <p:cNvSpPr/>
          <p:nvPr/>
        </p:nvSpPr>
        <p:spPr>
          <a:xfrm>
            <a:off x="107504" y="1338015"/>
            <a:ext cx="885698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altLang="ko-KR" b="1" spc="-30" dirty="0" smtClean="0">
                <a:latin typeface="나눔고딕 ExtraBold" pitchFamily="50" charset="-127"/>
                <a:ea typeface="나눔고딕 ExtraBold" pitchFamily="50" charset="-127"/>
              </a:rPr>
              <a:t>3. </a:t>
            </a:r>
            <a:r>
              <a:rPr lang="ko-KR" altLang="en-US" b="1" spc="-30" dirty="0" smtClean="0">
                <a:latin typeface="나눔고딕 ExtraBold" pitchFamily="50" charset="-127"/>
                <a:ea typeface="나눔고딕 ExtraBold" pitchFamily="50" charset="-127"/>
              </a:rPr>
              <a:t>환경 문제를 해결하기 위한 방안</a:t>
            </a:r>
          </a:p>
          <a:p>
            <a:pPr fontAlgn="base"/>
            <a:endParaRPr lang="en-US" altLang="ko-KR" spc="-30" dirty="0" smtClean="0">
              <a:latin typeface="+mn-ea"/>
            </a:endParaRPr>
          </a:p>
          <a:p>
            <a:pPr marL="288000" indent="-288000" fontAlgn="base"/>
            <a:r>
              <a:rPr lang="en-US" altLang="ko-KR" spc="-50" dirty="0" smtClean="0">
                <a:latin typeface="+mn-ea"/>
              </a:rPr>
              <a:t>  01. </a:t>
            </a:r>
            <a:r>
              <a:rPr lang="ko-KR" altLang="en-US" spc="-50" dirty="0" smtClean="0">
                <a:latin typeface="+mn-ea"/>
              </a:rPr>
              <a:t>환경 문제 해결을 위한 정부</a:t>
            </a:r>
            <a:r>
              <a:rPr lang="en-US" altLang="ko-KR" spc="-50" dirty="0" smtClean="0">
                <a:latin typeface="+mn-ea"/>
              </a:rPr>
              <a:t>, </a:t>
            </a:r>
            <a:r>
              <a:rPr lang="ko-KR" altLang="en-US" spc="-50" dirty="0" smtClean="0">
                <a:latin typeface="+mn-ea"/>
              </a:rPr>
              <a:t>시민 사회</a:t>
            </a:r>
            <a:r>
              <a:rPr lang="en-US" altLang="ko-KR" spc="-50" dirty="0" smtClean="0">
                <a:latin typeface="+mn-ea"/>
              </a:rPr>
              <a:t>, </a:t>
            </a:r>
            <a:r>
              <a:rPr lang="ko-KR" altLang="en-US" spc="-50" dirty="0" smtClean="0">
                <a:latin typeface="+mn-ea"/>
              </a:rPr>
              <a:t>기업의 노력</a:t>
            </a:r>
            <a:endParaRPr lang="en-US" altLang="ko-KR" spc="-50" dirty="0" smtClean="0">
              <a:latin typeface="+mn-ea"/>
            </a:endParaRPr>
          </a:p>
          <a:p>
            <a:pPr marL="288000" indent="-288000" fontAlgn="base"/>
            <a:endParaRPr lang="ko-KR" altLang="en-US" spc="-50" dirty="0" smtClean="0">
              <a:latin typeface="+mn-ea"/>
            </a:endParaRPr>
          </a:p>
          <a:p>
            <a:pPr marL="288000" indent="-288000" fontAlgn="base">
              <a:lnSpc>
                <a:spcPct val="120000"/>
              </a:lnSpc>
            </a:pPr>
            <a:r>
              <a:rPr lang="ko-KR" altLang="en-US" spc="-50" dirty="0" smtClean="0">
                <a:latin typeface="+mn-ea"/>
              </a:rPr>
              <a:t>  </a:t>
            </a:r>
            <a:r>
              <a:rPr lang="en-US" altLang="ko-KR" spc="-50" dirty="0" smtClean="0">
                <a:latin typeface="+mn-ea"/>
              </a:rPr>
              <a:t>•</a:t>
            </a:r>
            <a:r>
              <a:rPr lang="ko-KR" altLang="en-US" spc="-50" dirty="0" smtClean="0">
                <a:latin typeface="+mn-ea"/>
              </a:rPr>
              <a:t> 오늘날의 환경 문제</a:t>
            </a:r>
            <a:r>
              <a:rPr lang="en-US" altLang="ko-KR" spc="-50" dirty="0" smtClean="0">
                <a:latin typeface="+mn-ea"/>
              </a:rPr>
              <a:t>: </a:t>
            </a:r>
            <a:r>
              <a:rPr lang="ko-KR" altLang="en-US" spc="-50" dirty="0" smtClean="0">
                <a:latin typeface="+mn-ea"/>
              </a:rPr>
              <a:t>국경을 넘어서는 전 </a:t>
            </a:r>
            <a:r>
              <a:rPr lang="en-US" altLang="ko-KR" spc="-50" dirty="0" smtClean="0">
                <a:latin typeface="+mn-ea"/>
              </a:rPr>
              <a:t>(                 ) </a:t>
            </a:r>
            <a:r>
              <a:rPr lang="ko-KR" altLang="en-US" spc="-50" dirty="0" smtClean="0">
                <a:latin typeface="+mn-ea"/>
              </a:rPr>
              <a:t>차원의 문제</a:t>
            </a:r>
            <a:endParaRPr lang="en-US" altLang="ko-KR" spc="-50" dirty="0" smtClean="0">
              <a:latin typeface="+mn-ea"/>
            </a:endParaRPr>
          </a:p>
          <a:p>
            <a:pPr marL="288000" indent="-288000" fontAlgn="base">
              <a:lnSpc>
                <a:spcPct val="120000"/>
              </a:lnSpc>
            </a:pPr>
            <a:r>
              <a:rPr lang="en-US" altLang="ko-KR" spc="-50" dirty="0" smtClean="0">
                <a:latin typeface="+mn-ea"/>
              </a:rPr>
              <a:t>  • (            )</a:t>
            </a:r>
            <a:r>
              <a:rPr lang="ko-KR" altLang="en-US" spc="-50" dirty="0" smtClean="0">
                <a:latin typeface="+mn-ea"/>
              </a:rPr>
              <a:t>의 노력</a:t>
            </a:r>
            <a:r>
              <a:rPr lang="en-US" altLang="ko-KR" spc="-50" dirty="0" smtClean="0">
                <a:latin typeface="+mn-ea"/>
              </a:rPr>
              <a:t>: </a:t>
            </a:r>
            <a:r>
              <a:rPr lang="ko-KR" altLang="en-US" spc="-50" dirty="0" smtClean="0">
                <a:latin typeface="+mn-ea"/>
              </a:rPr>
              <a:t>적정한 환경 기준의 법률화 </a:t>
            </a:r>
            <a:r>
              <a:rPr lang="en-US" altLang="ko-KR" spc="-50" dirty="0" smtClean="0">
                <a:latin typeface="+mn-ea"/>
              </a:rPr>
              <a:t>, </a:t>
            </a:r>
            <a:r>
              <a:rPr lang="ko-KR" altLang="en-US" spc="-50" dirty="0" smtClean="0">
                <a:latin typeface="+mn-ea"/>
              </a:rPr>
              <a:t>환경 정책 시행 등</a:t>
            </a:r>
          </a:p>
          <a:p>
            <a:pPr marL="288000" indent="-288000" fontAlgn="base">
              <a:lnSpc>
                <a:spcPct val="120000"/>
              </a:lnSpc>
            </a:pPr>
            <a:r>
              <a:rPr lang="en-US" altLang="ko-KR" spc="-50" dirty="0" smtClean="0">
                <a:latin typeface="+mn-ea"/>
              </a:rPr>
              <a:t>  • </a:t>
            </a:r>
            <a:r>
              <a:rPr lang="ko-KR" altLang="en-US" spc="-50" dirty="0" smtClean="0">
                <a:latin typeface="+mn-ea"/>
              </a:rPr>
              <a:t>시민 사회의 노력</a:t>
            </a:r>
            <a:r>
              <a:rPr lang="en-US" altLang="ko-KR" spc="-50" dirty="0" smtClean="0">
                <a:latin typeface="+mn-ea"/>
              </a:rPr>
              <a:t>: </a:t>
            </a:r>
            <a:r>
              <a:rPr lang="ko-KR" altLang="en-US" spc="-50" dirty="0" smtClean="0">
                <a:latin typeface="+mn-ea"/>
              </a:rPr>
              <a:t>다양한 환경 관련 홍보</a:t>
            </a:r>
            <a:r>
              <a:rPr lang="en-US" altLang="ko-KR" spc="-50" dirty="0" smtClean="0">
                <a:latin typeface="+mn-ea"/>
              </a:rPr>
              <a:t>, </a:t>
            </a:r>
            <a:r>
              <a:rPr lang="ko-KR" altLang="en-US" spc="-50" dirty="0" smtClean="0">
                <a:latin typeface="+mn-ea"/>
              </a:rPr>
              <a:t>시민 참여 유도</a:t>
            </a:r>
            <a:r>
              <a:rPr lang="en-US" altLang="ko-KR" spc="-50" dirty="0" smtClean="0">
                <a:latin typeface="+mn-ea"/>
              </a:rPr>
              <a:t>, </a:t>
            </a:r>
            <a:r>
              <a:rPr lang="ko-KR" altLang="en-US" spc="-50" dirty="0" smtClean="0">
                <a:latin typeface="+mn-ea"/>
              </a:rPr>
              <a:t>환경 보고서 작성 등</a:t>
            </a:r>
          </a:p>
          <a:p>
            <a:pPr marL="288000" indent="-288000" fontAlgn="base">
              <a:lnSpc>
                <a:spcPct val="120000"/>
              </a:lnSpc>
            </a:pPr>
            <a:r>
              <a:rPr lang="en-US" altLang="ko-KR" spc="-50" dirty="0" smtClean="0">
                <a:latin typeface="+mn-ea"/>
              </a:rPr>
              <a:t>  • (            )</a:t>
            </a:r>
            <a:r>
              <a:rPr lang="ko-KR" altLang="en-US" spc="-50" dirty="0" smtClean="0">
                <a:latin typeface="+mn-ea"/>
              </a:rPr>
              <a:t>의 노력</a:t>
            </a:r>
            <a:r>
              <a:rPr lang="en-US" altLang="ko-KR" spc="-50" dirty="0" smtClean="0">
                <a:latin typeface="+mn-ea"/>
              </a:rPr>
              <a:t>: </a:t>
            </a:r>
            <a:r>
              <a:rPr lang="ko-KR" altLang="en-US" spc="-50" dirty="0" smtClean="0">
                <a:latin typeface="+mn-ea"/>
              </a:rPr>
              <a:t>환경 정화 시설 정비</a:t>
            </a:r>
            <a:r>
              <a:rPr lang="en-US" altLang="ko-KR" spc="-50" dirty="0" smtClean="0">
                <a:latin typeface="+mn-ea"/>
              </a:rPr>
              <a:t>, </a:t>
            </a:r>
            <a:r>
              <a:rPr lang="ko-KR" altLang="en-US" spc="-50" dirty="0" smtClean="0">
                <a:latin typeface="+mn-ea"/>
              </a:rPr>
              <a:t>환경 친화적 제품 및 신</a:t>
            </a:r>
            <a:r>
              <a:rPr lang="en-US" altLang="ko-KR" spc="-50" dirty="0" smtClean="0">
                <a:latin typeface="+mn-ea"/>
              </a:rPr>
              <a:t>·</a:t>
            </a:r>
            <a:r>
              <a:rPr lang="ko-KR" altLang="en-US" spc="-50" dirty="0" smtClean="0">
                <a:latin typeface="+mn-ea"/>
              </a:rPr>
              <a:t>재생 에너지 개발 등</a:t>
            </a:r>
            <a:endParaRPr lang="en-US" altLang="ko-KR" spc="-50" dirty="0" smtClean="0">
              <a:latin typeface="+mn-ea"/>
            </a:endParaRPr>
          </a:p>
          <a:p>
            <a:pPr marL="288000" indent="-288000" fontAlgn="base">
              <a:lnSpc>
                <a:spcPct val="120000"/>
              </a:lnSpc>
            </a:pPr>
            <a:r>
              <a:rPr lang="en-US" altLang="ko-KR" spc="-50" dirty="0" smtClean="0">
                <a:latin typeface="+mn-ea"/>
              </a:rPr>
              <a:t>  </a:t>
            </a:r>
          </a:p>
          <a:p>
            <a:pPr marL="288000" indent="-288000" fontAlgn="base">
              <a:lnSpc>
                <a:spcPct val="120000"/>
              </a:lnSpc>
            </a:pPr>
            <a:r>
              <a:rPr lang="en-US" altLang="ko-KR" spc="-50" dirty="0" smtClean="0">
                <a:latin typeface="+mn-ea"/>
              </a:rPr>
              <a:t>  02. </a:t>
            </a:r>
            <a:r>
              <a:rPr lang="ko-KR" altLang="en-US" spc="-50" dirty="0" smtClean="0">
                <a:latin typeface="+mn-ea"/>
              </a:rPr>
              <a:t>환경 문제 해결을 위한 개인적 차원의 노력</a:t>
            </a:r>
            <a:endParaRPr lang="en-US" altLang="ko-KR" spc="-50" dirty="0" smtClean="0">
              <a:latin typeface="+mn-ea"/>
            </a:endParaRPr>
          </a:p>
          <a:p>
            <a:pPr marL="288000" indent="-288000" fontAlgn="base">
              <a:lnSpc>
                <a:spcPct val="120000"/>
              </a:lnSpc>
            </a:pPr>
            <a:endParaRPr lang="en-US" altLang="ko-KR" spc="-50" dirty="0" smtClean="0">
              <a:latin typeface="+mn-ea"/>
            </a:endParaRPr>
          </a:p>
          <a:p>
            <a:pPr marL="288000" indent="-288000" fontAlgn="base">
              <a:lnSpc>
                <a:spcPct val="120000"/>
              </a:lnSpc>
            </a:pPr>
            <a:r>
              <a:rPr lang="en-US" altLang="ko-KR" spc="-50" dirty="0" smtClean="0">
                <a:latin typeface="+mn-ea"/>
              </a:rPr>
              <a:t>  • </a:t>
            </a:r>
            <a:r>
              <a:rPr lang="ko-KR" altLang="en-US" spc="-50" dirty="0" smtClean="0">
                <a:latin typeface="+mn-ea"/>
              </a:rPr>
              <a:t>개인의 행동과 선택이 환경 문제에 큰 영향을 미치고 있음</a:t>
            </a:r>
          </a:p>
          <a:p>
            <a:pPr marL="288000" indent="-288000" fontAlgn="base">
              <a:lnSpc>
                <a:spcPct val="120000"/>
              </a:lnSpc>
            </a:pPr>
            <a:r>
              <a:rPr lang="en-US" altLang="ko-KR" spc="-50" dirty="0" smtClean="0">
                <a:latin typeface="+mn-ea"/>
              </a:rPr>
              <a:t>  • </a:t>
            </a:r>
            <a:r>
              <a:rPr lang="ko-KR" altLang="en-US" spc="-50" dirty="0" smtClean="0">
                <a:latin typeface="+mn-ea"/>
              </a:rPr>
              <a:t>개인적 차원의 노력</a:t>
            </a:r>
            <a:r>
              <a:rPr lang="en-US" altLang="ko-KR" spc="-50" dirty="0" smtClean="0">
                <a:latin typeface="+mn-ea"/>
              </a:rPr>
              <a:t>: </a:t>
            </a:r>
            <a:r>
              <a:rPr lang="ko-KR" altLang="en-US" spc="-50" dirty="0" smtClean="0">
                <a:latin typeface="+mn-ea"/>
              </a:rPr>
              <a:t>에너지와 자원 </a:t>
            </a:r>
            <a:r>
              <a:rPr lang="en-US" altLang="ko-KR" spc="-50" dirty="0" smtClean="0">
                <a:latin typeface="+mn-ea"/>
              </a:rPr>
              <a:t>(            )</a:t>
            </a:r>
            <a:r>
              <a:rPr lang="ko-KR" altLang="en-US" spc="-50" dirty="0" smtClean="0">
                <a:latin typeface="+mn-ea"/>
              </a:rPr>
              <a:t>하기</a:t>
            </a:r>
            <a:r>
              <a:rPr lang="en-US" altLang="ko-KR" spc="-50" dirty="0" smtClean="0">
                <a:latin typeface="+mn-ea"/>
              </a:rPr>
              <a:t>, </a:t>
            </a:r>
            <a:r>
              <a:rPr lang="ko-KR" altLang="en-US" spc="-50" dirty="0" smtClean="0">
                <a:latin typeface="+mn-ea"/>
              </a:rPr>
              <a:t>환경 </a:t>
            </a:r>
            <a:r>
              <a:rPr lang="en-US" altLang="ko-KR" spc="-50" dirty="0" smtClean="0">
                <a:latin typeface="+mn-ea"/>
              </a:rPr>
              <a:t>(            )</a:t>
            </a:r>
            <a:r>
              <a:rPr lang="ko-KR" altLang="en-US" spc="-50" dirty="0" smtClean="0">
                <a:latin typeface="+mn-ea"/>
              </a:rPr>
              <a:t>적 제품 사용하기</a:t>
            </a:r>
            <a:r>
              <a:rPr lang="en-US" altLang="ko-KR" spc="-50" dirty="0" smtClean="0">
                <a:latin typeface="+mn-ea"/>
              </a:rPr>
              <a:t>, </a:t>
            </a:r>
            <a:r>
              <a:rPr lang="ko-KR" altLang="en-US" spc="-50" dirty="0" smtClean="0">
                <a:latin typeface="+mn-ea"/>
              </a:rPr>
              <a:t>환경 정책에 적극적으로 참여하기 등</a:t>
            </a:r>
            <a:endParaRPr lang="en-US" altLang="ko-KR" spc="-50" dirty="0" smtClean="0">
              <a:latin typeface="+mn-ea"/>
            </a:endParaRPr>
          </a:p>
        </p:txBody>
      </p:sp>
      <p:pic>
        <p:nvPicPr>
          <p:cNvPr id="17" name="그림 1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  <a14:imgEffect>
                      <a14:saturation sat="1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06224"/>
          </a:xfrm>
          <a:prstGeom prst="rect">
            <a:avLst/>
          </a:prstGeom>
        </p:spPr>
      </p:pic>
      <p:sp>
        <p:nvSpPr>
          <p:cNvPr id="18" name="제목 1"/>
          <p:cNvSpPr txBox="1">
            <a:spLocks/>
          </p:cNvSpPr>
          <p:nvPr/>
        </p:nvSpPr>
        <p:spPr>
          <a:xfrm>
            <a:off x="323528" y="35998"/>
            <a:ext cx="4464496" cy="58469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32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Ⅱ. </a:t>
            </a:r>
            <a:r>
              <a:rPr lang="ko-KR" altLang="en-US" sz="32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대단원 마무리</a:t>
            </a:r>
            <a:endParaRPr lang="ko-KR" altLang="en-US" sz="3200" b="1" spc="-150" dirty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3" name="직사각형 22"/>
          <p:cNvSpPr/>
          <p:nvPr/>
        </p:nvSpPr>
        <p:spPr>
          <a:xfrm>
            <a:off x="6942745" y="78134"/>
            <a:ext cx="190148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ko-K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Ⅱ. </a:t>
            </a:r>
            <a:r>
              <a:rPr lang="ko-KR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자연환경과 인간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583636" y="314900"/>
            <a:ext cx="1296144" cy="377796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>
                <a:solidFill>
                  <a:prstClr val="white">
                    <a:lumMod val="50000"/>
                  </a:prstClr>
                </a:solidFill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solidFill>
                  <a:prstClr val="white">
                    <a:lumMod val="50000"/>
                  </a:prstClr>
                </a:solidFill>
                <a:latin typeface="나눔고딕 ExtraBold" pitchFamily="50" charset="-127"/>
                <a:ea typeface="나눔고딕 ExtraBold" pitchFamily="50" charset="-127"/>
              </a:rPr>
              <a:t>38</a:t>
            </a:r>
            <a:r>
              <a:rPr lang="ko-KR" altLang="en-US" dirty="0" smtClean="0">
                <a:solidFill>
                  <a:prstClr val="white">
                    <a:lumMod val="50000"/>
                  </a:prstClr>
                </a:solidFill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solidFill>
                <a:prstClr val="white">
                  <a:lumMod val="50000"/>
                </a:prst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4788024" y="2483604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mtClean="0">
                <a:solidFill>
                  <a:srgbClr val="F24C4C"/>
                </a:solidFill>
                <a:latin typeface="맑은 고딕" pitchFamily="50" charset="-127"/>
                <a:ea typeface="맑은 고딕" pitchFamily="50" charset="-127"/>
              </a:rPr>
              <a:t>지구적</a:t>
            </a:r>
            <a:endParaRPr lang="ko-KR" altLang="en-US" dirty="0">
              <a:solidFill>
                <a:srgbClr val="F24C4C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683568" y="2780928"/>
            <a:ext cx="6463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dirty="0" smtClean="0">
                <a:solidFill>
                  <a:srgbClr val="F24C4C"/>
                </a:solidFill>
                <a:latin typeface="맑은 고딕" pitchFamily="50" charset="-127"/>
                <a:ea typeface="맑은 고딕" pitchFamily="50" charset="-127"/>
              </a:rPr>
              <a:t>정부</a:t>
            </a:r>
            <a:endParaRPr lang="ko-KR" altLang="en-US" dirty="0">
              <a:solidFill>
                <a:srgbClr val="F24C4C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683568" y="3429000"/>
            <a:ext cx="6463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dirty="0" smtClean="0">
                <a:solidFill>
                  <a:srgbClr val="F24C4C"/>
                </a:solidFill>
                <a:latin typeface="맑은 고딕" pitchFamily="50" charset="-127"/>
                <a:ea typeface="맑은 고딕" pitchFamily="50" charset="-127"/>
              </a:rPr>
              <a:t>기업</a:t>
            </a:r>
            <a:endParaRPr lang="ko-KR" altLang="en-US" dirty="0">
              <a:solidFill>
                <a:srgbClr val="F24C4C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4211960" y="5085184"/>
            <a:ext cx="6463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mtClean="0">
                <a:solidFill>
                  <a:srgbClr val="F24C4C"/>
                </a:solidFill>
                <a:latin typeface="맑은 고딕" pitchFamily="50" charset="-127"/>
                <a:ea typeface="맑은 고딕" pitchFamily="50" charset="-127"/>
              </a:rPr>
              <a:t>절약</a:t>
            </a:r>
            <a:endParaRPr lang="ko-KR" altLang="en-US" dirty="0">
              <a:solidFill>
                <a:srgbClr val="F24C4C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6373940" y="5085184"/>
            <a:ext cx="6463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mtClean="0">
                <a:solidFill>
                  <a:srgbClr val="F24C4C"/>
                </a:solidFill>
                <a:latin typeface="맑은 고딕" pitchFamily="50" charset="-127"/>
                <a:ea typeface="맑은 고딕" pitchFamily="50" charset="-127"/>
              </a:rPr>
              <a:t>친화</a:t>
            </a:r>
            <a:endParaRPr lang="ko-KR" altLang="en-US" dirty="0">
              <a:solidFill>
                <a:srgbClr val="F24C4C"/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42219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6" grpId="0"/>
      <p:bldP spid="19" grpId="0"/>
      <p:bldP spid="21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그림 1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  <a14:imgEffect>
                      <a14:saturation sat="1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06224"/>
          </a:xfrm>
          <a:prstGeom prst="rect">
            <a:avLst/>
          </a:prstGeom>
        </p:spPr>
      </p:pic>
      <p:sp>
        <p:nvSpPr>
          <p:cNvPr id="19" name="제목 1"/>
          <p:cNvSpPr txBox="1">
            <a:spLocks/>
          </p:cNvSpPr>
          <p:nvPr/>
        </p:nvSpPr>
        <p:spPr>
          <a:xfrm>
            <a:off x="323528" y="35998"/>
            <a:ext cx="4464496" cy="58469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32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Ⅱ. </a:t>
            </a:r>
            <a:r>
              <a:rPr lang="ko-KR" altLang="en-US" sz="32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대단원 마무리</a:t>
            </a:r>
            <a:endParaRPr lang="ko-KR" altLang="en-US" sz="3200" b="1" spc="-150" dirty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6942745" y="78134"/>
            <a:ext cx="190148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ko-K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Ⅱ. </a:t>
            </a:r>
            <a:r>
              <a:rPr lang="ko-KR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자연환경과 인간</a:t>
            </a:r>
          </a:p>
        </p:txBody>
      </p:sp>
      <p:grpSp>
        <p:nvGrpSpPr>
          <p:cNvPr id="2" name="그룹 24"/>
          <p:cNvGrpSpPr/>
          <p:nvPr/>
        </p:nvGrpSpPr>
        <p:grpSpPr>
          <a:xfrm>
            <a:off x="251520" y="1143408"/>
            <a:ext cx="2627784" cy="396000"/>
            <a:chOff x="251520" y="1099344"/>
            <a:chExt cx="2627784" cy="420132"/>
          </a:xfrm>
        </p:grpSpPr>
        <p:sp>
          <p:nvSpPr>
            <p:cNvPr id="23" name="TextBox 22"/>
            <p:cNvSpPr txBox="1"/>
            <p:nvPr/>
          </p:nvSpPr>
          <p:spPr>
            <a:xfrm>
              <a:off x="251520" y="1150144"/>
              <a:ext cx="2627784" cy="369332"/>
            </a:xfrm>
            <a:prstGeom prst="rect">
              <a:avLst/>
            </a:prstGeom>
            <a:noFill/>
            <a:effectLst>
              <a:innerShdw blurRad="63500" dist="50800" dir="13500000">
                <a:prstClr val="black">
                  <a:alpha val="15000"/>
                </a:prstClr>
              </a:inn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b="1" dirty="0" smtClean="0">
                  <a:solidFill>
                    <a:srgbClr val="64AEA9"/>
                  </a:solidFill>
                  <a:latin typeface="나눔고딕 ExtraBold" pitchFamily="50" charset="-127"/>
                  <a:ea typeface="나눔고딕 ExtraBold" pitchFamily="50" charset="-127"/>
                </a:rPr>
                <a:t>   스스로 확인하기</a:t>
              </a:r>
              <a:endParaRPr lang="en-US" altLang="ko-KR" b="1" dirty="0" smtClean="0">
                <a:solidFill>
                  <a:srgbClr val="64AEA9"/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51520" y="1099344"/>
              <a:ext cx="549676" cy="36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8" name="TextBox 17"/>
          <p:cNvSpPr txBox="1"/>
          <p:nvPr/>
        </p:nvSpPr>
        <p:spPr>
          <a:xfrm>
            <a:off x="7583636" y="314900"/>
            <a:ext cx="1296144" cy="377796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>
                <a:solidFill>
                  <a:prstClr val="white">
                    <a:lumMod val="50000"/>
                  </a:prstClr>
                </a:solidFill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solidFill>
                  <a:prstClr val="white">
                    <a:lumMod val="50000"/>
                  </a:prstClr>
                </a:solidFill>
                <a:latin typeface="나눔고딕 ExtraBold" pitchFamily="50" charset="-127"/>
                <a:ea typeface="나눔고딕 ExtraBold" pitchFamily="50" charset="-127"/>
              </a:rPr>
              <a:t>38</a:t>
            </a:r>
            <a:r>
              <a:rPr lang="ko-KR" altLang="en-US" dirty="0" smtClean="0">
                <a:solidFill>
                  <a:prstClr val="white">
                    <a:lumMod val="50000"/>
                  </a:prstClr>
                </a:solidFill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solidFill>
                <a:prstClr val="white">
                  <a:lumMod val="50000"/>
                </a:prst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3" name="그룹 25"/>
          <p:cNvGrpSpPr/>
          <p:nvPr/>
        </p:nvGrpSpPr>
        <p:grpSpPr>
          <a:xfrm>
            <a:off x="251520" y="1623434"/>
            <a:ext cx="7955464" cy="400110"/>
            <a:chOff x="341552" y="4235444"/>
            <a:chExt cx="7955464" cy="400110"/>
          </a:xfrm>
        </p:grpSpPr>
        <p:sp>
          <p:nvSpPr>
            <p:cNvPr id="24" name="TextBox 23"/>
            <p:cNvSpPr txBox="1"/>
            <p:nvPr/>
          </p:nvSpPr>
          <p:spPr>
            <a:xfrm>
              <a:off x="528536" y="4235444"/>
              <a:ext cx="7768480" cy="400110"/>
            </a:xfrm>
            <a:prstGeom prst="rect">
              <a:avLst/>
            </a:prstGeom>
            <a:noFill/>
            <a:effectLst>
              <a:innerShdw blurRad="114300">
                <a:prstClr val="black"/>
              </a:innerShdw>
            </a:effectLst>
          </p:spPr>
          <p:txBody>
            <a:bodyPr wrap="square" rtlCol="0">
              <a:spAutoFit/>
            </a:bodyPr>
            <a:lstStyle/>
            <a:p>
              <a:r>
                <a:rPr lang="ko-KR" altLang="en-US" sz="20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다음을 읽고 옳은 설명에는 </a:t>
              </a:r>
              <a:r>
                <a:rPr lang="en-US" altLang="ko-KR" sz="20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O</a:t>
              </a:r>
              <a:r>
                <a:rPr lang="ko-KR" altLang="en-US" sz="20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를</a:t>
              </a:r>
              <a:r>
                <a:rPr lang="en-US" altLang="ko-KR" sz="20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, </a:t>
              </a:r>
              <a:r>
                <a:rPr lang="ko-KR" altLang="en-US" sz="20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옳지 않은 설명에는 </a:t>
              </a:r>
              <a:r>
                <a:rPr lang="en-US" altLang="ko-KR" sz="20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×</a:t>
              </a:r>
              <a:r>
                <a:rPr lang="ko-KR" altLang="en-US" sz="20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를 표시해 보자</a:t>
              </a:r>
              <a:r>
                <a:rPr lang="en-US" altLang="ko-KR" sz="20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.</a:t>
              </a:r>
            </a:p>
          </p:txBody>
        </p:sp>
        <p:sp>
          <p:nvSpPr>
            <p:cNvPr id="25" name="육각형 24"/>
            <p:cNvSpPr/>
            <p:nvPr/>
          </p:nvSpPr>
          <p:spPr>
            <a:xfrm>
              <a:off x="341552" y="4345499"/>
              <a:ext cx="198000" cy="180000"/>
            </a:xfrm>
            <a:prstGeom prst="hexagon">
              <a:avLst/>
            </a:prstGeom>
            <a:solidFill>
              <a:schemeClr val="bg1"/>
            </a:solidFill>
            <a:ln w="53975">
              <a:solidFill>
                <a:srgbClr val="A0D7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6" name="타원 25"/>
          <p:cNvSpPr/>
          <p:nvPr/>
        </p:nvSpPr>
        <p:spPr>
          <a:xfrm>
            <a:off x="323528" y="2224795"/>
            <a:ext cx="324000" cy="324000"/>
          </a:xfrm>
          <a:prstGeom prst="ellipse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b="1" spc="-100" dirty="0" smtClean="0">
                <a:solidFill>
                  <a:prstClr val="black"/>
                </a:solidFill>
                <a:latin typeface="나눔고딕 ExtraBold" pitchFamily="50" charset="-127"/>
                <a:ea typeface="나눔고딕 ExtraBold" pitchFamily="50" charset="-127"/>
              </a:rPr>
              <a:t>1</a:t>
            </a:r>
            <a:endParaRPr lang="ko-KR" altLang="en-US" b="1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9" name="타원 28"/>
          <p:cNvSpPr/>
          <p:nvPr/>
        </p:nvSpPr>
        <p:spPr>
          <a:xfrm>
            <a:off x="323528" y="2811363"/>
            <a:ext cx="324000" cy="324000"/>
          </a:xfrm>
          <a:prstGeom prst="ellipse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b="1" spc="-100" dirty="0" smtClean="0">
                <a:solidFill>
                  <a:prstClr val="black"/>
                </a:solidFill>
                <a:latin typeface="나눔고딕 ExtraBold" pitchFamily="50" charset="-127"/>
                <a:ea typeface="나눔고딕 ExtraBold" pitchFamily="50" charset="-127"/>
              </a:rPr>
              <a:t>2</a:t>
            </a:r>
            <a:endParaRPr lang="ko-KR" altLang="en-US" b="1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34" name="타원 33"/>
          <p:cNvSpPr/>
          <p:nvPr/>
        </p:nvSpPr>
        <p:spPr>
          <a:xfrm>
            <a:off x="323529" y="3459435"/>
            <a:ext cx="324000" cy="324000"/>
          </a:xfrm>
          <a:prstGeom prst="ellipse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b="1" spc="-100" dirty="0" smtClean="0">
                <a:solidFill>
                  <a:prstClr val="black"/>
                </a:solidFill>
                <a:latin typeface="나눔고딕 ExtraBold" pitchFamily="50" charset="-127"/>
                <a:ea typeface="나눔고딕 ExtraBold" pitchFamily="50" charset="-127"/>
              </a:rPr>
              <a:t>3</a:t>
            </a:r>
            <a:endParaRPr lang="ko-KR" altLang="en-US" b="1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35" name="타원 34"/>
          <p:cNvSpPr/>
          <p:nvPr/>
        </p:nvSpPr>
        <p:spPr>
          <a:xfrm>
            <a:off x="323529" y="4038421"/>
            <a:ext cx="324000" cy="324000"/>
          </a:xfrm>
          <a:prstGeom prst="ellipse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b="1" spc="-100" dirty="0" smtClean="0">
                <a:solidFill>
                  <a:prstClr val="black"/>
                </a:solidFill>
                <a:latin typeface="나눔고딕 ExtraBold" pitchFamily="50" charset="-127"/>
                <a:ea typeface="나눔고딕 ExtraBold" pitchFamily="50" charset="-127"/>
              </a:rPr>
              <a:t>4</a:t>
            </a:r>
            <a:endParaRPr lang="ko-KR" altLang="en-US" b="1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36" name="타원 35"/>
          <p:cNvSpPr/>
          <p:nvPr/>
        </p:nvSpPr>
        <p:spPr>
          <a:xfrm>
            <a:off x="323529" y="4611563"/>
            <a:ext cx="324000" cy="324000"/>
          </a:xfrm>
          <a:prstGeom prst="ellipse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b="1" spc="-100" dirty="0" smtClean="0">
                <a:solidFill>
                  <a:prstClr val="black"/>
                </a:solidFill>
                <a:latin typeface="나눔고딕 ExtraBold" pitchFamily="50" charset="-127"/>
                <a:ea typeface="나눔고딕 ExtraBold" pitchFamily="50" charset="-127"/>
              </a:rPr>
              <a:t>5</a:t>
            </a:r>
            <a:endParaRPr lang="ko-KR" altLang="en-US" b="1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24951" y="2210501"/>
            <a:ext cx="72728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spc="-100" dirty="0" smtClean="0"/>
              <a:t>자연환경은 과학 기술의 발달로 더 이상 인간에게 위협적이지 않다</a:t>
            </a:r>
            <a:endParaRPr lang="ko-KR" altLang="en-US" sz="1600" spc="-100" dirty="0"/>
          </a:p>
        </p:txBody>
      </p:sp>
      <p:sp>
        <p:nvSpPr>
          <p:cNvPr id="39" name="TextBox 38"/>
          <p:cNvSpPr txBox="1"/>
          <p:nvPr/>
        </p:nvSpPr>
        <p:spPr>
          <a:xfrm>
            <a:off x="624951" y="2793628"/>
            <a:ext cx="70793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spc="-100" dirty="0" smtClean="0"/>
              <a:t>환경권’은 안전하고 쾌적한 환경에서 살아갈 권리를 말한다</a:t>
            </a:r>
            <a:r>
              <a:rPr lang="en-US" altLang="ko-KR" sz="1600" spc="-100" dirty="0" smtClean="0"/>
              <a:t>.</a:t>
            </a:r>
            <a:endParaRPr lang="ko-KR" altLang="en-US" sz="1600" spc="-100" dirty="0"/>
          </a:p>
        </p:txBody>
      </p:sp>
      <p:sp>
        <p:nvSpPr>
          <p:cNvPr id="40" name="TextBox 39"/>
          <p:cNvSpPr txBox="1"/>
          <p:nvPr/>
        </p:nvSpPr>
        <p:spPr>
          <a:xfrm>
            <a:off x="624951" y="3439197"/>
            <a:ext cx="72728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spc="-100" dirty="0" smtClean="0"/>
              <a:t>인간 중심주의는 환경 개발 기술 개발을 통해 환경 위기를 해결할 수 있다고 본다</a:t>
            </a:r>
            <a:r>
              <a:rPr lang="en-US" altLang="ko-KR" sz="1600" spc="-100" dirty="0" smtClean="0"/>
              <a:t>.</a:t>
            </a:r>
            <a:endParaRPr lang="ko-KR" altLang="en-US" sz="1600" spc="-100" dirty="0"/>
          </a:p>
        </p:txBody>
      </p:sp>
      <p:sp>
        <p:nvSpPr>
          <p:cNvPr id="42" name="TextBox 41"/>
          <p:cNvSpPr txBox="1"/>
          <p:nvPr/>
        </p:nvSpPr>
        <p:spPr>
          <a:xfrm>
            <a:off x="683568" y="4026550"/>
            <a:ext cx="7151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spc="-100" dirty="0" smtClean="0"/>
              <a:t>생태 중심주의는 개별 생명체보다 상호 의존성에 바탕을 둔 자연 전체를 중시한다</a:t>
            </a:r>
            <a:r>
              <a:rPr lang="en-US" altLang="ko-KR" sz="1600" spc="-100" dirty="0" smtClean="0"/>
              <a:t>.</a:t>
            </a:r>
            <a:endParaRPr lang="ko-KR" altLang="en-US" sz="1600" spc="-100" dirty="0"/>
          </a:p>
        </p:txBody>
      </p:sp>
      <p:sp>
        <p:nvSpPr>
          <p:cNvPr id="43" name="TextBox 42"/>
          <p:cNvSpPr txBox="1"/>
          <p:nvPr/>
        </p:nvSpPr>
        <p:spPr>
          <a:xfrm>
            <a:off x="624951" y="4602614"/>
            <a:ext cx="72728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spc="-100" dirty="0" smtClean="0"/>
              <a:t>생태 관광은 인간이 자연을 효율적으로 지배하기 위해 고안한 방안 중 하나이다</a:t>
            </a:r>
            <a:r>
              <a:rPr lang="en-US" altLang="ko-KR" sz="1600" spc="-100" dirty="0" smtClean="0"/>
              <a:t>.</a:t>
            </a:r>
            <a:endParaRPr lang="ko-KR" altLang="en-US" sz="1600" spc="-100" dirty="0"/>
          </a:p>
        </p:txBody>
      </p:sp>
      <p:sp>
        <p:nvSpPr>
          <p:cNvPr id="44" name="모서리가 둥근 직사각형 43"/>
          <p:cNvSpPr/>
          <p:nvPr/>
        </p:nvSpPr>
        <p:spPr>
          <a:xfrm>
            <a:off x="7884368" y="2242779"/>
            <a:ext cx="648072" cy="288032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" bIns="36000" rtlCol="0" anchor="ctr"/>
          <a:lstStyle/>
          <a:p>
            <a:pPr algn="ctr"/>
            <a:r>
              <a:rPr lang="en-US" altLang="ko-KR" dirty="0" smtClean="0"/>
              <a:t>`</a:t>
            </a:r>
            <a:endParaRPr lang="ko-KR" altLang="en-US" dirty="0"/>
          </a:p>
        </p:txBody>
      </p:sp>
      <p:sp>
        <p:nvSpPr>
          <p:cNvPr id="45" name="모서리가 둥근 직사각형 44"/>
          <p:cNvSpPr/>
          <p:nvPr/>
        </p:nvSpPr>
        <p:spPr>
          <a:xfrm>
            <a:off x="7884368" y="2840636"/>
            <a:ext cx="648072" cy="288032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6" name="모서리가 둥근 직사각형 45"/>
          <p:cNvSpPr/>
          <p:nvPr/>
        </p:nvSpPr>
        <p:spPr>
          <a:xfrm>
            <a:off x="7884368" y="3401056"/>
            <a:ext cx="648072" cy="288032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7" name="모서리가 둥근 직사각형 46"/>
          <p:cNvSpPr/>
          <p:nvPr/>
        </p:nvSpPr>
        <p:spPr>
          <a:xfrm>
            <a:off x="7884368" y="4056405"/>
            <a:ext cx="648072" cy="288032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8" name="모서리가 둥근 직사각형 47"/>
          <p:cNvSpPr/>
          <p:nvPr/>
        </p:nvSpPr>
        <p:spPr>
          <a:xfrm>
            <a:off x="7884368" y="4629547"/>
            <a:ext cx="648072" cy="288032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7884368" y="2248927"/>
            <a:ext cx="648072" cy="246221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lIns="36000" tIns="0" rIns="36000" bIns="0" rtlCol="0">
            <a:spAutoFit/>
          </a:bodyPr>
          <a:lstStyle/>
          <a:p>
            <a:pPr algn="ctr"/>
            <a:r>
              <a:rPr lang="en-US" altLang="ko-KR" sz="1600" dirty="0" smtClean="0">
                <a:solidFill>
                  <a:srgbClr val="FF0000"/>
                </a:solidFill>
                <a:latin typeface="+mn-ea"/>
              </a:rPr>
              <a:t>X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7884368" y="2858859"/>
            <a:ext cx="648072" cy="246221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lIns="36000" tIns="0" rIns="36000" bIns="0" rtlCol="0">
            <a:spAutoFit/>
          </a:bodyPr>
          <a:lstStyle/>
          <a:p>
            <a:pPr algn="ctr"/>
            <a:r>
              <a:rPr lang="en-US" altLang="ko-KR" sz="1600" dirty="0" smtClean="0">
                <a:solidFill>
                  <a:srgbClr val="FF0000"/>
                </a:solidFill>
                <a:latin typeface="+mn-ea"/>
              </a:rPr>
              <a:t>O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7884368" y="3412345"/>
            <a:ext cx="648072" cy="246221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lIns="36000" tIns="0" rIns="36000" bIns="0" rtlCol="0">
            <a:spAutoFit/>
          </a:bodyPr>
          <a:lstStyle/>
          <a:p>
            <a:pPr algn="ctr"/>
            <a:r>
              <a:rPr lang="en-US" altLang="ko-KR" sz="1600" dirty="0" smtClean="0">
                <a:solidFill>
                  <a:srgbClr val="FF0000"/>
                </a:solidFill>
                <a:latin typeface="+mn-ea"/>
              </a:rPr>
              <a:t>O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884368" y="4071706"/>
            <a:ext cx="648072" cy="246221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lIns="36000" tIns="0" rIns="36000" bIns="0" rtlCol="0">
            <a:spAutoFit/>
          </a:bodyPr>
          <a:lstStyle/>
          <a:p>
            <a:pPr algn="ctr"/>
            <a:r>
              <a:rPr lang="en-US" altLang="ko-KR" sz="1600" dirty="0" smtClean="0">
                <a:solidFill>
                  <a:srgbClr val="FF0000"/>
                </a:solidFill>
                <a:latin typeface="+mn-ea"/>
              </a:rPr>
              <a:t>O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7884368" y="4647770"/>
            <a:ext cx="648072" cy="246221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lIns="36000" tIns="0" rIns="36000" bIns="0" rtlCol="0">
            <a:spAutoFit/>
          </a:bodyPr>
          <a:lstStyle/>
          <a:p>
            <a:pPr algn="ctr"/>
            <a:r>
              <a:rPr lang="en-US" altLang="ko-KR" sz="1600" dirty="0" smtClean="0">
                <a:solidFill>
                  <a:srgbClr val="FF0000"/>
                </a:solidFill>
                <a:latin typeface="+mn-ea"/>
              </a:rPr>
              <a:t>X</a:t>
            </a:r>
          </a:p>
        </p:txBody>
      </p:sp>
      <p:sp>
        <p:nvSpPr>
          <p:cNvPr id="32" name="타원 31"/>
          <p:cNvSpPr/>
          <p:nvPr/>
        </p:nvSpPr>
        <p:spPr>
          <a:xfrm>
            <a:off x="310138" y="5166141"/>
            <a:ext cx="324000" cy="324000"/>
          </a:xfrm>
          <a:prstGeom prst="ellipse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b="1" spc="-100" dirty="0" smtClean="0">
                <a:solidFill>
                  <a:prstClr val="black"/>
                </a:solidFill>
                <a:latin typeface="나눔고딕 ExtraBold" pitchFamily="50" charset="-127"/>
                <a:ea typeface="나눔고딕 ExtraBold" pitchFamily="50" charset="-127"/>
              </a:rPr>
              <a:t>6</a:t>
            </a:r>
            <a:endParaRPr lang="ko-KR" altLang="en-US" b="1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11560" y="5157192"/>
            <a:ext cx="72728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spc="-100" dirty="0" smtClean="0"/>
              <a:t>파리 기후 협약은 지구 온난화를 규제하고 해결하기 위한 협약이다</a:t>
            </a:r>
            <a:r>
              <a:rPr lang="en-US" altLang="ko-KR" sz="1600" spc="-100" dirty="0" smtClean="0"/>
              <a:t>.</a:t>
            </a:r>
            <a:endParaRPr lang="ko-KR" altLang="en-US" sz="1600" spc="-100" dirty="0"/>
          </a:p>
        </p:txBody>
      </p:sp>
      <p:sp>
        <p:nvSpPr>
          <p:cNvPr id="37" name="모서리가 둥근 직사각형 36"/>
          <p:cNvSpPr/>
          <p:nvPr/>
        </p:nvSpPr>
        <p:spPr>
          <a:xfrm>
            <a:off x="7870977" y="5184125"/>
            <a:ext cx="648072" cy="288032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7870977" y="5202348"/>
            <a:ext cx="648072" cy="246221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lIns="36000" tIns="0" rIns="36000" bIns="0" rtlCol="0">
            <a:spAutoFit/>
          </a:bodyPr>
          <a:lstStyle/>
          <a:p>
            <a:pPr algn="ctr"/>
            <a:r>
              <a:rPr lang="en-US" altLang="ko-KR" sz="1600" dirty="0" smtClean="0">
                <a:solidFill>
                  <a:srgbClr val="FF0000"/>
                </a:solidFill>
                <a:latin typeface="+mn-ea"/>
              </a:rPr>
              <a:t>O</a:t>
            </a:r>
          </a:p>
        </p:txBody>
      </p:sp>
    </p:spTree>
    <p:extLst>
      <p:ext uri="{BB962C8B-B14F-4D97-AF65-F5344CB8AC3E}">
        <p14:creationId xmlns:p14="http://schemas.microsoft.com/office/powerpoint/2010/main" val="3776179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1" grpId="0"/>
      <p:bldP spid="52" grpId="0"/>
      <p:bldP spid="53" grpId="0"/>
      <p:bldP spid="54" grpId="0"/>
      <p:bldP spid="41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그림 2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  <a14:imgEffect>
                      <a14:saturation sat="1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06224"/>
          </a:xfrm>
          <a:prstGeom prst="rect">
            <a:avLst/>
          </a:prstGeom>
        </p:spPr>
      </p:pic>
      <p:sp>
        <p:nvSpPr>
          <p:cNvPr id="26" name="제목 1"/>
          <p:cNvSpPr txBox="1">
            <a:spLocks/>
          </p:cNvSpPr>
          <p:nvPr/>
        </p:nvSpPr>
        <p:spPr>
          <a:xfrm>
            <a:off x="323528" y="35998"/>
            <a:ext cx="4464496" cy="58469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32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Ⅱ. </a:t>
            </a:r>
            <a:r>
              <a:rPr lang="ko-KR" altLang="en-US" sz="32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대단원 마무리</a:t>
            </a:r>
            <a:endParaRPr lang="ko-KR" altLang="en-US" sz="3200" b="1" spc="-150" dirty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8" name="직사각형 27"/>
          <p:cNvSpPr/>
          <p:nvPr/>
        </p:nvSpPr>
        <p:spPr>
          <a:xfrm>
            <a:off x="6942745" y="78134"/>
            <a:ext cx="190148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ko-K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Ⅱ. </a:t>
            </a:r>
            <a:r>
              <a:rPr lang="ko-KR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자연환경과 인간</a:t>
            </a:r>
          </a:p>
        </p:txBody>
      </p:sp>
      <p:grpSp>
        <p:nvGrpSpPr>
          <p:cNvPr id="2" name="그룹 29"/>
          <p:cNvGrpSpPr/>
          <p:nvPr/>
        </p:nvGrpSpPr>
        <p:grpSpPr>
          <a:xfrm>
            <a:off x="251520" y="1124744"/>
            <a:ext cx="2899935" cy="439299"/>
            <a:chOff x="251520" y="1124744"/>
            <a:chExt cx="2899935" cy="439299"/>
          </a:xfrm>
        </p:grpSpPr>
        <p:sp>
          <p:nvSpPr>
            <p:cNvPr id="29" name="TextBox 28"/>
            <p:cNvSpPr txBox="1"/>
            <p:nvPr/>
          </p:nvSpPr>
          <p:spPr>
            <a:xfrm>
              <a:off x="271135" y="1192385"/>
              <a:ext cx="2880320" cy="369332"/>
            </a:xfrm>
            <a:prstGeom prst="rect">
              <a:avLst/>
            </a:prstGeom>
            <a:noFill/>
            <a:effectLst>
              <a:innerShdw blurRad="63500" dist="50800" dir="13500000">
                <a:prstClr val="black">
                  <a:alpha val="15000"/>
                </a:prstClr>
              </a:inn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b="1" dirty="0" smtClean="0">
                  <a:solidFill>
                    <a:srgbClr val="64AEA9"/>
                  </a:solidFill>
                  <a:latin typeface="나눔고딕 ExtraBold" pitchFamily="50" charset="-127"/>
                  <a:ea typeface="나눔고딕 ExtraBold" pitchFamily="50" charset="-127"/>
                </a:rPr>
                <a:t>     통합적으로 사고하기</a:t>
              </a:r>
              <a:endParaRPr lang="en-US" altLang="ko-KR" b="1" dirty="0" smtClean="0">
                <a:solidFill>
                  <a:srgbClr val="64AEA9"/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  <p:pic>
          <p:nvPicPr>
            <p:cNvPr id="6147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51520" y="1124744"/>
              <a:ext cx="504000" cy="439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그룹 13"/>
          <p:cNvGrpSpPr/>
          <p:nvPr/>
        </p:nvGrpSpPr>
        <p:grpSpPr>
          <a:xfrm>
            <a:off x="251520" y="1628800"/>
            <a:ext cx="8640960" cy="400110"/>
            <a:chOff x="341552" y="4235444"/>
            <a:chExt cx="8640960" cy="400110"/>
          </a:xfrm>
        </p:grpSpPr>
        <p:sp>
          <p:nvSpPr>
            <p:cNvPr id="15" name="TextBox 14"/>
            <p:cNvSpPr txBox="1"/>
            <p:nvPr/>
          </p:nvSpPr>
          <p:spPr>
            <a:xfrm>
              <a:off x="528536" y="4235444"/>
              <a:ext cx="8453976" cy="400110"/>
            </a:xfrm>
            <a:prstGeom prst="rect">
              <a:avLst/>
            </a:prstGeom>
            <a:noFill/>
            <a:effectLst>
              <a:innerShdw blurRad="114300">
                <a:prstClr val="black"/>
              </a:innerShdw>
            </a:effectLst>
          </p:spPr>
          <p:txBody>
            <a:bodyPr wrap="square" rtlCol="0">
              <a:spAutoFit/>
            </a:bodyPr>
            <a:lstStyle/>
            <a:p>
              <a:r>
                <a:rPr lang="ko-KR" altLang="en-US" sz="20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단원 도입부</a:t>
              </a:r>
              <a:r>
                <a:rPr lang="en-US" altLang="ko-KR" sz="20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(40~41</a:t>
              </a:r>
              <a:r>
                <a:rPr lang="ko-KR" altLang="en-US" sz="20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쪽</a:t>
              </a:r>
              <a:r>
                <a:rPr lang="en-US" altLang="ko-KR" sz="20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)</a:t>
              </a:r>
              <a:r>
                <a:rPr lang="ko-KR" altLang="en-US" sz="20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에 던진 질문들에 대해 자신의 생각을 정리해 보자</a:t>
              </a:r>
              <a:r>
                <a:rPr lang="en-US" altLang="ko-KR" sz="20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.</a:t>
              </a:r>
            </a:p>
          </p:txBody>
        </p:sp>
        <p:sp>
          <p:nvSpPr>
            <p:cNvPr id="16" name="육각형 15"/>
            <p:cNvSpPr/>
            <p:nvPr/>
          </p:nvSpPr>
          <p:spPr>
            <a:xfrm>
              <a:off x="341552" y="4345499"/>
              <a:ext cx="198000" cy="180000"/>
            </a:xfrm>
            <a:prstGeom prst="hexagon">
              <a:avLst/>
            </a:prstGeom>
            <a:solidFill>
              <a:schemeClr val="bg1"/>
            </a:solidFill>
            <a:ln w="53975">
              <a:solidFill>
                <a:srgbClr val="A0D7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7583636" y="314900"/>
            <a:ext cx="1296144" cy="377796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>
                <a:solidFill>
                  <a:prstClr val="white">
                    <a:lumMod val="50000"/>
                  </a:prstClr>
                </a:solidFill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solidFill>
                  <a:prstClr val="white">
                    <a:lumMod val="50000"/>
                  </a:prstClr>
                </a:solidFill>
                <a:latin typeface="나눔고딕 ExtraBold" pitchFamily="50" charset="-127"/>
                <a:ea typeface="나눔고딕 ExtraBold" pitchFamily="50" charset="-127"/>
              </a:rPr>
              <a:t>39</a:t>
            </a:r>
            <a:r>
              <a:rPr lang="ko-KR" altLang="en-US" dirty="0" smtClean="0">
                <a:solidFill>
                  <a:prstClr val="white">
                    <a:lumMod val="50000"/>
                  </a:prstClr>
                </a:solidFill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solidFill>
                <a:prstClr val="white">
                  <a:lumMod val="50000"/>
                </a:prst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7" name="모서리가 둥근 직사각형 26"/>
          <p:cNvSpPr/>
          <p:nvPr/>
        </p:nvSpPr>
        <p:spPr>
          <a:xfrm>
            <a:off x="323528" y="2420888"/>
            <a:ext cx="8424936" cy="1800200"/>
          </a:xfrm>
          <a:prstGeom prst="roundRect">
            <a:avLst>
              <a:gd name="adj" fmla="val 10602"/>
            </a:avLst>
          </a:prstGeom>
          <a:solidFill>
            <a:schemeClr val="bg1"/>
          </a:solidFill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395536" y="2564904"/>
            <a:ext cx="979117" cy="1518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25950" y="2852936"/>
            <a:ext cx="1185213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TextBox 35"/>
          <p:cNvSpPr txBox="1"/>
          <p:nvPr/>
        </p:nvSpPr>
        <p:spPr>
          <a:xfrm>
            <a:off x="2589684" y="2492896"/>
            <a:ext cx="6079736" cy="1288110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70000"/>
              </a:lnSpc>
            </a:pPr>
            <a:r>
              <a:rPr lang="ko-KR" altLang="en-US" sz="1600" spc="-50" dirty="0" smtClean="0">
                <a:solidFill>
                  <a:srgbClr val="FF0000"/>
                </a:solidFill>
                <a:latin typeface="+mn-ea"/>
              </a:rPr>
              <a:t>자연환경에 따라 인간의 생활 모습은 다양하게 나타난다</a:t>
            </a:r>
            <a:r>
              <a:rPr lang="en-US" altLang="ko-KR" sz="1600" spc="-50" dirty="0" smtClean="0">
                <a:solidFill>
                  <a:srgbClr val="FF0000"/>
                </a:solidFill>
                <a:latin typeface="+mn-ea"/>
              </a:rPr>
              <a:t>. </a:t>
            </a:r>
            <a:r>
              <a:rPr lang="ko-KR" altLang="en-US" sz="1600" spc="-50" dirty="0" smtClean="0">
                <a:solidFill>
                  <a:srgbClr val="FF0000"/>
                </a:solidFill>
                <a:latin typeface="+mn-ea"/>
              </a:rPr>
              <a:t>그리고 인간은 자연환경에 순응하여 살기도 하고</a:t>
            </a:r>
            <a:r>
              <a:rPr lang="en-US" altLang="ko-KR" sz="1600" spc="-50" dirty="0" smtClean="0">
                <a:solidFill>
                  <a:srgbClr val="FF0000"/>
                </a:solidFill>
                <a:latin typeface="+mn-ea"/>
              </a:rPr>
              <a:t>, </a:t>
            </a:r>
            <a:r>
              <a:rPr lang="ko-KR" altLang="en-US" sz="1600" spc="-50" dirty="0" smtClean="0">
                <a:solidFill>
                  <a:srgbClr val="FF0000"/>
                </a:solidFill>
                <a:latin typeface="+mn-ea"/>
              </a:rPr>
              <a:t>과학 기술의 발달로 자연환경의 제약을 극복하고 자연환경을 이용하며 생활하기도 한다</a:t>
            </a:r>
            <a:r>
              <a:rPr lang="en-US" altLang="ko-KR" sz="1600" spc="-50" dirty="0" smtClean="0">
                <a:solidFill>
                  <a:srgbClr val="FF0000"/>
                </a:solidFill>
                <a:latin typeface="+mn-ea"/>
              </a:rPr>
              <a:t>.</a:t>
            </a:r>
          </a:p>
        </p:txBody>
      </p:sp>
      <p:cxnSp>
        <p:nvCxnSpPr>
          <p:cNvPr id="38" name="직선 연결선 37"/>
          <p:cNvCxnSpPr/>
          <p:nvPr/>
        </p:nvCxnSpPr>
        <p:spPr>
          <a:xfrm>
            <a:off x="2701744" y="2996952"/>
            <a:ext cx="5832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직선 연결선 38"/>
          <p:cNvCxnSpPr/>
          <p:nvPr/>
        </p:nvCxnSpPr>
        <p:spPr>
          <a:xfrm>
            <a:off x="2701744" y="3395092"/>
            <a:ext cx="5832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직선 연결선 39"/>
          <p:cNvCxnSpPr/>
          <p:nvPr/>
        </p:nvCxnSpPr>
        <p:spPr>
          <a:xfrm>
            <a:off x="2701744" y="3801740"/>
            <a:ext cx="5832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모서리가 둥근 직사각형 40"/>
          <p:cNvSpPr/>
          <p:nvPr/>
        </p:nvSpPr>
        <p:spPr>
          <a:xfrm>
            <a:off x="323528" y="4725144"/>
            <a:ext cx="8424936" cy="1800200"/>
          </a:xfrm>
          <a:prstGeom prst="roundRect">
            <a:avLst>
              <a:gd name="adj" fmla="val 10602"/>
            </a:avLst>
          </a:prstGeom>
          <a:solidFill>
            <a:schemeClr val="bg1"/>
          </a:solidFill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2" name="TextBox 41"/>
          <p:cNvSpPr txBox="1"/>
          <p:nvPr/>
        </p:nvSpPr>
        <p:spPr>
          <a:xfrm>
            <a:off x="2843808" y="4864968"/>
            <a:ext cx="5904656" cy="1348061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70000"/>
              </a:lnSpc>
            </a:pPr>
            <a:r>
              <a:rPr lang="ko-KR" altLang="en-US" sz="1600" spc="-100" dirty="0" smtClean="0">
                <a:solidFill>
                  <a:srgbClr val="FF0000"/>
                </a:solidFill>
                <a:latin typeface="+mn-ea"/>
              </a:rPr>
              <a:t>환경 문제를 해결하기 위해 기업은 환경 정화 시설의 정비</a:t>
            </a:r>
            <a:r>
              <a:rPr lang="en-US" altLang="ko-KR" sz="1600" spc="-100" dirty="0" smtClean="0">
                <a:solidFill>
                  <a:srgbClr val="FF0000"/>
                </a:solidFill>
                <a:latin typeface="+mn-ea"/>
              </a:rPr>
              <a:t>,</a:t>
            </a:r>
          </a:p>
          <a:p>
            <a:pPr>
              <a:lnSpc>
                <a:spcPct val="170000"/>
              </a:lnSpc>
            </a:pPr>
            <a:r>
              <a:rPr lang="ko-KR" altLang="en-US" sz="1600" spc="-100" dirty="0" smtClean="0">
                <a:solidFill>
                  <a:srgbClr val="FF0000"/>
                </a:solidFill>
                <a:latin typeface="+mn-ea"/>
              </a:rPr>
              <a:t>환경친화적 제품의 생산 등에 힘쓰고 있다</a:t>
            </a:r>
            <a:r>
              <a:rPr lang="en-US" altLang="ko-KR" sz="1600" spc="-100" dirty="0" smtClean="0">
                <a:solidFill>
                  <a:srgbClr val="FF0000"/>
                </a:solidFill>
                <a:latin typeface="+mn-ea"/>
              </a:rPr>
              <a:t>. </a:t>
            </a:r>
            <a:r>
              <a:rPr lang="ko-KR" altLang="en-US" sz="1600" spc="-100" dirty="0" smtClean="0">
                <a:solidFill>
                  <a:srgbClr val="FF0000"/>
                </a:solidFill>
                <a:latin typeface="+mn-ea"/>
              </a:rPr>
              <a:t>개인적으로는 에어컨과 난방기의 적정 온도 유지 등 에너지와 자원 절약을 실천해야 한다</a:t>
            </a:r>
            <a:r>
              <a:rPr lang="en-US" altLang="ko-KR" sz="1600" spc="-100" dirty="0" smtClean="0">
                <a:solidFill>
                  <a:srgbClr val="FF0000"/>
                </a:solidFill>
                <a:latin typeface="+mn-ea"/>
              </a:rPr>
              <a:t>.</a:t>
            </a:r>
          </a:p>
        </p:txBody>
      </p:sp>
      <p:cxnSp>
        <p:nvCxnSpPr>
          <p:cNvPr id="43" name="직선 연결선 42"/>
          <p:cNvCxnSpPr/>
          <p:nvPr/>
        </p:nvCxnSpPr>
        <p:spPr>
          <a:xfrm>
            <a:off x="2952432" y="5301208"/>
            <a:ext cx="5616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직선 연결선 43"/>
          <p:cNvCxnSpPr/>
          <p:nvPr/>
        </p:nvCxnSpPr>
        <p:spPr>
          <a:xfrm>
            <a:off x="2952432" y="5699348"/>
            <a:ext cx="5616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직선 연결선 44"/>
          <p:cNvCxnSpPr/>
          <p:nvPr/>
        </p:nvCxnSpPr>
        <p:spPr>
          <a:xfrm>
            <a:off x="2950536" y="6105996"/>
            <a:ext cx="5616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Picture 3"/>
          <p:cNvPicPr>
            <a:picLocks noChangeAspect="1" noChangeArrowheads="1"/>
          </p:cNvPicPr>
          <p:nvPr/>
        </p:nvPicPr>
        <p:blipFill>
          <a:blip r:embed="rId8" cstate="print"/>
          <a:stretch>
            <a:fillRect/>
          </a:stretch>
        </p:blipFill>
        <p:spPr bwMode="auto">
          <a:xfrm flipH="1">
            <a:off x="396433" y="4869160"/>
            <a:ext cx="1151231" cy="1465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3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619672" y="5229200"/>
            <a:ext cx="1244627" cy="713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1612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42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그림 2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  <a14:imgEffect>
                      <a14:saturation sat="1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06224"/>
          </a:xfrm>
          <a:prstGeom prst="rect">
            <a:avLst/>
          </a:prstGeom>
        </p:spPr>
      </p:pic>
      <p:sp>
        <p:nvSpPr>
          <p:cNvPr id="26" name="제목 1"/>
          <p:cNvSpPr txBox="1">
            <a:spLocks/>
          </p:cNvSpPr>
          <p:nvPr/>
        </p:nvSpPr>
        <p:spPr>
          <a:xfrm>
            <a:off x="323528" y="35998"/>
            <a:ext cx="4464496" cy="58469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32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Ⅱ. </a:t>
            </a:r>
            <a:r>
              <a:rPr lang="ko-KR" altLang="en-US" sz="32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대단원 마무리</a:t>
            </a:r>
            <a:endParaRPr lang="ko-KR" altLang="en-US" sz="3200" b="1" spc="-150" dirty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8" name="직사각형 27"/>
          <p:cNvSpPr/>
          <p:nvPr/>
        </p:nvSpPr>
        <p:spPr>
          <a:xfrm>
            <a:off x="6942745" y="78134"/>
            <a:ext cx="190148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ko-K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Ⅱ. </a:t>
            </a:r>
            <a:r>
              <a:rPr lang="ko-KR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자연환경과 인간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583636" y="314900"/>
            <a:ext cx="1296144" cy="377796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>
                <a:solidFill>
                  <a:prstClr val="white">
                    <a:lumMod val="50000"/>
                  </a:prstClr>
                </a:solidFill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solidFill>
                  <a:prstClr val="white">
                    <a:lumMod val="50000"/>
                  </a:prstClr>
                </a:solidFill>
                <a:latin typeface="나눔고딕 ExtraBold" pitchFamily="50" charset="-127"/>
                <a:ea typeface="나눔고딕 ExtraBold" pitchFamily="50" charset="-127"/>
              </a:rPr>
              <a:t>39</a:t>
            </a:r>
            <a:r>
              <a:rPr lang="ko-KR" altLang="en-US" dirty="0" smtClean="0">
                <a:solidFill>
                  <a:prstClr val="white">
                    <a:lumMod val="50000"/>
                  </a:prstClr>
                </a:solidFill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solidFill>
                <a:prstClr val="white">
                  <a:lumMod val="50000"/>
                </a:prst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9" name="모서리가 둥근 직사각형 18"/>
          <p:cNvSpPr/>
          <p:nvPr/>
        </p:nvSpPr>
        <p:spPr>
          <a:xfrm>
            <a:off x="323528" y="2420888"/>
            <a:ext cx="8424936" cy="1800200"/>
          </a:xfrm>
          <a:prstGeom prst="roundRect">
            <a:avLst>
              <a:gd name="adj" fmla="val 10602"/>
            </a:avLst>
          </a:prstGeom>
          <a:solidFill>
            <a:schemeClr val="bg1"/>
          </a:solidFill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2843808" y="2560712"/>
            <a:ext cx="5832648" cy="1348061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70000"/>
              </a:lnSpc>
            </a:pPr>
            <a:r>
              <a:rPr lang="ko-KR" altLang="en-US" sz="1600" spc="-50" dirty="0" smtClean="0">
                <a:solidFill>
                  <a:srgbClr val="FF0000"/>
                </a:solidFill>
                <a:latin typeface="+mn-ea"/>
              </a:rPr>
              <a:t>자연환경은 홍수와 가뭄</a:t>
            </a:r>
            <a:r>
              <a:rPr lang="en-US" altLang="ko-KR" sz="1600" spc="-50" dirty="0" smtClean="0">
                <a:solidFill>
                  <a:srgbClr val="FF0000"/>
                </a:solidFill>
                <a:latin typeface="+mn-ea"/>
              </a:rPr>
              <a:t>, </a:t>
            </a:r>
            <a:r>
              <a:rPr lang="ko-KR" altLang="en-US" sz="1600" spc="-50" dirty="0" smtClean="0">
                <a:solidFill>
                  <a:srgbClr val="FF0000"/>
                </a:solidFill>
                <a:latin typeface="+mn-ea"/>
              </a:rPr>
              <a:t>지진</a:t>
            </a:r>
            <a:r>
              <a:rPr lang="en-US" altLang="ko-KR" sz="1600" spc="-50" dirty="0" smtClean="0">
                <a:solidFill>
                  <a:srgbClr val="FF0000"/>
                </a:solidFill>
                <a:latin typeface="+mn-ea"/>
              </a:rPr>
              <a:t>, </a:t>
            </a:r>
            <a:r>
              <a:rPr lang="ko-KR" altLang="en-US" sz="1600" spc="-50" dirty="0" smtClean="0">
                <a:solidFill>
                  <a:srgbClr val="FF0000"/>
                </a:solidFill>
                <a:latin typeface="+mn-ea"/>
              </a:rPr>
              <a:t>화산 폭발과 같은 자연재해로 우리에게 위협을 가한다</a:t>
            </a:r>
            <a:r>
              <a:rPr lang="en-US" altLang="ko-KR" sz="1600" spc="-50" dirty="0" smtClean="0">
                <a:solidFill>
                  <a:srgbClr val="FF0000"/>
                </a:solidFill>
                <a:latin typeface="+mn-ea"/>
              </a:rPr>
              <a:t>. </a:t>
            </a:r>
            <a:r>
              <a:rPr lang="ko-KR" altLang="en-US" sz="1600" spc="-50" dirty="0" smtClean="0">
                <a:solidFill>
                  <a:srgbClr val="FF0000"/>
                </a:solidFill>
                <a:latin typeface="+mn-ea"/>
              </a:rPr>
              <a:t>최근에는 인간의 활동으로 자연환경이 파괴되면서 환경이 오염되고</a:t>
            </a:r>
            <a:r>
              <a:rPr lang="en-US" altLang="ko-KR" sz="1600" spc="-50" dirty="0" smtClean="0">
                <a:solidFill>
                  <a:srgbClr val="FF0000"/>
                </a:solidFill>
                <a:latin typeface="+mn-ea"/>
              </a:rPr>
              <a:t>, </a:t>
            </a:r>
            <a:r>
              <a:rPr lang="ko-KR" altLang="en-US" sz="1600" spc="-50" dirty="0" smtClean="0">
                <a:solidFill>
                  <a:srgbClr val="FF0000"/>
                </a:solidFill>
                <a:latin typeface="+mn-ea"/>
              </a:rPr>
              <a:t>자연재해의 피해 규모도 커지고 있다</a:t>
            </a:r>
            <a:r>
              <a:rPr lang="en-US" altLang="ko-KR" sz="1600" spc="-50" dirty="0" smtClean="0">
                <a:solidFill>
                  <a:srgbClr val="FF0000"/>
                </a:solidFill>
                <a:latin typeface="+mn-ea"/>
              </a:rPr>
              <a:t>.</a:t>
            </a:r>
          </a:p>
        </p:txBody>
      </p:sp>
      <p:cxnSp>
        <p:nvCxnSpPr>
          <p:cNvPr id="22" name="직선 연결선 21"/>
          <p:cNvCxnSpPr/>
          <p:nvPr/>
        </p:nvCxnSpPr>
        <p:spPr>
          <a:xfrm>
            <a:off x="2971571" y="2996952"/>
            <a:ext cx="5616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직선 연결선 22"/>
          <p:cNvCxnSpPr/>
          <p:nvPr/>
        </p:nvCxnSpPr>
        <p:spPr>
          <a:xfrm>
            <a:off x="2971571" y="3395092"/>
            <a:ext cx="5616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직선 연결선 23"/>
          <p:cNvCxnSpPr/>
          <p:nvPr/>
        </p:nvCxnSpPr>
        <p:spPr>
          <a:xfrm>
            <a:off x="2971571" y="3801740"/>
            <a:ext cx="5616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395536" y="2523599"/>
            <a:ext cx="1038796" cy="1553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0" name="그룹 29"/>
          <p:cNvGrpSpPr/>
          <p:nvPr/>
        </p:nvGrpSpPr>
        <p:grpSpPr>
          <a:xfrm>
            <a:off x="251520" y="1124744"/>
            <a:ext cx="2899935" cy="439299"/>
            <a:chOff x="251520" y="1124744"/>
            <a:chExt cx="2899935" cy="439299"/>
          </a:xfrm>
        </p:grpSpPr>
        <p:sp>
          <p:nvSpPr>
            <p:cNvPr id="35" name="TextBox 34"/>
            <p:cNvSpPr txBox="1"/>
            <p:nvPr/>
          </p:nvSpPr>
          <p:spPr>
            <a:xfrm>
              <a:off x="271135" y="1192385"/>
              <a:ext cx="2880320" cy="369332"/>
            </a:xfrm>
            <a:prstGeom prst="rect">
              <a:avLst/>
            </a:prstGeom>
            <a:noFill/>
            <a:effectLst>
              <a:innerShdw blurRad="63500" dist="50800" dir="13500000">
                <a:prstClr val="black">
                  <a:alpha val="15000"/>
                </a:prstClr>
              </a:inn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b="1" dirty="0" smtClean="0">
                  <a:solidFill>
                    <a:srgbClr val="64AEA9"/>
                  </a:solidFill>
                  <a:latin typeface="나눔고딕 ExtraBold" pitchFamily="50" charset="-127"/>
                  <a:ea typeface="나눔고딕 ExtraBold" pitchFamily="50" charset="-127"/>
                </a:rPr>
                <a:t>     통합적으로 사고하기</a:t>
              </a:r>
              <a:endParaRPr lang="en-US" altLang="ko-KR" b="1" dirty="0" smtClean="0">
                <a:solidFill>
                  <a:srgbClr val="64AEA9"/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  <p:pic>
          <p:nvPicPr>
            <p:cNvPr id="36" name="Picture 3"/>
            <p:cNvPicPr>
              <a:picLocks noChangeAspect="1" noChangeArrowheads="1"/>
            </p:cNvPicPr>
            <p:nvPr/>
          </p:nvPicPr>
          <p:blipFill>
            <a:blip r:embed="rId6" cstate="screen"/>
            <a:srcRect/>
            <a:stretch>
              <a:fillRect/>
            </a:stretch>
          </p:blipFill>
          <p:spPr bwMode="auto">
            <a:xfrm>
              <a:off x="251520" y="1124744"/>
              <a:ext cx="504000" cy="439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7" name="그룹 13"/>
          <p:cNvGrpSpPr/>
          <p:nvPr/>
        </p:nvGrpSpPr>
        <p:grpSpPr>
          <a:xfrm>
            <a:off x="251520" y="1628800"/>
            <a:ext cx="8352928" cy="400110"/>
            <a:chOff x="341552" y="4235444"/>
            <a:chExt cx="8352928" cy="400110"/>
          </a:xfrm>
        </p:grpSpPr>
        <p:sp>
          <p:nvSpPr>
            <p:cNvPr id="38" name="TextBox 37"/>
            <p:cNvSpPr txBox="1"/>
            <p:nvPr/>
          </p:nvSpPr>
          <p:spPr>
            <a:xfrm>
              <a:off x="528536" y="4235444"/>
              <a:ext cx="8165944" cy="400110"/>
            </a:xfrm>
            <a:prstGeom prst="rect">
              <a:avLst/>
            </a:prstGeom>
            <a:noFill/>
            <a:effectLst>
              <a:innerShdw blurRad="114300">
                <a:prstClr val="black"/>
              </a:innerShdw>
            </a:effectLst>
          </p:spPr>
          <p:txBody>
            <a:bodyPr wrap="square" rtlCol="0">
              <a:spAutoFit/>
            </a:bodyPr>
            <a:lstStyle/>
            <a:p>
              <a:r>
                <a:rPr lang="ko-KR" altLang="en-US" sz="20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단원 도입부</a:t>
              </a:r>
              <a:r>
                <a:rPr lang="en-US" altLang="ko-KR" sz="20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(40~41</a:t>
              </a:r>
              <a:r>
                <a:rPr lang="ko-KR" altLang="en-US" sz="20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쪽</a:t>
              </a:r>
              <a:r>
                <a:rPr lang="en-US" altLang="ko-KR" sz="20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)</a:t>
              </a:r>
              <a:r>
                <a:rPr lang="ko-KR" altLang="en-US" sz="20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에 던진 질문들에 대해 자신의 생각을 정리해 보자</a:t>
              </a:r>
              <a:r>
                <a:rPr lang="en-US" altLang="ko-KR" sz="20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.</a:t>
              </a:r>
            </a:p>
          </p:txBody>
        </p:sp>
        <p:sp>
          <p:nvSpPr>
            <p:cNvPr id="39" name="육각형 38"/>
            <p:cNvSpPr/>
            <p:nvPr/>
          </p:nvSpPr>
          <p:spPr>
            <a:xfrm>
              <a:off x="341552" y="4345499"/>
              <a:ext cx="198000" cy="180000"/>
            </a:xfrm>
            <a:prstGeom prst="hexagon">
              <a:avLst/>
            </a:prstGeom>
            <a:solidFill>
              <a:schemeClr val="bg1"/>
            </a:solidFill>
            <a:ln w="53975">
              <a:solidFill>
                <a:srgbClr val="A0D7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40" name="모서리가 둥근 직사각형 39"/>
          <p:cNvSpPr/>
          <p:nvPr/>
        </p:nvSpPr>
        <p:spPr>
          <a:xfrm>
            <a:off x="323528" y="4725144"/>
            <a:ext cx="8424936" cy="1800200"/>
          </a:xfrm>
          <a:prstGeom prst="roundRect">
            <a:avLst>
              <a:gd name="adj" fmla="val 10602"/>
            </a:avLst>
          </a:prstGeom>
          <a:solidFill>
            <a:schemeClr val="bg1"/>
          </a:solidFill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4" name="TextBox 43"/>
          <p:cNvSpPr txBox="1"/>
          <p:nvPr/>
        </p:nvSpPr>
        <p:spPr>
          <a:xfrm>
            <a:off x="2339752" y="4864968"/>
            <a:ext cx="6336704" cy="1288110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70000"/>
              </a:lnSpc>
            </a:pPr>
            <a:r>
              <a:rPr lang="ko-KR" altLang="en-US" sz="1600" spc="-150" dirty="0" smtClean="0">
                <a:solidFill>
                  <a:srgbClr val="FF0000"/>
                </a:solidFill>
                <a:latin typeface="+mn-ea"/>
              </a:rPr>
              <a:t>인간이 자연을 대하는 관점에는 크게 인간 중심주의와 생태 중심주의가 있다</a:t>
            </a:r>
            <a:r>
              <a:rPr lang="en-US" altLang="ko-KR" sz="1600" spc="-150" dirty="0" smtClean="0">
                <a:solidFill>
                  <a:srgbClr val="FF0000"/>
                </a:solidFill>
                <a:latin typeface="+mn-ea"/>
              </a:rPr>
              <a:t>. </a:t>
            </a:r>
            <a:r>
              <a:rPr lang="ko-KR" altLang="en-US" sz="1600" spc="-150" dirty="0" smtClean="0">
                <a:solidFill>
                  <a:srgbClr val="FF0000"/>
                </a:solidFill>
                <a:latin typeface="+mn-ea"/>
              </a:rPr>
              <a:t>인간 중심주의는 자연을 인간의 이익을 위해 이용해야 할 수단으로 취급하는 관점이며 생태 중심주의는 자연 그 자체의 가치를 인정하는 관점이다</a:t>
            </a:r>
            <a:r>
              <a:rPr lang="en-US" altLang="ko-KR" sz="1600" spc="-150" dirty="0" smtClean="0">
                <a:solidFill>
                  <a:srgbClr val="FF0000"/>
                </a:solidFill>
                <a:latin typeface="+mn-ea"/>
              </a:rPr>
              <a:t>.</a:t>
            </a:r>
          </a:p>
        </p:txBody>
      </p:sp>
      <p:cxnSp>
        <p:nvCxnSpPr>
          <p:cNvPr id="45" name="직선 연결선 44"/>
          <p:cNvCxnSpPr/>
          <p:nvPr/>
        </p:nvCxnSpPr>
        <p:spPr>
          <a:xfrm>
            <a:off x="2464720" y="5301208"/>
            <a:ext cx="6048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직선 연결선 45"/>
          <p:cNvCxnSpPr/>
          <p:nvPr/>
        </p:nvCxnSpPr>
        <p:spPr>
          <a:xfrm>
            <a:off x="2464720" y="5699348"/>
            <a:ext cx="6048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직선 연결선 46"/>
          <p:cNvCxnSpPr/>
          <p:nvPr/>
        </p:nvCxnSpPr>
        <p:spPr>
          <a:xfrm>
            <a:off x="2462824" y="6105996"/>
            <a:ext cx="6048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" name="Picture 5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467544" y="4840908"/>
            <a:ext cx="607045" cy="157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619673" y="2852936"/>
            <a:ext cx="1142692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7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187624" y="5301208"/>
            <a:ext cx="1224136" cy="719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45059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44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그림 2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  <a14:imgEffect>
                      <a14:saturation sat="1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06224"/>
          </a:xfrm>
          <a:prstGeom prst="rect">
            <a:avLst/>
          </a:prstGeom>
        </p:spPr>
      </p:pic>
      <p:sp>
        <p:nvSpPr>
          <p:cNvPr id="26" name="제목 1"/>
          <p:cNvSpPr txBox="1">
            <a:spLocks/>
          </p:cNvSpPr>
          <p:nvPr/>
        </p:nvSpPr>
        <p:spPr>
          <a:xfrm>
            <a:off x="323528" y="35998"/>
            <a:ext cx="4464496" cy="58469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32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Ⅱ. </a:t>
            </a:r>
            <a:r>
              <a:rPr lang="ko-KR" altLang="en-US" sz="32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대단원 마무리</a:t>
            </a:r>
            <a:endParaRPr lang="ko-KR" altLang="en-US" sz="3200" b="1" spc="-150" dirty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8" name="직사각형 27"/>
          <p:cNvSpPr/>
          <p:nvPr/>
        </p:nvSpPr>
        <p:spPr>
          <a:xfrm>
            <a:off x="6942745" y="78134"/>
            <a:ext cx="190148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ko-K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Ⅱ. </a:t>
            </a:r>
            <a:r>
              <a:rPr lang="ko-KR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자연환경과 인간</a:t>
            </a:r>
          </a:p>
        </p:txBody>
      </p:sp>
      <p:grpSp>
        <p:nvGrpSpPr>
          <p:cNvPr id="2" name="그룹 20"/>
          <p:cNvGrpSpPr/>
          <p:nvPr/>
        </p:nvGrpSpPr>
        <p:grpSpPr>
          <a:xfrm>
            <a:off x="251520" y="1628800"/>
            <a:ext cx="7955464" cy="400110"/>
            <a:chOff x="341552" y="4235444"/>
            <a:chExt cx="7955464" cy="400110"/>
          </a:xfrm>
        </p:grpSpPr>
        <p:sp>
          <p:nvSpPr>
            <p:cNvPr id="22" name="TextBox 21"/>
            <p:cNvSpPr txBox="1"/>
            <p:nvPr/>
          </p:nvSpPr>
          <p:spPr>
            <a:xfrm>
              <a:off x="528536" y="4235444"/>
              <a:ext cx="7768480" cy="400110"/>
            </a:xfrm>
            <a:prstGeom prst="rect">
              <a:avLst/>
            </a:prstGeom>
            <a:noFill/>
            <a:effectLst>
              <a:innerShdw blurRad="114300">
                <a:prstClr val="black"/>
              </a:innerShdw>
            </a:effectLst>
          </p:spPr>
          <p:txBody>
            <a:bodyPr wrap="square" rtlCol="0">
              <a:spAutoFit/>
            </a:bodyPr>
            <a:lstStyle/>
            <a:p>
              <a:r>
                <a:rPr lang="ko-KR" altLang="en-US" sz="20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위에서 정리한 내용을 바탕으로 단원의 핵심 질문에 답해 보자</a:t>
              </a:r>
              <a:r>
                <a:rPr lang="en-US" altLang="ko-KR" sz="20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.</a:t>
              </a:r>
            </a:p>
          </p:txBody>
        </p:sp>
        <p:sp>
          <p:nvSpPr>
            <p:cNvPr id="23" name="육각형 22"/>
            <p:cNvSpPr/>
            <p:nvPr/>
          </p:nvSpPr>
          <p:spPr>
            <a:xfrm>
              <a:off x="341552" y="4345499"/>
              <a:ext cx="198000" cy="180000"/>
            </a:xfrm>
            <a:prstGeom prst="hexagon">
              <a:avLst/>
            </a:prstGeom>
            <a:solidFill>
              <a:schemeClr val="bg1"/>
            </a:solidFill>
            <a:ln w="53975">
              <a:solidFill>
                <a:srgbClr val="A0D7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30" name="모서리가 둥근 직사각형 29"/>
          <p:cNvSpPr/>
          <p:nvPr/>
        </p:nvSpPr>
        <p:spPr>
          <a:xfrm>
            <a:off x="517780" y="2107456"/>
            <a:ext cx="8014660" cy="601464"/>
          </a:xfrm>
          <a:prstGeom prst="roundRect">
            <a:avLst>
              <a:gd name="adj" fmla="val 0"/>
            </a:avLst>
          </a:prstGeom>
          <a:solidFill>
            <a:srgbClr val="FADEDA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spc="-100" dirty="0" smtClean="0">
                <a:solidFill>
                  <a:prstClr val="black"/>
                </a:solidFill>
              </a:rPr>
              <a:t>“</a:t>
            </a:r>
            <a:r>
              <a:rPr lang="ko-KR" altLang="en-US" b="1" spc="-100" dirty="0" smtClean="0">
                <a:solidFill>
                  <a:prstClr val="black"/>
                </a:solidFill>
              </a:rPr>
              <a:t>자연환경과 인간의 삶은 어떻게 연관되어 있는가</a:t>
            </a:r>
            <a:r>
              <a:rPr lang="en-US" altLang="ko-KR" b="1" spc="-100" dirty="0" smtClean="0">
                <a:solidFill>
                  <a:prstClr val="black"/>
                </a:solidFill>
              </a:rPr>
              <a:t>?”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39552" y="2780928"/>
            <a:ext cx="7992888" cy="1421928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dirty="0" smtClean="0">
                <a:solidFill>
                  <a:srgbClr val="FF0000"/>
                </a:solidFill>
                <a:latin typeface="+mn-ea"/>
              </a:rPr>
              <a:t>근대 이후 인간은 인간 중심의 사고 및 과학 기술의 발달을 바탕으로 자연을 적극적으로 이용해왔다</a:t>
            </a:r>
            <a:r>
              <a:rPr lang="en-US" altLang="ko-KR" dirty="0" smtClean="0">
                <a:solidFill>
                  <a:srgbClr val="FF0000"/>
                </a:solidFill>
                <a:latin typeface="+mn-ea"/>
              </a:rPr>
              <a:t>. </a:t>
            </a:r>
            <a:r>
              <a:rPr lang="ko-KR" altLang="en-US" dirty="0" smtClean="0">
                <a:solidFill>
                  <a:srgbClr val="FF0000"/>
                </a:solidFill>
                <a:latin typeface="+mn-ea"/>
              </a:rPr>
              <a:t>그 결과 인간의 삶은 편리해졌지만 심각한 환경 위기를 초래하였다</a:t>
            </a:r>
            <a:r>
              <a:rPr lang="en-US" altLang="ko-KR" dirty="0" smtClean="0">
                <a:solidFill>
                  <a:srgbClr val="FF0000"/>
                </a:solidFill>
                <a:latin typeface="+mn-ea"/>
              </a:rPr>
              <a:t>. </a:t>
            </a:r>
            <a:r>
              <a:rPr lang="ko-KR" altLang="en-US" dirty="0" smtClean="0">
                <a:solidFill>
                  <a:srgbClr val="FF0000"/>
                </a:solidFill>
                <a:latin typeface="+mn-ea"/>
              </a:rPr>
              <a:t>인간과 자연은 공존하는 관계이므로 인간의 삶과 자연 생태계가 조화롭게 공존할 방법을 모색해야 한다</a:t>
            </a:r>
            <a:r>
              <a:rPr lang="en-US" altLang="ko-KR" dirty="0" smtClean="0">
                <a:solidFill>
                  <a:srgbClr val="FF0000"/>
                </a:solidFill>
                <a:latin typeface="+mn-ea"/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583636" y="314900"/>
            <a:ext cx="1296144" cy="377796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>
                <a:solidFill>
                  <a:prstClr val="white">
                    <a:lumMod val="50000"/>
                  </a:prstClr>
                </a:solidFill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solidFill>
                  <a:prstClr val="white">
                    <a:lumMod val="50000"/>
                  </a:prstClr>
                </a:solidFill>
                <a:latin typeface="나눔고딕 ExtraBold" pitchFamily="50" charset="-127"/>
                <a:ea typeface="나눔고딕 ExtraBold" pitchFamily="50" charset="-127"/>
              </a:rPr>
              <a:t>39</a:t>
            </a:r>
            <a:r>
              <a:rPr lang="ko-KR" altLang="en-US" dirty="0" smtClean="0">
                <a:solidFill>
                  <a:prstClr val="white">
                    <a:lumMod val="50000"/>
                  </a:prstClr>
                </a:solidFill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solidFill>
                <a:prstClr val="white">
                  <a:lumMod val="50000"/>
                </a:prst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86681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그룹 32"/>
          <p:cNvGrpSpPr/>
          <p:nvPr/>
        </p:nvGrpSpPr>
        <p:grpSpPr>
          <a:xfrm>
            <a:off x="0" y="0"/>
            <a:ext cx="9144000" cy="1106224"/>
            <a:chOff x="0" y="0"/>
            <a:chExt cx="9144000" cy="1106224"/>
          </a:xfrm>
        </p:grpSpPr>
        <p:pic>
          <p:nvPicPr>
            <p:cNvPr id="34" name="그림 33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5900"/>
                      </a14:imgEffect>
                      <a14:imgEffect>
                        <a14:saturation sat="17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1106224"/>
            </a:xfrm>
            <a:prstGeom prst="rect">
              <a:avLst/>
            </a:prstGeom>
          </p:spPr>
        </p:pic>
        <p:sp>
          <p:nvSpPr>
            <p:cNvPr id="35" name="제목 1"/>
            <p:cNvSpPr txBox="1">
              <a:spLocks/>
            </p:cNvSpPr>
            <p:nvPr/>
          </p:nvSpPr>
          <p:spPr>
            <a:xfrm>
              <a:off x="251520" y="34020"/>
              <a:ext cx="7056784" cy="684076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ko-KR" altLang="en-US" sz="28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꼭꼭</a:t>
              </a:r>
              <a:r>
                <a:rPr lang="en-US" altLang="ko-KR" sz="28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! </a:t>
              </a:r>
              <a:r>
                <a:rPr lang="ko-KR" altLang="en-US" sz="28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자기 점검</a:t>
              </a:r>
              <a:endParaRPr lang="ko-KR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457279" y="1713508"/>
            <a:ext cx="8496944" cy="461665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r>
              <a:rPr lang="ko-KR" alt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학습 전개 과정을 읽고 체크</a:t>
            </a:r>
            <a:r>
              <a:rPr lang="en-US" altLang="ko-KR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(</a:t>
            </a:r>
            <a:r>
              <a:rPr lang="en-US" altLang="ko-KR" sz="2400" b="1" dirty="0" smtClean="0">
                <a:solidFill>
                  <a:srgbClr val="FF0000"/>
                </a:solidFill>
                <a:latin typeface="나눔고딕 ExtraBold" pitchFamily="50" charset="-127"/>
                <a:ea typeface="나눔고딕 ExtraBold" pitchFamily="50" charset="-127"/>
              </a:rPr>
              <a:t>V</a:t>
            </a:r>
            <a:r>
              <a:rPr lang="en-US" altLang="ko-KR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)</a:t>
            </a:r>
            <a:r>
              <a:rPr lang="ko-KR" alt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하면서 단원의 구조를 파악해 보자</a:t>
            </a:r>
            <a:r>
              <a:rPr lang="en-US" altLang="ko-KR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.</a:t>
            </a:r>
            <a:endParaRPr lang="ko-KR" alt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31" name="육각형 30"/>
          <p:cNvSpPr/>
          <p:nvPr/>
        </p:nvSpPr>
        <p:spPr>
          <a:xfrm>
            <a:off x="251520" y="1857524"/>
            <a:ext cx="198000" cy="180000"/>
          </a:xfrm>
          <a:prstGeom prst="hexagon">
            <a:avLst/>
          </a:prstGeom>
          <a:solidFill>
            <a:schemeClr val="bg1"/>
          </a:solidFill>
          <a:ln w="53975">
            <a:solidFill>
              <a:srgbClr val="A0D7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48" name="그룹 47"/>
          <p:cNvGrpSpPr/>
          <p:nvPr/>
        </p:nvGrpSpPr>
        <p:grpSpPr>
          <a:xfrm>
            <a:off x="251520" y="4248144"/>
            <a:ext cx="7980864" cy="461665"/>
            <a:chOff x="341552" y="4235444"/>
            <a:chExt cx="7980864" cy="461665"/>
          </a:xfrm>
        </p:grpSpPr>
        <p:sp>
          <p:nvSpPr>
            <p:cNvPr id="28" name="TextBox 27"/>
            <p:cNvSpPr txBox="1"/>
            <p:nvPr/>
          </p:nvSpPr>
          <p:spPr>
            <a:xfrm>
              <a:off x="553936" y="4235444"/>
              <a:ext cx="7768480" cy="461665"/>
            </a:xfrm>
            <a:prstGeom prst="rect">
              <a:avLst/>
            </a:prstGeom>
            <a:noFill/>
            <a:effectLst>
              <a:innerShdw blurRad="114300">
                <a:prstClr val="black"/>
              </a:innerShdw>
            </a:effectLst>
          </p:spPr>
          <p:txBody>
            <a:bodyPr wrap="square" rtlCol="0">
              <a:spAutoFit/>
            </a:bodyPr>
            <a:lstStyle/>
            <a:p>
              <a:r>
                <a:rPr lang="ko-KR" altLang="en-US" sz="2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학습 전개 과정을</a:t>
              </a:r>
              <a:r>
                <a:rPr lang="en-US" altLang="ko-KR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 </a:t>
              </a:r>
              <a:r>
                <a:rPr lang="ko-KR" altLang="en-US" sz="2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바탕으로 나의 목표를 세워 보자</a:t>
              </a:r>
              <a:r>
                <a:rPr lang="en-US" altLang="ko-KR" sz="2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.</a:t>
              </a:r>
              <a:endParaRPr lang="ko-KR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  <p:sp>
          <p:nvSpPr>
            <p:cNvPr id="32" name="육각형 31"/>
            <p:cNvSpPr/>
            <p:nvPr/>
          </p:nvSpPr>
          <p:spPr>
            <a:xfrm>
              <a:off x="341552" y="4376276"/>
              <a:ext cx="198000" cy="180000"/>
            </a:xfrm>
            <a:prstGeom prst="hexagon">
              <a:avLst/>
            </a:prstGeom>
            <a:solidFill>
              <a:schemeClr val="bg1"/>
            </a:solidFill>
            <a:ln w="53975">
              <a:solidFill>
                <a:srgbClr val="A0D7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7583636" y="314900"/>
            <a:ext cx="1296144" cy="377796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60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0" name="오각형 19"/>
          <p:cNvSpPr/>
          <p:nvPr/>
        </p:nvSpPr>
        <p:spPr>
          <a:xfrm>
            <a:off x="264220" y="2844070"/>
            <a:ext cx="2390680" cy="885662"/>
          </a:xfrm>
          <a:prstGeom prst="homePlate">
            <a:avLst/>
          </a:prstGeom>
          <a:solidFill>
            <a:srgbClr val="E8F5F8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500" spc="-140" dirty="0" smtClean="0">
                <a:solidFill>
                  <a:schemeClr val="tx1"/>
                </a:solidFill>
              </a:rPr>
              <a:t>환경 문제를 해결하기 위한 정부의 노력을 조사하여 발표한다</a:t>
            </a:r>
            <a:r>
              <a:rPr lang="en-US" altLang="ko-KR" sz="1500" spc="-140" dirty="0" smtClean="0">
                <a:solidFill>
                  <a:schemeClr val="tx1"/>
                </a:solidFill>
              </a:rPr>
              <a:t>.</a:t>
            </a:r>
            <a:endParaRPr lang="ko-KR" altLang="en-US" sz="1500" spc="-140" dirty="0">
              <a:solidFill>
                <a:schemeClr val="tx1"/>
              </a:solidFill>
            </a:endParaRPr>
          </a:p>
        </p:txBody>
      </p:sp>
      <p:sp>
        <p:nvSpPr>
          <p:cNvPr id="21" name="갈매기형 수장 20"/>
          <p:cNvSpPr/>
          <p:nvPr/>
        </p:nvSpPr>
        <p:spPr>
          <a:xfrm>
            <a:off x="2280444" y="2844070"/>
            <a:ext cx="2664296" cy="885662"/>
          </a:xfrm>
          <a:prstGeom prst="chevron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ko-KR" altLang="en-US" sz="1200" spc="-150" dirty="0" smtClean="0">
                <a:solidFill>
                  <a:schemeClr val="tx1"/>
                </a:solidFill>
              </a:rPr>
              <a:t>환경 문제를 해결하기 위한 시민 사회와 기업의 노력을 조사하여 발표한다</a:t>
            </a:r>
            <a:r>
              <a:rPr lang="en-US" altLang="ko-KR" sz="1200" spc="-150" dirty="0" smtClean="0">
                <a:solidFill>
                  <a:schemeClr val="tx1"/>
                </a:solidFill>
              </a:rPr>
              <a:t>.</a:t>
            </a:r>
            <a:endParaRPr lang="ko-KR" altLang="en-US" sz="1200" spc="-150" dirty="0">
              <a:solidFill>
                <a:schemeClr val="tx1"/>
              </a:solidFill>
            </a:endParaRPr>
          </a:p>
        </p:txBody>
      </p:sp>
      <p:sp>
        <p:nvSpPr>
          <p:cNvPr id="22" name="갈매기형 수장 21"/>
          <p:cNvSpPr/>
          <p:nvPr/>
        </p:nvSpPr>
        <p:spPr>
          <a:xfrm>
            <a:off x="4560059" y="2844070"/>
            <a:ext cx="2626868" cy="885661"/>
          </a:xfrm>
          <a:prstGeom prst="chevron">
            <a:avLst/>
          </a:prstGeom>
          <a:solidFill>
            <a:srgbClr val="C5E3ED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ko-KR" altLang="en-US" sz="1500" spc="-140" dirty="0" smtClean="0">
                <a:solidFill>
                  <a:schemeClr val="tx1"/>
                </a:solidFill>
              </a:rPr>
              <a:t>환경 문제를 해결하기 위한 개인적 차원의 실천 방안을 모색한다</a:t>
            </a:r>
            <a:r>
              <a:rPr lang="en-US" altLang="ko-KR" sz="1500" spc="-140" dirty="0" smtClean="0">
                <a:solidFill>
                  <a:schemeClr val="tx1"/>
                </a:solidFill>
              </a:rPr>
              <a:t>.</a:t>
            </a:r>
            <a:endParaRPr lang="ko-KR" altLang="en-US" sz="1500" spc="-50" dirty="0">
              <a:solidFill>
                <a:schemeClr val="tx1"/>
              </a:solidFill>
            </a:endParaRPr>
          </a:p>
        </p:txBody>
      </p:sp>
      <p:grpSp>
        <p:nvGrpSpPr>
          <p:cNvPr id="23" name="그룹 22"/>
          <p:cNvGrpSpPr/>
          <p:nvPr/>
        </p:nvGrpSpPr>
        <p:grpSpPr>
          <a:xfrm>
            <a:off x="6814513" y="2844070"/>
            <a:ext cx="2016224" cy="885662"/>
            <a:chOff x="6660232" y="2831370"/>
            <a:chExt cx="2016224" cy="885662"/>
          </a:xfrm>
        </p:grpSpPr>
        <p:sp>
          <p:nvSpPr>
            <p:cNvPr id="24" name="갈매기형 수장 23"/>
            <p:cNvSpPr/>
            <p:nvPr/>
          </p:nvSpPr>
          <p:spPr>
            <a:xfrm>
              <a:off x="6660232" y="2831371"/>
              <a:ext cx="1080120" cy="885661"/>
            </a:xfrm>
            <a:prstGeom prst="chevron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25" name="직사각형 24"/>
            <p:cNvSpPr/>
            <p:nvPr/>
          </p:nvSpPr>
          <p:spPr>
            <a:xfrm>
              <a:off x="7236296" y="2831370"/>
              <a:ext cx="1440160" cy="885598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r>
                <a:rPr lang="en-US" altLang="ko-KR" sz="1500" dirty="0" smtClean="0">
                  <a:solidFill>
                    <a:prstClr val="black"/>
                  </a:solidFill>
                </a:rPr>
                <a:t> 65</a:t>
              </a:r>
              <a:r>
                <a:rPr lang="ko-KR" altLang="en-US" sz="1500" dirty="0" smtClean="0">
                  <a:solidFill>
                    <a:prstClr val="black"/>
                  </a:solidFill>
                </a:rPr>
                <a:t>쪽에서 </a:t>
              </a:r>
              <a:endParaRPr lang="en-US" altLang="ko-KR" sz="1500" dirty="0" smtClean="0">
                <a:solidFill>
                  <a:prstClr val="black"/>
                </a:solidFill>
              </a:endParaRPr>
            </a:p>
            <a:p>
              <a:pPr lvl="0"/>
              <a:r>
                <a:rPr lang="ko-KR" altLang="en-US" sz="1500" dirty="0" smtClean="0">
                  <a:solidFill>
                    <a:prstClr val="black"/>
                  </a:solidFill>
                </a:rPr>
                <a:t>학습 결과를 </a:t>
              </a:r>
              <a:endParaRPr lang="en-US" altLang="ko-KR" sz="1500" dirty="0" smtClean="0">
                <a:solidFill>
                  <a:prstClr val="black"/>
                </a:solidFill>
              </a:endParaRPr>
            </a:p>
            <a:p>
              <a:pPr lvl="0"/>
              <a:r>
                <a:rPr lang="ko-KR" altLang="en-US" sz="1500" dirty="0" smtClean="0">
                  <a:solidFill>
                    <a:prstClr val="black"/>
                  </a:solidFill>
                </a:rPr>
                <a:t> 평가한다</a:t>
              </a:r>
              <a:r>
                <a:rPr lang="en-US" altLang="ko-KR" sz="1500" dirty="0" smtClean="0">
                  <a:solidFill>
                    <a:prstClr val="black"/>
                  </a:solidFill>
                </a:rPr>
                <a:t>.</a:t>
              </a:r>
              <a:endParaRPr lang="ko-KR" altLang="en-US" sz="1500" dirty="0">
                <a:solidFill>
                  <a:prstClr val="black"/>
                </a:solidFill>
              </a:endParaRPr>
            </a:p>
          </p:txBody>
        </p:sp>
      </p:grpSp>
      <p:sp>
        <p:nvSpPr>
          <p:cNvPr id="26" name="직사각형 25"/>
          <p:cNvSpPr/>
          <p:nvPr/>
        </p:nvSpPr>
        <p:spPr>
          <a:xfrm>
            <a:off x="1850831" y="2577604"/>
            <a:ext cx="316835" cy="31683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  <a:alpha val="8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solidFill>
                <a:schemeClr val="tx1"/>
              </a:solidFill>
            </a:endParaRPr>
          </a:p>
        </p:txBody>
      </p:sp>
      <p:sp>
        <p:nvSpPr>
          <p:cNvPr id="36" name="직사각형 35"/>
          <p:cNvSpPr/>
          <p:nvPr/>
        </p:nvSpPr>
        <p:spPr>
          <a:xfrm>
            <a:off x="4083079" y="2577604"/>
            <a:ext cx="316835" cy="31683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  <a:alpha val="8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solidFill>
                <a:schemeClr val="tx1"/>
              </a:solidFill>
            </a:endParaRPr>
          </a:p>
        </p:txBody>
      </p:sp>
      <p:sp>
        <p:nvSpPr>
          <p:cNvPr id="39" name="직사각형 38"/>
          <p:cNvSpPr/>
          <p:nvPr/>
        </p:nvSpPr>
        <p:spPr>
          <a:xfrm>
            <a:off x="6387335" y="2577604"/>
            <a:ext cx="316835" cy="31683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  <a:alpha val="8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solidFill>
                <a:schemeClr val="tx1"/>
              </a:solidFill>
            </a:endParaRPr>
          </a:p>
        </p:txBody>
      </p:sp>
      <p:sp>
        <p:nvSpPr>
          <p:cNvPr id="42" name="직사각형 41"/>
          <p:cNvSpPr/>
          <p:nvPr/>
        </p:nvSpPr>
        <p:spPr>
          <a:xfrm>
            <a:off x="8475567" y="2577604"/>
            <a:ext cx="316835" cy="31683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  <a:alpha val="8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163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528" y="1760116"/>
            <a:ext cx="1728192" cy="477054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ko-KR" altLang="en-US" sz="2500" b="1" dirty="0" smtClean="0">
                <a:solidFill>
                  <a:srgbClr val="A0A35B"/>
                </a:solidFill>
                <a:latin typeface="나눔고딕 ExtraBold" pitchFamily="50" charset="-127"/>
                <a:ea typeface="나눔고딕 ExtraBold" pitchFamily="50" charset="-127"/>
              </a:rPr>
              <a:t>학습 목표</a:t>
            </a:r>
            <a:endParaRPr lang="ko-KR" altLang="en-US" sz="2500" b="1" dirty="0">
              <a:solidFill>
                <a:srgbClr val="A0A35B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2276872"/>
            <a:ext cx="8208912" cy="1169551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>
              <a:lnSpc>
                <a:spcPts val="4200"/>
              </a:lnSpc>
            </a:pPr>
            <a:r>
              <a:rPr lang="ko-KR" altLang="en-US" sz="2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환경 문제를 해결하기 위한 정부</a:t>
            </a:r>
            <a:r>
              <a:rPr lang="en-US" altLang="ko-KR" sz="2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, </a:t>
            </a:r>
            <a:r>
              <a:rPr lang="ko-KR" altLang="en-US" sz="2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시민 사회</a:t>
            </a:r>
            <a:r>
              <a:rPr lang="en-US" altLang="ko-KR" sz="2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, </a:t>
            </a:r>
            <a:r>
              <a:rPr lang="ko-KR" altLang="en-US" sz="2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기업 등의 다양한 노력을 조사할 수 있다</a:t>
            </a:r>
            <a:r>
              <a:rPr lang="en-US" altLang="ko-KR" sz="2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.</a:t>
            </a:r>
            <a:endParaRPr lang="ko-KR" altLang="en-US" sz="2400" b="1" spc="-15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67544" y="4419917"/>
            <a:ext cx="7848872" cy="574966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환경 문제</a:t>
            </a:r>
            <a:r>
              <a:rPr lang="en-US" altLang="ko-KR" sz="2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, </a:t>
            </a:r>
            <a:r>
              <a:rPr lang="ko-KR" altLang="en-US" sz="2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정부</a:t>
            </a:r>
            <a:r>
              <a:rPr lang="en-US" altLang="ko-KR" sz="2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, </a:t>
            </a:r>
            <a:r>
              <a:rPr lang="ko-KR" altLang="en-US" sz="2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시민 사회</a:t>
            </a:r>
            <a:r>
              <a:rPr lang="en-US" altLang="ko-KR" sz="2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, </a:t>
            </a:r>
            <a:r>
              <a:rPr lang="ko-KR" altLang="en-US" sz="2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기업</a:t>
            </a:r>
            <a:endParaRPr lang="en-US" altLang="ko-KR" sz="2400" b="1" spc="-150" dirty="0" smtClean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3528" y="3933056"/>
            <a:ext cx="1728192" cy="477054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ko-KR" altLang="en-US" sz="2500" b="1" dirty="0" smtClean="0">
                <a:solidFill>
                  <a:srgbClr val="A0A35B"/>
                </a:solidFill>
                <a:latin typeface="나눔고딕 ExtraBold" pitchFamily="50" charset="-127"/>
                <a:ea typeface="나눔고딕 ExtraBold" pitchFamily="50" charset="-127"/>
              </a:rPr>
              <a:t>핵심 개념</a:t>
            </a:r>
            <a:endParaRPr lang="ko-KR" altLang="en-US" sz="2500" b="1" dirty="0">
              <a:solidFill>
                <a:srgbClr val="A0A35B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22" name="그룹 21"/>
          <p:cNvGrpSpPr/>
          <p:nvPr/>
        </p:nvGrpSpPr>
        <p:grpSpPr>
          <a:xfrm>
            <a:off x="0" y="0"/>
            <a:ext cx="9144000" cy="1106224"/>
            <a:chOff x="0" y="1124744"/>
            <a:chExt cx="9144000" cy="1106224"/>
          </a:xfrm>
        </p:grpSpPr>
        <p:grpSp>
          <p:nvGrpSpPr>
            <p:cNvPr id="17" name="그룹 11"/>
            <p:cNvGrpSpPr/>
            <p:nvPr/>
          </p:nvGrpSpPr>
          <p:grpSpPr>
            <a:xfrm>
              <a:off x="0" y="1124744"/>
              <a:ext cx="9144000" cy="1106224"/>
              <a:chOff x="0" y="0"/>
              <a:chExt cx="9144000" cy="1106224"/>
            </a:xfrm>
          </p:grpSpPr>
          <p:pic>
            <p:nvPicPr>
              <p:cNvPr id="19" name="그림 18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5900"/>
                        </a14:imgEffect>
                        <a14:imgEffect>
                          <a14:saturation sat="17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9144000" cy="1106224"/>
              </a:xfrm>
              <a:prstGeom prst="rect">
                <a:avLst/>
              </a:prstGeom>
            </p:spPr>
          </p:pic>
          <p:sp>
            <p:nvSpPr>
              <p:cNvPr id="20" name="제목 1"/>
              <p:cNvSpPr txBox="1">
                <a:spLocks/>
              </p:cNvSpPr>
              <p:nvPr/>
            </p:nvSpPr>
            <p:spPr>
              <a:xfrm>
                <a:off x="251520" y="33896"/>
                <a:ext cx="7056784" cy="68407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1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altLang="ko-KR" sz="2000" b="1" spc="-150" dirty="0" smtClean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01. </a:t>
                </a:r>
                <a:r>
                  <a:rPr lang="ko-KR" altLang="en-US" sz="2000" b="1" spc="-150" dirty="0" smtClean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환경 문제 해결을 위한 정부</a:t>
                </a:r>
                <a:r>
                  <a:rPr lang="en-US" altLang="ko-KR" sz="2000" b="1" spc="-150" dirty="0" smtClean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, </a:t>
                </a:r>
                <a:r>
                  <a:rPr lang="ko-KR" altLang="en-US" sz="2000" b="1" spc="-150" dirty="0" smtClean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시민 사회</a:t>
                </a:r>
                <a:r>
                  <a:rPr lang="en-US" altLang="ko-KR" sz="2000" b="1" spc="-150" dirty="0" smtClean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, </a:t>
                </a:r>
                <a:r>
                  <a:rPr lang="ko-KR" altLang="en-US" sz="2000" b="1" spc="-150" dirty="0" smtClean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기업의 노력</a:t>
                </a:r>
                <a:endParaRPr lang="ko-KR" altLang="en-US" sz="2000" b="1" spc="-150" dirty="0">
                  <a:solidFill>
                    <a:srgbClr val="3B2936"/>
                  </a:solidFill>
                  <a:latin typeface="나눔고딕 ExtraBold" pitchFamily="50" charset="-127"/>
                  <a:ea typeface="나눔고딕 ExtraBold" pitchFamily="50" charset="-127"/>
                </a:endParaRPr>
              </a:p>
            </p:txBody>
          </p:sp>
        </p:grpSp>
        <p:sp>
          <p:nvSpPr>
            <p:cNvPr id="21" name="직사각형 20"/>
            <p:cNvSpPr/>
            <p:nvPr/>
          </p:nvSpPr>
          <p:spPr>
            <a:xfrm>
              <a:off x="5920680" y="1202878"/>
              <a:ext cx="297549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ko-KR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2-3. </a:t>
              </a:r>
              <a:r>
                <a:rPr lang="ko-KR" altLang="en-US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환경 문제 해결을 위한 방안</a:t>
              </a:r>
              <a:endParaRPr lang="ko-KR" altLang="en-US" sz="1600" dirty="0"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7583636" y="314900"/>
            <a:ext cx="1296144" cy="377796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61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7554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/>
          <p:cNvSpPr txBox="1"/>
          <p:nvPr/>
        </p:nvSpPr>
        <p:spPr>
          <a:xfrm>
            <a:off x="971600" y="4870901"/>
            <a:ext cx="7776864" cy="526298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ko-KR" altLang="en-US" sz="24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‘세계 환경의 날’이 제정된 까닭은 무엇일까</a:t>
            </a:r>
            <a:r>
              <a:rPr lang="en-US" altLang="ko-KR" sz="24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?</a:t>
            </a:r>
            <a:endParaRPr lang="ko-KR" altLang="en-US" sz="2400" b="1" spc="-100" dirty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39552" y="4940035"/>
            <a:ext cx="364047" cy="364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971600" y="5446965"/>
            <a:ext cx="7560840" cy="646331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ko-KR" altLang="en-US" spc="-100" dirty="0" smtClean="0">
                <a:solidFill>
                  <a:srgbClr val="FF0000"/>
                </a:solidFill>
                <a:latin typeface="+mn-ea"/>
              </a:rPr>
              <a:t>‘세계 환경의 날’은 점차 심각해지는 환경 오염을 방지하고 환경을 보존하기 위해 제정하였다</a:t>
            </a:r>
            <a:r>
              <a:rPr lang="en-US" altLang="ko-KR" spc="-100" dirty="0" smtClean="0">
                <a:solidFill>
                  <a:srgbClr val="FF0000"/>
                </a:solidFill>
                <a:latin typeface="+mn-ea"/>
              </a:rPr>
              <a:t>.</a:t>
            </a:r>
          </a:p>
        </p:txBody>
      </p:sp>
      <p:grpSp>
        <p:nvGrpSpPr>
          <p:cNvPr id="30" name="그룹 29"/>
          <p:cNvGrpSpPr/>
          <p:nvPr/>
        </p:nvGrpSpPr>
        <p:grpSpPr>
          <a:xfrm>
            <a:off x="0" y="0"/>
            <a:ext cx="9144000" cy="1106224"/>
            <a:chOff x="0" y="1124744"/>
            <a:chExt cx="9144000" cy="1106224"/>
          </a:xfrm>
        </p:grpSpPr>
        <p:grpSp>
          <p:nvGrpSpPr>
            <p:cNvPr id="34" name="그룹 11"/>
            <p:cNvGrpSpPr/>
            <p:nvPr/>
          </p:nvGrpSpPr>
          <p:grpSpPr>
            <a:xfrm>
              <a:off x="0" y="1124744"/>
              <a:ext cx="9144000" cy="1106224"/>
              <a:chOff x="0" y="0"/>
              <a:chExt cx="9144000" cy="1106224"/>
            </a:xfrm>
          </p:grpSpPr>
          <p:pic>
            <p:nvPicPr>
              <p:cNvPr id="36" name="그림 35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colorTemperature colorTemp="5900"/>
                        </a14:imgEffect>
                        <a14:imgEffect>
                          <a14:saturation sat="17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9144000" cy="1106224"/>
              </a:xfrm>
              <a:prstGeom prst="rect">
                <a:avLst/>
              </a:prstGeom>
            </p:spPr>
          </p:pic>
          <p:sp>
            <p:nvSpPr>
              <p:cNvPr id="37" name="제목 1"/>
              <p:cNvSpPr txBox="1">
                <a:spLocks/>
              </p:cNvSpPr>
              <p:nvPr/>
            </p:nvSpPr>
            <p:spPr>
              <a:xfrm>
                <a:off x="251520" y="33896"/>
                <a:ext cx="7056784" cy="68407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1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altLang="ko-KR" sz="2000" b="1" spc="-150" dirty="0" smtClean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01. </a:t>
                </a:r>
                <a:r>
                  <a:rPr lang="ko-KR" altLang="en-US" sz="2000" b="1" spc="-150" dirty="0" smtClean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환경 문제 해결을 위한 정부</a:t>
                </a:r>
                <a:r>
                  <a:rPr lang="en-US" altLang="ko-KR" sz="2000" b="1" spc="-150" dirty="0" smtClean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, </a:t>
                </a:r>
                <a:r>
                  <a:rPr lang="ko-KR" altLang="en-US" sz="2000" b="1" spc="-150" dirty="0" smtClean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시민 사회</a:t>
                </a:r>
                <a:r>
                  <a:rPr lang="en-US" altLang="ko-KR" sz="2000" b="1" spc="-150" dirty="0" smtClean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, </a:t>
                </a:r>
                <a:r>
                  <a:rPr lang="ko-KR" altLang="en-US" sz="2000" b="1" spc="-150" dirty="0" smtClean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기업의 노력</a:t>
                </a:r>
                <a:endParaRPr lang="ko-KR" altLang="en-US" sz="2000" b="1" spc="-150" dirty="0">
                  <a:solidFill>
                    <a:srgbClr val="3B2936"/>
                  </a:solidFill>
                  <a:latin typeface="나눔고딕 ExtraBold" pitchFamily="50" charset="-127"/>
                  <a:ea typeface="나눔고딕 ExtraBold" pitchFamily="50" charset="-127"/>
                </a:endParaRPr>
              </a:p>
            </p:txBody>
          </p:sp>
        </p:grpSp>
        <p:sp>
          <p:nvSpPr>
            <p:cNvPr id="33" name="직사각형 32"/>
            <p:cNvSpPr/>
            <p:nvPr/>
          </p:nvSpPr>
          <p:spPr>
            <a:xfrm>
              <a:off x="5920680" y="1202878"/>
              <a:ext cx="297549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ko-KR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2-3. </a:t>
              </a:r>
              <a:r>
                <a:rPr lang="ko-KR" altLang="en-US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환경 문제 해결을 위한 방안</a:t>
              </a:r>
              <a:endParaRPr lang="ko-KR" altLang="en-US" sz="1600" dirty="0"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7583636" y="314900"/>
            <a:ext cx="1296144" cy="415498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61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51720" y="1196752"/>
            <a:ext cx="5038032" cy="2110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대각선 방향의 모서리가 잘린 사각형 15"/>
          <p:cNvSpPr/>
          <p:nvPr/>
        </p:nvSpPr>
        <p:spPr>
          <a:xfrm>
            <a:off x="827584" y="3501008"/>
            <a:ext cx="7272808" cy="1256193"/>
          </a:xfrm>
          <a:prstGeom prst="snip2DiagRect">
            <a:avLst>
              <a:gd name="adj1" fmla="val 0"/>
              <a:gd name="adj2" fmla="val 15780"/>
            </a:avLst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ko-KR" sz="1600" spc="-100" dirty="0" smtClean="0">
                <a:latin typeface="나눔명조" pitchFamily="18" charset="-127"/>
                <a:ea typeface="나눔명조" pitchFamily="18" charset="-127"/>
              </a:rPr>
              <a:t>6</a:t>
            </a:r>
            <a:r>
              <a:rPr lang="ko-KR" altLang="en-US" sz="1600" spc="-100" dirty="0" smtClean="0">
                <a:latin typeface="나눔명조" pitchFamily="18" charset="-127"/>
                <a:ea typeface="나눔명조" pitchFamily="18" charset="-127"/>
              </a:rPr>
              <a:t>월 </a:t>
            </a:r>
            <a:r>
              <a:rPr lang="en-US" altLang="ko-KR" sz="1600" spc="-100" dirty="0" smtClean="0">
                <a:latin typeface="나눔명조" pitchFamily="18" charset="-127"/>
                <a:ea typeface="나눔명조" pitchFamily="18" charset="-127"/>
              </a:rPr>
              <a:t>5</a:t>
            </a:r>
            <a:r>
              <a:rPr lang="ko-KR" altLang="en-US" sz="1600" spc="-100" dirty="0" smtClean="0">
                <a:latin typeface="나눔명조" pitchFamily="18" charset="-127"/>
                <a:ea typeface="나눔명조" pitchFamily="18" charset="-127"/>
              </a:rPr>
              <a:t>일은 세계 환경의 날이다</a:t>
            </a:r>
            <a:r>
              <a:rPr lang="en-US" altLang="ko-KR" sz="1600" spc="-100" dirty="0" smtClean="0">
                <a:latin typeface="나눔명조" pitchFamily="18" charset="-127"/>
                <a:ea typeface="나눔명조" pitchFamily="18" charset="-127"/>
              </a:rPr>
              <a:t>. </a:t>
            </a:r>
            <a:r>
              <a:rPr lang="ko-KR" altLang="en-US" sz="1600" spc="-100" dirty="0" smtClean="0">
                <a:latin typeface="나눔명조" pitchFamily="18" charset="-127"/>
                <a:ea typeface="나눔명조" pitchFamily="18" charset="-127"/>
              </a:rPr>
              <a:t>세계 환경의 날은 </a:t>
            </a:r>
            <a:r>
              <a:rPr lang="en-US" altLang="ko-KR" sz="1600" spc="-100" dirty="0" smtClean="0">
                <a:latin typeface="나눔명조" pitchFamily="18" charset="-127"/>
                <a:ea typeface="나눔명조" pitchFamily="18" charset="-127"/>
              </a:rPr>
              <a:t>1972</a:t>
            </a:r>
            <a:r>
              <a:rPr lang="ko-KR" altLang="en-US" sz="1600" spc="-100" dirty="0" smtClean="0">
                <a:latin typeface="나눔명조" pitchFamily="18" charset="-127"/>
                <a:ea typeface="나눔명조" pitchFamily="18" charset="-127"/>
              </a:rPr>
              <a:t>년 </a:t>
            </a:r>
            <a:r>
              <a:rPr lang="en-US" altLang="ko-KR" sz="1600" spc="-100" dirty="0" smtClean="0">
                <a:latin typeface="나눔명조" pitchFamily="18" charset="-127"/>
                <a:ea typeface="나눔명조" pitchFamily="18" charset="-127"/>
              </a:rPr>
              <a:t>6</a:t>
            </a:r>
            <a:r>
              <a:rPr lang="ko-KR" altLang="en-US" sz="1600" spc="-100" dirty="0" smtClean="0">
                <a:latin typeface="나눔명조" pitchFamily="18" charset="-127"/>
                <a:ea typeface="나눔명조" pitchFamily="18" charset="-127"/>
              </a:rPr>
              <a:t>월 스웨덴의 스톡홀름에서 열린 ‘국제 연합</a:t>
            </a:r>
            <a:r>
              <a:rPr lang="en-US" altLang="ko-KR" sz="1600" spc="-100" dirty="0" smtClean="0">
                <a:latin typeface="나눔명조" pitchFamily="18" charset="-127"/>
                <a:ea typeface="나눔명조" pitchFamily="18" charset="-127"/>
              </a:rPr>
              <a:t>(UN) </a:t>
            </a:r>
            <a:r>
              <a:rPr lang="ko-KR" altLang="en-US" sz="1600" spc="-100" dirty="0" smtClean="0">
                <a:latin typeface="나눔명조" pitchFamily="18" charset="-127"/>
                <a:ea typeface="나눔명조" pitchFamily="18" charset="-127"/>
              </a:rPr>
              <a:t>인간 환경 회의’에서 제정하였다</a:t>
            </a:r>
            <a:r>
              <a:rPr lang="en-US" altLang="ko-KR" sz="1600" spc="-100" dirty="0" smtClean="0">
                <a:latin typeface="나눔명조" pitchFamily="18" charset="-127"/>
                <a:ea typeface="나눔명조" pitchFamily="18" charset="-127"/>
              </a:rPr>
              <a:t>. </a:t>
            </a:r>
            <a:r>
              <a:rPr lang="ko-KR" altLang="en-US" sz="1600" spc="-100" dirty="0" smtClean="0">
                <a:latin typeface="나눔명조" pitchFamily="18" charset="-127"/>
                <a:ea typeface="나눔명조" pitchFamily="18" charset="-127"/>
              </a:rPr>
              <a:t>세계 환경의 날을 맞아 전 세계에서는 환경에 대한 사람들의 관심을 고취하기 위한 다양한 행사가 열리고 있다</a:t>
            </a:r>
            <a:r>
              <a:rPr lang="en-US" altLang="ko-KR" sz="1600" spc="-100" dirty="0" smtClean="0">
                <a:latin typeface="나눔명조" pitchFamily="18" charset="-127"/>
                <a:ea typeface="나눔명조" pitchFamily="18" charset="-127"/>
              </a:rPr>
              <a:t>.</a:t>
            </a:r>
            <a:endParaRPr lang="ko-KR" altLang="en-US" sz="1600" spc="-100" dirty="0"/>
          </a:p>
        </p:txBody>
      </p:sp>
    </p:spTree>
    <p:extLst>
      <p:ext uri="{BB962C8B-B14F-4D97-AF65-F5344CB8AC3E}">
        <p14:creationId xmlns:p14="http://schemas.microsoft.com/office/powerpoint/2010/main" val="507012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3528" y="1822509"/>
            <a:ext cx="8496944" cy="3046988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180000" indent="-180000">
              <a:lnSpc>
                <a:spcPct val="150000"/>
              </a:lnSpc>
            </a:pPr>
            <a:r>
              <a:rPr lang="ko-KR" altLang="en-US" sz="28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① 국제 사회의 노력</a:t>
            </a:r>
            <a:endParaRPr lang="en-US" altLang="ko-KR" sz="2800" b="1" spc="100" dirty="0" smtClean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marL="180000" indent="-1800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500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환경 문제의 특징</a:t>
            </a:r>
            <a:r>
              <a:rPr lang="en-US" altLang="ko-KR" sz="2500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: </a:t>
            </a:r>
            <a:r>
              <a:rPr lang="ko-KR" altLang="en-US" sz="2500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오늘날의 환경 문제는 개인이나 특정 범위를 넘어서 전 지구적으로 영향을 미침</a:t>
            </a:r>
          </a:p>
          <a:p>
            <a:pPr marL="180000" indent="-1800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500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환경 문제 극복을 위한 국제 협약 체결</a:t>
            </a:r>
            <a:r>
              <a:rPr lang="en-US" altLang="ko-KR" sz="2500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: </a:t>
            </a:r>
            <a:r>
              <a:rPr lang="ko-KR" altLang="en-US" sz="2500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국제 연합</a:t>
            </a:r>
            <a:r>
              <a:rPr lang="en-US" altLang="ko-KR" sz="2500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(UN) </a:t>
            </a:r>
            <a:r>
              <a:rPr lang="ko-KR" altLang="en-US" sz="2500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인간 환경 선언</a:t>
            </a:r>
            <a:r>
              <a:rPr lang="en-US" altLang="ko-KR" sz="2500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, </a:t>
            </a:r>
            <a:r>
              <a:rPr lang="ko-KR" altLang="en-US" sz="2500" spc="-15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리우</a:t>
            </a:r>
            <a:r>
              <a:rPr lang="ko-KR" altLang="en-US" sz="2500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 환경 협약</a:t>
            </a:r>
            <a:r>
              <a:rPr lang="en-US" altLang="ko-KR" sz="2500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, </a:t>
            </a:r>
            <a:r>
              <a:rPr lang="ko-KR" altLang="en-US" sz="2500" spc="-15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교토</a:t>
            </a:r>
            <a:r>
              <a:rPr lang="ko-KR" altLang="en-US" sz="2500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 의정서</a:t>
            </a:r>
            <a:r>
              <a:rPr lang="en-US" altLang="ko-KR" sz="2500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, </a:t>
            </a:r>
            <a:r>
              <a:rPr lang="ko-KR" altLang="en-US" sz="2500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파리 기후 협약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0" y="1372706"/>
            <a:ext cx="7380312" cy="400110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lIns="360000" rtlCol="0">
            <a:spAutoFit/>
          </a:bodyPr>
          <a:lstStyle/>
          <a:p>
            <a:r>
              <a:rPr lang="ko-KR" altLang="en-US" sz="2000" b="1" dirty="0" smtClean="0">
                <a:solidFill>
                  <a:srgbClr val="D35007"/>
                </a:solidFill>
                <a:latin typeface="나눔고딕 ExtraBold" pitchFamily="50" charset="-127"/>
                <a:ea typeface="나눔고딕 ExtraBold" pitchFamily="50" charset="-127"/>
              </a:rPr>
              <a:t>환경 문제 해결을 위해 정부는 어떤 노력을 하고 있을까</a:t>
            </a:r>
            <a:r>
              <a:rPr lang="en-US" altLang="ko-KR" sz="2000" b="1" dirty="0" smtClean="0">
                <a:solidFill>
                  <a:srgbClr val="D35007"/>
                </a:solidFill>
                <a:latin typeface="나눔고딕 ExtraBold" pitchFamily="50" charset="-127"/>
                <a:ea typeface="나눔고딕 ExtraBold" pitchFamily="50" charset="-127"/>
              </a:rPr>
              <a:t>?</a:t>
            </a:r>
            <a:endParaRPr lang="ko-KR" altLang="en-US" sz="2000" b="1" dirty="0">
              <a:solidFill>
                <a:srgbClr val="D35007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13" name="그룹 12"/>
          <p:cNvGrpSpPr/>
          <p:nvPr/>
        </p:nvGrpSpPr>
        <p:grpSpPr>
          <a:xfrm>
            <a:off x="0" y="0"/>
            <a:ext cx="9144000" cy="1106224"/>
            <a:chOff x="0" y="1124744"/>
            <a:chExt cx="9144000" cy="1106224"/>
          </a:xfrm>
        </p:grpSpPr>
        <p:grpSp>
          <p:nvGrpSpPr>
            <p:cNvPr id="16" name="그룹 11"/>
            <p:cNvGrpSpPr/>
            <p:nvPr/>
          </p:nvGrpSpPr>
          <p:grpSpPr>
            <a:xfrm>
              <a:off x="0" y="1124744"/>
              <a:ext cx="9144000" cy="1106224"/>
              <a:chOff x="0" y="0"/>
              <a:chExt cx="9144000" cy="1106224"/>
            </a:xfrm>
          </p:grpSpPr>
          <p:pic>
            <p:nvPicPr>
              <p:cNvPr id="22" name="그림 21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5900"/>
                        </a14:imgEffect>
                        <a14:imgEffect>
                          <a14:saturation sat="17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9144000" cy="1106224"/>
              </a:xfrm>
              <a:prstGeom prst="rect">
                <a:avLst/>
              </a:prstGeom>
            </p:spPr>
          </p:pic>
          <p:sp>
            <p:nvSpPr>
              <p:cNvPr id="23" name="제목 1"/>
              <p:cNvSpPr txBox="1">
                <a:spLocks/>
              </p:cNvSpPr>
              <p:nvPr/>
            </p:nvSpPr>
            <p:spPr>
              <a:xfrm>
                <a:off x="251520" y="33896"/>
                <a:ext cx="7056784" cy="68407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1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altLang="ko-KR" sz="2000" b="1" spc="-150" dirty="0" smtClean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01. </a:t>
                </a:r>
                <a:r>
                  <a:rPr lang="ko-KR" altLang="en-US" sz="2000" b="1" spc="-150" dirty="0" smtClean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환경 문제 해결을 위한 정부</a:t>
                </a:r>
                <a:r>
                  <a:rPr lang="en-US" altLang="ko-KR" sz="2000" b="1" spc="-150" dirty="0" smtClean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, </a:t>
                </a:r>
                <a:r>
                  <a:rPr lang="ko-KR" altLang="en-US" sz="2000" b="1" spc="-150" dirty="0" smtClean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시민 사회</a:t>
                </a:r>
                <a:r>
                  <a:rPr lang="en-US" altLang="ko-KR" sz="2000" b="1" spc="-150" dirty="0" smtClean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, </a:t>
                </a:r>
                <a:r>
                  <a:rPr lang="ko-KR" altLang="en-US" sz="2000" b="1" spc="-150" dirty="0" smtClean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기업의 노력</a:t>
                </a:r>
                <a:endParaRPr lang="ko-KR" altLang="en-US" sz="2000" b="1" spc="-150" dirty="0">
                  <a:solidFill>
                    <a:srgbClr val="3B2936"/>
                  </a:solidFill>
                  <a:latin typeface="나눔고딕 ExtraBold" pitchFamily="50" charset="-127"/>
                  <a:ea typeface="나눔고딕 ExtraBold" pitchFamily="50" charset="-127"/>
                </a:endParaRPr>
              </a:p>
            </p:txBody>
          </p:sp>
        </p:grpSp>
        <p:sp>
          <p:nvSpPr>
            <p:cNvPr id="15" name="직사각형 14"/>
            <p:cNvSpPr/>
            <p:nvPr/>
          </p:nvSpPr>
          <p:spPr>
            <a:xfrm>
              <a:off x="5920680" y="1202878"/>
              <a:ext cx="297549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ko-KR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2-3. </a:t>
              </a:r>
              <a:r>
                <a:rPr lang="ko-KR" altLang="en-US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환경 문제 해결을 위한 방안</a:t>
              </a:r>
              <a:endParaRPr lang="ko-KR" altLang="en-US" sz="1600" dirty="0"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7583636" y="314900"/>
            <a:ext cx="1296144" cy="415498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61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55504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그림 1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  <a14:imgEffect>
                      <a14:saturation sat="1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06224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323528" y="1340768"/>
            <a:ext cx="8496944" cy="5112568"/>
          </a:xfrm>
          <a:prstGeom prst="roundRect">
            <a:avLst>
              <a:gd name="adj" fmla="val 5479"/>
            </a:avLst>
          </a:prstGeom>
          <a:solidFill>
            <a:schemeClr val="bg1"/>
          </a:solidFill>
          <a:ln w="28575">
            <a:solidFill>
              <a:srgbClr val="F3A385"/>
            </a:solidFill>
          </a:ln>
          <a:effectLst/>
        </p:spPr>
        <p:txBody>
          <a:bodyPr wrap="square" lIns="144000" tIns="108000" rIns="4248000" bIns="108000" rtlCol="0" anchor="t">
            <a:noAutofit/>
          </a:bodyPr>
          <a:lstStyle/>
          <a:p>
            <a:pPr>
              <a:lnSpc>
                <a:spcPct val="150000"/>
              </a:lnSpc>
            </a:pPr>
            <a:r>
              <a:rPr lang="ko-KR" altLang="en-US" sz="2000" spc="-150" dirty="0" smtClean="0">
                <a:latin typeface="+mn-ea"/>
              </a:rPr>
              <a:t>‘국제 연합</a:t>
            </a:r>
            <a:r>
              <a:rPr lang="en-US" altLang="ko-KR" sz="2000" spc="-150" dirty="0" smtClean="0">
                <a:latin typeface="+mn-ea"/>
              </a:rPr>
              <a:t>(UN) </a:t>
            </a:r>
            <a:r>
              <a:rPr lang="ko-KR" altLang="en-US" sz="2000" spc="-150" dirty="0" smtClean="0">
                <a:latin typeface="+mn-ea"/>
              </a:rPr>
              <a:t>기후 변화 협약’ </a:t>
            </a:r>
            <a:r>
              <a:rPr lang="en-US" altLang="ko-KR" sz="2000" spc="-150" dirty="0" smtClean="0">
                <a:latin typeface="+mn-ea"/>
              </a:rPr>
              <a:t>195</a:t>
            </a:r>
            <a:r>
              <a:rPr lang="ko-KR" altLang="en-US" sz="2000" spc="-150" dirty="0" smtClean="0">
                <a:latin typeface="+mn-ea"/>
              </a:rPr>
              <a:t>개 당사국에서는 </a:t>
            </a:r>
            <a:r>
              <a:rPr lang="en-US" altLang="ko-KR" sz="2000" spc="-150" dirty="0" smtClean="0">
                <a:latin typeface="+mn-ea"/>
              </a:rPr>
              <a:t>2015</a:t>
            </a:r>
            <a:r>
              <a:rPr lang="ko-KR" altLang="en-US" sz="2000" spc="-150" dirty="0" smtClean="0">
                <a:latin typeface="+mn-ea"/>
              </a:rPr>
              <a:t>년 </a:t>
            </a:r>
            <a:r>
              <a:rPr lang="en-US" altLang="ko-KR" sz="2000" spc="-150" dirty="0" smtClean="0">
                <a:latin typeface="+mn-ea"/>
              </a:rPr>
              <a:t>12</a:t>
            </a:r>
            <a:r>
              <a:rPr lang="ko-KR" altLang="en-US" sz="2000" spc="-150" dirty="0" smtClean="0">
                <a:latin typeface="+mn-ea"/>
              </a:rPr>
              <a:t>월 </a:t>
            </a:r>
            <a:r>
              <a:rPr lang="en-US" altLang="ko-KR" sz="2000" spc="-150" dirty="0" smtClean="0">
                <a:latin typeface="+mn-ea"/>
              </a:rPr>
              <a:t>12</a:t>
            </a:r>
            <a:r>
              <a:rPr lang="ko-KR" altLang="en-US" sz="2000" spc="-150" dirty="0" smtClean="0">
                <a:latin typeface="+mn-ea"/>
              </a:rPr>
              <a:t>일에 </a:t>
            </a:r>
            <a:r>
              <a:rPr lang="en-US" altLang="ko-KR" sz="2000" spc="-150" dirty="0" smtClean="0">
                <a:latin typeface="+mn-ea"/>
              </a:rPr>
              <a:t>2020</a:t>
            </a:r>
            <a:r>
              <a:rPr lang="ko-KR" altLang="en-US" sz="2000" spc="-150" dirty="0" smtClean="0">
                <a:latin typeface="+mn-ea"/>
              </a:rPr>
              <a:t>년 이후 새로운 기후 변화 체제 수립을 위한 최종 합의문인 ‘파리 기후 협약’을 채택하였다</a:t>
            </a:r>
            <a:r>
              <a:rPr lang="en-US" altLang="ko-KR" sz="2000" spc="-150" dirty="0" smtClean="0">
                <a:latin typeface="+mn-ea"/>
              </a:rPr>
              <a:t>. </a:t>
            </a:r>
            <a:r>
              <a:rPr lang="ko-KR" altLang="en-US" sz="2000" spc="-150" dirty="0" smtClean="0">
                <a:latin typeface="+mn-ea"/>
              </a:rPr>
              <a:t>파리 기후 협약은 </a:t>
            </a:r>
            <a:r>
              <a:rPr lang="en-US" altLang="ko-KR" sz="2000" spc="-150" dirty="0" smtClean="0">
                <a:latin typeface="+mn-ea"/>
              </a:rPr>
              <a:t>195</a:t>
            </a:r>
            <a:r>
              <a:rPr lang="ko-KR" altLang="en-US" sz="2000" spc="-150" dirty="0" smtClean="0">
                <a:latin typeface="+mn-ea"/>
              </a:rPr>
              <a:t>개 협약 당사국 모두가 참여하여 </a:t>
            </a:r>
            <a:r>
              <a:rPr lang="en-US" altLang="ko-KR" sz="2000" spc="-150" dirty="0" smtClean="0">
                <a:latin typeface="+mn-ea"/>
              </a:rPr>
              <a:t>2020</a:t>
            </a:r>
            <a:r>
              <a:rPr lang="ko-KR" altLang="en-US" sz="2000" spc="-150" dirty="0" smtClean="0">
                <a:latin typeface="+mn-ea"/>
              </a:rPr>
              <a:t>년을 시작으로 </a:t>
            </a:r>
            <a:r>
              <a:rPr lang="en-US" altLang="ko-KR" sz="2000" spc="-150" dirty="0" smtClean="0">
                <a:latin typeface="+mn-ea"/>
              </a:rPr>
              <a:t>2050</a:t>
            </a:r>
            <a:r>
              <a:rPr lang="ko-KR" altLang="en-US" sz="2000" spc="-150" dirty="0" smtClean="0">
                <a:latin typeface="+mn-ea"/>
              </a:rPr>
              <a:t>년까지 지구촌 온실가스 배출량을 ‘</a:t>
            </a:r>
            <a:r>
              <a:rPr lang="en-US" altLang="ko-KR" sz="2000" spc="-150" dirty="0" smtClean="0">
                <a:latin typeface="+mn-ea"/>
              </a:rPr>
              <a:t>0’</a:t>
            </a:r>
            <a:r>
              <a:rPr lang="ko-KR" altLang="en-US" sz="2000" spc="-150" dirty="0" smtClean="0">
                <a:latin typeface="+mn-ea"/>
              </a:rPr>
              <a:t>으로 만들겠다는 것을 목표로 한다</a:t>
            </a:r>
            <a:r>
              <a:rPr lang="en-US" altLang="ko-KR" sz="2000" spc="-150" dirty="0" smtClean="0">
                <a:latin typeface="+mn-ea"/>
              </a:rPr>
              <a:t>. </a:t>
            </a:r>
            <a:r>
              <a:rPr lang="ko-KR" altLang="en-US" sz="2000" spc="-150" dirty="0" smtClean="0">
                <a:latin typeface="+mn-ea"/>
              </a:rPr>
              <a:t>기존의 </a:t>
            </a:r>
            <a:r>
              <a:rPr lang="ko-KR" altLang="en-US" sz="2000" spc="-150" dirty="0" err="1" smtClean="0">
                <a:latin typeface="+mn-ea"/>
              </a:rPr>
              <a:t>교토</a:t>
            </a:r>
            <a:r>
              <a:rPr lang="ko-KR" altLang="en-US" sz="2000" spc="-150" dirty="0" smtClean="0">
                <a:latin typeface="+mn-ea"/>
              </a:rPr>
              <a:t> 의정서는 선진국에게만 온실가스</a:t>
            </a:r>
            <a:r>
              <a:rPr lang="en-US" altLang="ko-KR" sz="2000" spc="-150" dirty="0" smtClean="0">
                <a:latin typeface="+mn-ea"/>
              </a:rPr>
              <a:t> </a:t>
            </a:r>
          </a:p>
        </p:txBody>
      </p:sp>
      <p:sp>
        <p:nvSpPr>
          <p:cNvPr id="16" name="제목 1"/>
          <p:cNvSpPr txBox="1">
            <a:spLocks/>
          </p:cNvSpPr>
          <p:nvPr/>
        </p:nvSpPr>
        <p:spPr>
          <a:xfrm>
            <a:off x="251520" y="33896"/>
            <a:ext cx="8424936" cy="68407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ko-KR" altLang="en-US" sz="2400" b="1" spc="-150" dirty="0" smtClean="0">
                <a:solidFill>
                  <a:srgbClr val="C00000"/>
                </a:solidFill>
                <a:latin typeface="나눔고딕 ExtraBold" pitchFamily="50" charset="-127"/>
                <a:ea typeface="나눔고딕 ExtraBold" pitchFamily="50" charset="-127"/>
              </a:rPr>
              <a:t>더 알아보기</a:t>
            </a:r>
            <a:r>
              <a:rPr lang="en-US" altLang="ko-KR" sz="2800" b="1" dirty="0" smtClean="0">
                <a:latin typeface="나눔고딕 ExtraBold" pitchFamily="50" charset="-127"/>
                <a:ea typeface="나눔고딕 ExtraBold" pitchFamily="50" charset="-127"/>
              </a:rPr>
              <a:t>	</a:t>
            </a:r>
            <a:r>
              <a:rPr lang="ko-KR" altLang="en-US" sz="2800" b="1" dirty="0" smtClean="0">
                <a:latin typeface="나눔고딕 ExtraBold" pitchFamily="50" charset="-127"/>
                <a:ea typeface="나눔고딕 ExtraBold" pitchFamily="50" charset="-127"/>
              </a:rPr>
              <a:t>파리 기후 협약</a:t>
            </a:r>
            <a:endParaRPr lang="ko-KR" altLang="en-US" sz="2500" b="1" spc="-150" dirty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583636" y="314900"/>
            <a:ext cx="1296144" cy="415498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61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11" name="그룹 10"/>
          <p:cNvGrpSpPr/>
          <p:nvPr/>
        </p:nvGrpSpPr>
        <p:grpSpPr>
          <a:xfrm>
            <a:off x="4693678" y="1746572"/>
            <a:ext cx="3910770" cy="4202708"/>
            <a:chOff x="4621670" y="1480842"/>
            <a:chExt cx="3910770" cy="4202708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693678" y="1480842"/>
              <a:ext cx="1873259" cy="2164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637894" y="1484784"/>
              <a:ext cx="1894546" cy="21570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0" name="Picture 4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621670" y="3739334"/>
              <a:ext cx="1908738" cy="1944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1" name="Picture 5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637894" y="3717032"/>
              <a:ext cx="1880355" cy="1944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863339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2323</TotalTime>
  <Words>3709</Words>
  <Application>Microsoft Office PowerPoint</Application>
  <PresentationFormat>화면 슬라이드 쇼(4:3)</PresentationFormat>
  <Paragraphs>469</Paragraphs>
  <Slides>45</Slides>
  <Notes>42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45</vt:i4>
      </vt:variant>
    </vt:vector>
  </HeadingPairs>
  <TitlesOfParts>
    <vt:vector size="46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통합사회</dc:title>
  <dc:creator>user</dc:creator>
  <cp:lastModifiedBy>user</cp:lastModifiedBy>
  <cp:revision>242</cp:revision>
  <dcterms:created xsi:type="dcterms:W3CDTF">2017-01-13T03:10:23Z</dcterms:created>
  <dcterms:modified xsi:type="dcterms:W3CDTF">2018-02-06T06:00:15Z</dcterms:modified>
</cp:coreProperties>
</file>