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58" r:id="rId3"/>
    <p:sldId id="343" r:id="rId4"/>
    <p:sldId id="259" r:id="rId5"/>
    <p:sldId id="261" r:id="rId6"/>
    <p:sldId id="262" r:id="rId7"/>
    <p:sldId id="263" r:id="rId8"/>
    <p:sldId id="366" r:id="rId9"/>
    <p:sldId id="352" r:id="rId10"/>
    <p:sldId id="347" r:id="rId11"/>
    <p:sldId id="367" r:id="rId12"/>
    <p:sldId id="369" r:id="rId13"/>
    <p:sldId id="368" r:id="rId14"/>
    <p:sldId id="282" r:id="rId15"/>
    <p:sldId id="370" r:id="rId16"/>
    <p:sldId id="270" r:id="rId17"/>
    <p:sldId id="359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D"/>
    <a:srgbClr val="F6F6F6"/>
    <a:srgbClr val="FCF6F2"/>
    <a:srgbClr val="FAF0EA"/>
    <a:srgbClr val="FEF3E6"/>
    <a:srgbClr val="F9EBE3"/>
    <a:srgbClr val="A0A35B"/>
    <a:srgbClr val="A66246"/>
    <a:srgbClr val="F24C4C"/>
    <a:srgbClr val="E0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7" autoAdjust="0"/>
    <p:restoredTop sz="94660"/>
  </p:normalViewPr>
  <p:slideViewPr>
    <p:cSldViewPr>
      <p:cViewPr varScale="1">
        <p:scale>
          <a:sx n="76" d="100"/>
          <a:sy n="76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인간과 자연의 관계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24936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생태 중심주의 자연관의 특징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인간의 이익보다 자연 그 자체의 가치를 인정하고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무생물을 포함한 자연 전체를 도덕적 고려 대상으로 여기는 관점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특징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자연이 상호 의존성에 바탕을 생명 공동체임을 강조</a:t>
            </a: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인간을 자연의 지배자가 아닌 자연의 평범한 구성원 중의 하나로 봄</a:t>
            </a: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자연에 대한 다양한 관점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생태 중심주의적 자연관의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24936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생태 중심주의 자연관의 한계와 의의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생태 공동체의 선을 개별 생명체의 가치보다 우선시하기 때문에 잘못하면 환경 파시즘으로 흐를 가능성이 있음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의의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자연의 공존을 모색하는 새로운 관점을 제시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		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 오늘날 환경 문제를 해결하기 위한 실마리를 제공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자연에 대한 다양한 관점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생태 중심주의적 자연관의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 중심주의와 생태 중심주의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문헌을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20176"/>
            <a:ext cx="8676963" cy="4932411"/>
          </a:xfrm>
          <a:prstGeom prst="roundRect">
            <a:avLst>
              <a:gd name="adj" fmla="val 3132"/>
            </a:avLst>
          </a:prstGeom>
          <a:solidFill>
            <a:srgbClr val="FEF5ED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 환경 윤리학자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</a:rPr>
              <a:t>루틀리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spc="-100" dirty="0" err="1" smtClean="0">
                <a:latin typeface="맑은 고딕" pitchFamily="50" charset="-127"/>
                <a:ea typeface="맑은 고딕" pitchFamily="50" charset="-127"/>
              </a:rPr>
              <a:t>Routley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, R.)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는 ‘최후 인간의 사례’를 통해 인간 중심주의적 자연관을 비판하며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이 사례에 대답하는 방식에 따라 인간 중심주의자와</a:t>
            </a: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생태 중심주의자를 구별할 수 있다고 보았다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0000" lvl="6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 그가 제시하는 ‘최후 인간의 사례’는 다음과 같다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0000" lvl="6">
              <a:lnSpc>
                <a:spcPct val="140000"/>
              </a:lnSpc>
            </a:pP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“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지구에 마지막으로 남은 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A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가 있고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, A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가 죽음에 임박해 있다고 가정하자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그런데 만약 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A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가 지구를 고의로 파괴하려고 한다면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, A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의 행위는 도덕적으로 잘못된 행동일까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? </a:t>
            </a:r>
            <a:r>
              <a:rPr lang="ko-KR" altLang="en-US" sz="2000" spc="-100" dirty="0" smtClean="0">
                <a:latin typeface="나눔명조" pitchFamily="18" charset="-127"/>
                <a:ea typeface="나눔명조" pitchFamily="18" charset="-127"/>
              </a:rPr>
              <a:t>아닐까</a:t>
            </a:r>
            <a:r>
              <a:rPr lang="en-US" altLang="ko-KR" sz="2000" spc="-100" dirty="0" smtClean="0">
                <a:latin typeface="나눔명조" pitchFamily="18" charset="-127"/>
                <a:ea typeface="나눔명조" pitchFamily="18" charset="-127"/>
              </a:rPr>
              <a:t>?”</a:t>
            </a:r>
          </a:p>
          <a:p>
            <a:pPr marL="2952000" lvl="6">
              <a:lnSpc>
                <a:spcPct val="140000"/>
              </a:lnSpc>
            </a:pPr>
            <a:endParaRPr lang="en-US" altLang="ko-KR" sz="2000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96" y="2132856"/>
            <a:ext cx="33939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 중심주의와 생태 중심주의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문헌을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517" y="1220176"/>
            <a:ext cx="8676963" cy="4932411"/>
          </a:xfrm>
          <a:prstGeom prst="roundRect">
            <a:avLst>
              <a:gd name="adj" fmla="val 3132"/>
            </a:avLst>
          </a:prstGeom>
          <a:solidFill>
            <a:srgbClr val="FEF5ED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인간 중심주의 입장에서 보면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의 행동은 어떤 인간에게도 해를 입히는 것이 아니므로 잘못된 것으로 평가할 수 없다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그러나 생태 중심주의 입장에서 보면 </a:t>
            </a: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환경을 파괴하는 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의 행동은 명백하게 잘못된 것이다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생태 중심주의는 이러한 인간 중심주의의 한계를 지적하며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생태 중심주의적 </a:t>
            </a:r>
            <a:r>
              <a:rPr lang="ko-KR" altLang="en-US" sz="2000" spc="-100" dirty="0" err="1" smtClean="0">
                <a:latin typeface="맑은 고딕" pitchFamily="50" charset="-127"/>
                <a:ea typeface="맑은 고딕" pitchFamily="50" charset="-127"/>
              </a:rPr>
              <a:t>접근을통해</a:t>
            </a:r>
            <a:r>
              <a:rPr lang="ko-KR" altLang="en-US" sz="2000" spc="-100" dirty="0" smtClean="0">
                <a:latin typeface="맑은 고딕" pitchFamily="50" charset="-127"/>
                <a:ea typeface="맑은 고딕" pitchFamily="50" charset="-127"/>
              </a:rPr>
              <a:t> 환경 위기를 극복해야 한다고 주장한다</a:t>
            </a:r>
            <a:r>
              <a:rPr lang="en-US" altLang="ko-KR" sz="20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0000" lvl="6">
              <a:lnSpc>
                <a:spcPct val="140000"/>
              </a:lnSpc>
            </a:pP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endParaRPr lang="en-US" altLang="ko-KR" sz="20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3420000" lvl="6">
              <a:lnSpc>
                <a:spcPct val="140000"/>
              </a:lnSpc>
            </a:pPr>
            <a:endParaRPr lang="en-US" altLang="ko-KR" sz="2000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96" y="2132856"/>
            <a:ext cx="33939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4091585"/>
            <a:ext cx="4608512" cy="9079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최후의 인간이라면 위와 같은 상황에서 어떻게 행동할까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4985181"/>
            <a:ext cx="4824536" cy="9495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당장 죽는다 하더라도 동물과 식물 등 다른 생태계가 남아 있기 때문에 그들의 가치도 인정해 줄 필요가 있으므로 환경이나 생태계를 파괴하지 않을 것이다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599567" cy="4968552"/>
          </a:xfrm>
          <a:prstGeom prst="roundRect">
            <a:avLst>
              <a:gd name="adj" fmla="val 4913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지역 개발을 둘러싼 </a:t>
              </a:r>
              <a:r>
                <a:rPr lang="ko-KR" altLang="en-US" sz="2700" b="1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개발론과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보전론의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갈등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67544" y="1492873"/>
            <a:ext cx="8136904" cy="2906447"/>
            <a:chOff x="467544" y="1628800"/>
            <a:chExt cx="8136904" cy="290644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628800"/>
              <a:ext cx="8136904" cy="254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11560" y="4077072"/>
              <a:ext cx="2952328" cy="4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ko-KR" altLang="en-US" sz="12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헤츠헤치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계곡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(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개발 전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)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0032" y="4077072"/>
              <a:ext cx="2952328" cy="45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ko-KR" altLang="en-US" sz="12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헤츠헤치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계곡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(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개발 후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)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4437112"/>
            <a:ext cx="8280920" cy="18042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200" spc="-100" dirty="0" smtClean="0"/>
              <a:t>미국 캘리포니아주의 </a:t>
            </a:r>
            <a:r>
              <a:rPr lang="ko-KR" altLang="en-US" sz="2200" spc="-100" dirty="0" err="1" smtClean="0"/>
              <a:t>요세미티</a:t>
            </a:r>
            <a:r>
              <a:rPr lang="ko-KR" altLang="en-US" sz="2200" spc="-100" dirty="0" smtClean="0"/>
              <a:t> 국립 공원 내에 있는 </a:t>
            </a:r>
            <a:r>
              <a:rPr lang="ko-KR" altLang="en-US" sz="2200" spc="-100" dirty="0" err="1" smtClean="0"/>
              <a:t>헤츠헤치</a:t>
            </a:r>
            <a:r>
              <a:rPr lang="ko-KR" altLang="en-US" sz="2200" spc="-100" dirty="0" smtClean="0"/>
              <a:t> 계곡은 수려한 경관으로 유명하다</a:t>
            </a:r>
            <a:r>
              <a:rPr lang="en-US" altLang="ko-KR" sz="2200" spc="-100" dirty="0" smtClean="0"/>
              <a:t>. </a:t>
            </a:r>
            <a:r>
              <a:rPr lang="ko-KR" altLang="en-US" sz="2200" spc="-100" dirty="0" smtClean="0"/>
              <a:t>이곳의 서쪽에 있는 </a:t>
            </a:r>
            <a:r>
              <a:rPr lang="ko-KR" altLang="en-US" sz="2200" spc="-100" dirty="0" err="1" smtClean="0"/>
              <a:t>샌프란시스코시는</a:t>
            </a:r>
            <a:r>
              <a:rPr lang="ko-KR" altLang="en-US" sz="2200" spc="-100" dirty="0" smtClean="0"/>
              <a:t> 건조한 지대에 있어서 일상적으로 물 부족 문제를 겪는 도시 중 하나였다</a:t>
            </a:r>
            <a:r>
              <a:rPr lang="en-US" altLang="ko-KR" sz="2200" spc="-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599567" cy="4968552"/>
          </a:xfrm>
          <a:prstGeom prst="roundRect">
            <a:avLst>
              <a:gd name="adj" fmla="val 4913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지역 개발을 둘러싼 </a:t>
              </a:r>
              <a:r>
                <a:rPr lang="ko-KR" altLang="en-US" sz="2700" b="1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개발론과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700" b="1" spc="-1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보전론의</a:t>
              </a:r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갈등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2168498"/>
            <a:ext cx="8280920" cy="356475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200" spc="-100" dirty="0" smtClean="0"/>
              <a:t>1890</a:t>
            </a:r>
            <a:r>
              <a:rPr lang="ko-KR" altLang="en-US" sz="2200" spc="-100" dirty="0" smtClean="0"/>
              <a:t>년 「</a:t>
            </a:r>
            <a:r>
              <a:rPr lang="ko-KR" altLang="en-US" sz="2200" spc="-100" dirty="0" err="1" smtClean="0"/>
              <a:t>요세미티</a:t>
            </a:r>
            <a:r>
              <a:rPr lang="ko-KR" altLang="en-US" sz="2200" spc="-100" dirty="0" smtClean="0"/>
              <a:t> 국립 </a:t>
            </a:r>
            <a:r>
              <a:rPr lang="ko-KR" altLang="en-US" sz="2200" spc="-100" dirty="0" err="1" smtClean="0"/>
              <a:t>공원법</a:t>
            </a:r>
            <a:r>
              <a:rPr lang="ko-KR" altLang="en-US" sz="2200" spc="-100" dirty="0" smtClean="0"/>
              <a:t>」이 발효되면서 </a:t>
            </a:r>
            <a:r>
              <a:rPr lang="ko-KR" altLang="en-US" sz="2200" spc="-100" dirty="0" err="1" smtClean="0"/>
              <a:t>헤츠헤치</a:t>
            </a:r>
            <a:r>
              <a:rPr lang="ko-KR" altLang="en-US" sz="2200" spc="-100" dirty="0" smtClean="0"/>
              <a:t> 계곡을 비롯한 이 지역의 주변은 자연 보호 구역으로 지정되었으나</a:t>
            </a:r>
            <a:r>
              <a:rPr lang="en-US" altLang="ko-KR" sz="2200" spc="-100" dirty="0" smtClean="0"/>
              <a:t>, </a:t>
            </a:r>
            <a:r>
              <a:rPr lang="ko-KR" altLang="en-US" sz="2200" spc="-100" dirty="0" smtClean="0"/>
              <a:t>샌프란시스코시의 관계자들은 </a:t>
            </a:r>
            <a:r>
              <a:rPr lang="ko-KR" altLang="en-US" sz="2200" spc="-100" dirty="0" err="1" smtClean="0"/>
              <a:t>헤츠헤치</a:t>
            </a:r>
            <a:r>
              <a:rPr lang="ko-KR" altLang="en-US" sz="2200" spc="-100" dirty="0" smtClean="0"/>
              <a:t> 지역에 댐을 만들어 용수를 공급하고 수력 발전을 해야 한다는 안을 내놓았다</a:t>
            </a:r>
            <a:r>
              <a:rPr lang="en-US" altLang="ko-KR" sz="2200" spc="-1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200" spc="-100" dirty="0" smtClean="0"/>
              <a:t>이에 </a:t>
            </a:r>
            <a:r>
              <a:rPr lang="ko-KR" altLang="en-US" sz="2200" spc="-100" dirty="0" err="1" smtClean="0"/>
              <a:t>개발론자는</a:t>
            </a:r>
            <a:r>
              <a:rPr lang="ko-KR" altLang="en-US" sz="2200" spc="-100" dirty="0" smtClean="0"/>
              <a:t> 인간의 이익을 위해 필요하다면 자연을 개발할 수 있다고 보아 댐 건설에 찬성하였다</a:t>
            </a:r>
            <a:r>
              <a:rPr lang="en-US" altLang="ko-KR" sz="2200" spc="-100" dirty="0" smtClean="0"/>
              <a:t>. </a:t>
            </a:r>
            <a:r>
              <a:rPr lang="ko-KR" altLang="en-US" sz="2200" spc="-100" dirty="0" smtClean="0"/>
              <a:t>반면</a:t>
            </a:r>
            <a:r>
              <a:rPr lang="en-US" altLang="ko-KR" sz="2200" spc="-100" dirty="0" smtClean="0"/>
              <a:t>, </a:t>
            </a:r>
            <a:r>
              <a:rPr lang="ko-KR" altLang="en-US" sz="2200" spc="-100" dirty="0" err="1" smtClean="0"/>
              <a:t>보전론자는</a:t>
            </a:r>
            <a:r>
              <a:rPr lang="ko-KR" altLang="en-US" sz="2200" spc="-100" dirty="0" smtClean="0"/>
              <a:t> 인간의 더 많은 이익에 급급해 자연의 고유한 가치를 파괴하려 한다며 댐 건설에 적극적으로 반대하였다</a:t>
            </a:r>
            <a:r>
              <a:rPr lang="en-US" altLang="ko-KR" sz="2200" spc="-100" dirty="0" smtClean="0"/>
              <a:t>.</a:t>
            </a:r>
            <a:endParaRPr lang="ko-KR" altLang="en-US" sz="2200" spc="-1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자료를 보고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헤츠헤치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계곡에 대한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개발론자와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보전론자의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입장을 각각 정리해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지역 개발을 둘러싼 </a:t>
            </a:r>
            <a:r>
              <a:rPr lang="ko-KR" altLang="en-US" sz="27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개발론과</a:t>
            </a:r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7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보전론의</a:t>
            </a:r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갈등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39552" y="2564904"/>
            <a:ext cx="3744416" cy="3888432"/>
          </a:xfrm>
          <a:prstGeom prst="roundRect">
            <a:avLst>
              <a:gd name="adj" fmla="val 7936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860032" y="2564904"/>
            <a:ext cx="3744416" cy="3888432"/>
          </a:xfrm>
          <a:prstGeom prst="roundRect">
            <a:avLst>
              <a:gd name="adj" fmla="val 7936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1619672" y="2202730"/>
            <a:ext cx="1584176" cy="720080"/>
            <a:chOff x="1763688" y="2348880"/>
            <a:chExt cx="1584176" cy="720080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1763688" y="2492896"/>
              <a:ext cx="1584176" cy="4320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961710" y="2348880"/>
              <a:ext cx="118813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개발론자</a:t>
              </a:r>
              <a:endParaRPr lang="ko-KR" altLang="en-US" sz="20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5940152" y="2202730"/>
            <a:ext cx="1584176" cy="720080"/>
            <a:chOff x="1763688" y="2348880"/>
            <a:chExt cx="1584176" cy="720080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763688" y="2492896"/>
              <a:ext cx="1584176" cy="4320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961710" y="2348880"/>
              <a:ext cx="118813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 err="1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보전론자</a:t>
              </a:r>
              <a:endParaRPr lang="ko-KR" altLang="en-US" sz="20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1560" y="2996952"/>
            <a:ext cx="3600400" cy="310854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자연을 보호하는 것도 필요하지만 생활 용수 공급에 어려움을 겪고 있는 인간의 필요를 우선적으로 고려해야 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댐을 건설하여 인간의 필요를 충족하면서 나머지 환경 보호에도 관심을 기울여 나가면 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2852936"/>
            <a:ext cx="3600400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자연은 한 번 훼손되면 다시 복구하기가 매우 어렵고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자연의 본래 모습 그 자체를 보존하는 것 또한 가치 있는 일이다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계곡을 그대로 두면서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댐 건설이 아닌 생활용수나 식수의 부족분을 채우는 다른 방법을 강구해야 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568952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개발론자와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보전론자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중 어느 입장에 동의하는지 써 보고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말해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지역 개발을 둘러싼 </a:t>
            </a:r>
            <a:r>
              <a:rPr lang="ko-KR" altLang="en-US" sz="27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개발론과</a:t>
            </a:r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7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보전론의</a:t>
            </a:r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갈등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2333198"/>
            <a:ext cx="1368152" cy="44773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나의 입장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83568" y="3068960"/>
            <a:ext cx="1368152" cy="44773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이유</a:t>
            </a:r>
            <a:endParaRPr lang="ko-KR" altLang="en-US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195736" y="2333198"/>
            <a:ext cx="6408712" cy="446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195736" y="3068960"/>
            <a:ext cx="6408712" cy="1239818"/>
          </a:xfrm>
          <a:prstGeom prst="roundRect">
            <a:avLst>
              <a:gd name="adj" fmla="val 658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 descr="화살표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2404" y="2420888"/>
            <a:ext cx="303714" cy="303714"/>
          </a:xfrm>
          <a:prstGeom prst="rect">
            <a:avLst/>
          </a:prstGeom>
        </p:spPr>
      </p:pic>
      <p:pic>
        <p:nvPicPr>
          <p:cNvPr id="16" name="그림 15" descr="화살표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3156650"/>
            <a:ext cx="303714" cy="3037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67744" y="2347411"/>
            <a:ext cx="3600400" cy="4335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보전론자의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입장을 택하겠다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7744" y="3068960"/>
            <a:ext cx="6264696" cy="12557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댐 건설로 자연환경이 훼손될 수 있고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 번 훼손된 계곡과 그 주변 자연환경은 복구가 거의 불가능할 것이기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또한 댐 건설로 숲에 사는 동물들에게도 피해를 줄 수 있기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4490217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3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주변에서 개발과 보존을 둘러싸고 발생한 갈등 사례를 조사해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대각선 방향의 모서리가 둥근 사각형 19"/>
          <p:cNvSpPr/>
          <p:nvPr/>
        </p:nvSpPr>
        <p:spPr>
          <a:xfrm flipH="1">
            <a:off x="611560" y="5445224"/>
            <a:ext cx="7992888" cy="468000"/>
          </a:xfrm>
          <a:prstGeom prst="round2DiagRect">
            <a:avLst>
              <a:gd name="adj1" fmla="val 42819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5445224"/>
            <a:ext cx="7488832" cy="4335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국립 공원 케이블카 설치를 둘러싼 갈등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간척 사업을 둘러싼 갈등 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자연의 바람직한 관계를 제안할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41991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자연의 조화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3305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인간과 자연의 바람직한 관계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45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835696" y="1700808"/>
            <a:ext cx="698477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영화 「굿 </a:t>
            </a:r>
            <a:r>
              <a:rPr lang="ko-KR" altLang="en-US" sz="1700" spc="-100" dirty="0" err="1" smtClean="0">
                <a:solidFill>
                  <a:sysClr val="windowText" lastClr="000000"/>
                </a:solidFill>
              </a:rPr>
              <a:t>다이노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」는 주인공인 공룡 ‘알로’와 인간 꼬마 ‘</a:t>
            </a:r>
            <a:r>
              <a:rPr lang="ko-KR" altLang="en-US" sz="1700" spc="-100" dirty="0" err="1" smtClean="0">
                <a:solidFill>
                  <a:sysClr val="windowText" lastClr="000000"/>
                </a:solidFill>
              </a:rPr>
              <a:t>스팟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’이 서로의 다름을 이해하고 받아들이는 과정을 통해 인간과 자연이 서로 공존할 수 있음을</a:t>
            </a:r>
            <a:endParaRPr lang="en-US" altLang="ko-KR" sz="1700" spc="-1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 담아내고 있다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그런데 특이하게도 영화는 인간 꼬마 </a:t>
            </a:r>
            <a:r>
              <a:rPr lang="ko-KR" altLang="en-US" sz="1700" spc="-100" dirty="0" err="1" smtClean="0">
                <a:solidFill>
                  <a:sysClr val="windowText" lastClr="000000"/>
                </a:solidFill>
              </a:rPr>
              <a:t>스팟</a:t>
            </a:r>
            <a:endParaRPr lang="en-US" altLang="ko-KR" sz="1700" spc="-1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 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의 시선이 아닌 공룡 알로의 시선이 중심이 되어 전개된다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 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그뿐만 아니라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영화 속에서 공룡 알로는 말을 하고 도구를</a:t>
            </a:r>
            <a:endParaRPr lang="en-US" altLang="ko-KR" sz="1700" spc="-1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          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 사용하는 반면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인간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꼬마인 </a:t>
            </a:r>
            <a:r>
              <a:rPr lang="ko-KR" altLang="en-US" sz="1700" spc="-100" dirty="0" err="1" smtClean="0">
                <a:solidFill>
                  <a:sysClr val="windowText" lastClr="000000"/>
                </a:solidFill>
              </a:rPr>
              <a:t>스팟은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 오히려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동물</a:t>
            </a:r>
            <a:endParaRPr lang="en-US" altLang="ko-KR" sz="1700" spc="-1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             </a:t>
            </a:r>
            <a:r>
              <a:rPr lang="ko-KR" altLang="en-US" sz="1700" spc="-100" dirty="0" smtClean="0">
                <a:solidFill>
                  <a:sysClr val="windowText" lastClr="000000"/>
                </a:solidFill>
              </a:rPr>
              <a:t>처럼 행동한다</a:t>
            </a:r>
            <a:r>
              <a:rPr lang="en-US" altLang="ko-KR" sz="1700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z="1700" spc="-1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592" y="4365104"/>
            <a:ext cx="7200800" cy="10064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영화 속에서 인간 꼬마인 ‘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스팟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’을 동물처럼 묘사한 까닭은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506246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5445224"/>
            <a:ext cx="7272808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인간과 동물의 처지를 바꾸어 이 세계를 바라보고자 한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영화는 이러한 시선 바꿈을 통해 인간과 동물의 공존 가능성을 담고자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인간과 자연의 바람직한 관계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910" y="2279551"/>
            <a:ext cx="1605578" cy="16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2017 (고등) 통합사회\04. 교수지원자료\2 - PPT\#사진삽화\P2_2_16_굿다이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08720"/>
            <a:ext cx="2592288" cy="317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4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52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51520" y="1268760"/>
            <a:ext cx="8568952" cy="489654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21550" y="4416553"/>
            <a:ext cx="8100900" cy="14930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latin typeface="+mn-ea"/>
              </a:rPr>
              <a:t>소나무는 번식을 위해 솔방울을 만든다</a:t>
            </a:r>
            <a:r>
              <a:rPr lang="en-US" altLang="ko-KR" spc="-100" dirty="0" smtClean="0">
                <a:latin typeface="+mn-ea"/>
              </a:rPr>
              <a:t>. </a:t>
            </a:r>
            <a:r>
              <a:rPr lang="ko-KR" altLang="en-US" spc="-100" dirty="0" smtClean="0">
                <a:latin typeface="+mn-ea"/>
              </a:rPr>
              <a:t>그런데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시골에 있는 소나무와 도시에 있는 소나무를 비교해 보면 솔방울 개수에서 차이가 난다</a:t>
            </a:r>
            <a:r>
              <a:rPr lang="en-US" altLang="ko-KR" spc="-100" dirty="0" smtClean="0">
                <a:latin typeface="+mn-ea"/>
              </a:rPr>
              <a:t>. </a:t>
            </a:r>
            <a:r>
              <a:rPr lang="ko-KR" altLang="en-US" spc="-100" dirty="0" smtClean="0">
                <a:latin typeface="+mn-ea"/>
              </a:rPr>
              <a:t>시골의 소나무가 좋은 공기와 비옥한 토양 덕분에 더 많은 솔방울을 만들 것 같지만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실제로는 그 반대이다</a:t>
            </a:r>
            <a:r>
              <a:rPr lang="en-US" altLang="ko-KR" spc="-100" dirty="0" smtClean="0">
                <a:latin typeface="+mn-ea"/>
              </a:rPr>
              <a:t>. </a:t>
            </a:r>
            <a:r>
              <a:rPr lang="ko-KR" altLang="en-US" spc="-100" dirty="0" smtClean="0">
                <a:latin typeface="+mn-ea"/>
              </a:rPr>
              <a:t>공해에 찌든 도시의 소나무가 더 많은 솔방울을 만들어낸다</a:t>
            </a:r>
            <a:r>
              <a:rPr lang="en-US" altLang="ko-KR" spc="-100" dirty="0" smtClean="0">
                <a:latin typeface="+mn-ea"/>
              </a:rPr>
              <a:t>.</a:t>
            </a:r>
            <a:endParaRPr lang="ko-KR" altLang="en-US" spc="-100" dirty="0" smtClean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81961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568952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과거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인간은 오랜 세월 동안 자연과 인간을 서로 의존하는 관계로 인식하고 자연에 순응하면서 살아왔음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근대 이후 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중심주의적 사고를 바탕으로 자연을 이용과 지배의 대상으로 인식함</a:t>
            </a: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2)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과학 기술의 중요성을 강조하면서 자연을 적극적으로 정복하고 이용함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오늘날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위기 극복을 위한 생태 중심주의적 접근을 모색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자연관은 어떻게 변화했을까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인간과 자연의 바람직한 관계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34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568952" cy="47089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중심주의의 노력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장기적 이익을 위해 환경을 보호해야 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생태 중심주의의 노력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 그 자체의 가치를 존중하기 위해 자연을 보전해야 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자연은 서로 대립하는 관계가 아닌 공존하는 관계임을 인식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모든 생명체의 가치를 존중하고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자연을 소중히 여기며 보존해 나아가야 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인간과 자연의 바람직한 관계는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인간과 자연의 바람직한 관계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3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생태 관광을 떠나요</a:t>
            </a:r>
            <a:r>
              <a:rPr lang="en-US" altLang="ko-KR" sz="2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!</a:t>
            </a:r>
            <a:endParaRPr lang="ko-KR" altLang="en-US" sz="28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5576" y="1615458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1556792"/>
            <a:ext cx="252028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펭귄의 길과 인간의 길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060848"/>
            <a:ext cx="3956502" cy="2808312"/>
          </a:xfrm>
          <a:prstGeom prst="roundRect">
            <a:avLst>
              <a:gd name="adj" fmla="val 451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직사각형 21"/>
          <p:cNvSpPr/>
          <p:nvPr/>
        </p:nvSpPr>
        <p:spPr>
          <a:xfrm>
            <a:off x="611560" y="1484784"/>
            <a:ext cx="7848872" cy="4248472"/>
          </a:xfrm>
          <a:prstGeom prst="roundRect">
            <a:avLst>
              <a:gd name="adj" fmla="val 318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716016" y="1988840"/>
            <a:ext cx="367240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sysClr val="windowText" lastClr="000000"/>
                </a:solidFill>
              </a:rPr>
              <a:t>세계에서 가장 작은 펭귄인 ‘</a:t>
            </a:r>
            <a:r>
              <a:rPr lang="ko-KR" altLang="en-US" spc="-100" dirty="0" err="1" smtClean="0">
                <a:solidFill>
                  <a:sysClr val="windowText" lastClr="000000"/>
                </a:solidFill>
              </a:rPr>
              <a:t>쇠푸른펭귄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’의 서식지인 </a:t>
            </a:r>
            <a:r>
              <a:rPr lang="ko-KR" altLang="en-US" spc="-100" dirty="0" err="1" smtClean="0">
                <a:solidFill>
                  <a:sysClr val="windowText" lastClr="000000"/>
                </a:solidFill>
              </a:rPr>
              <a:t>필립섬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오스트레일리아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에는 매년 수많은 관람객이 찾아온다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하지만 관람객은 펭귄이 다니는 </a:t>
            </a:r>
            <a:r>
              <a:rPr lang="ko-KR" altLang="en-US" spc="-100" dirty="0" err="1" smtClean="0">
                <a:solidFill>
                  <a:sysClr val="windowText" lastClr="000000"/>
                </a:solidFill>
              </a:rPr>
              <a:t>흙길이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 아니라 나무 통로로 이동해야 한다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그뿐만 아니라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의자에 앉아서 조용하게 펭귄을 바라보아야 하고 작은 불빛에도 펭귄은 실명할 수 있어서 사진촬영도 할 수 없다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pc="-1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6" y="4869160"/>
            <a:ext cx="295232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펭귄을 관광하고 있는 모습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45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생태 관광을 떠나요</a:t>
            </a:r>
            <a:r>
              <a:rPr lang="en-US" altLang="ko-KR" sz="2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!</a:t>
            </a:r>
            <a:endParaRPr lang="ko-KR" altLang="en-US" sz="28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5576" y="1615458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1556792"/>
            <a:ext cx="252028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생태 관광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11560" y="1484784"/>
            <a:ext cx="7848872" cy="4248472"/>
          </a:xfrm>
          <a:prstGeom prst="roundRect">
            <a:avLst>
              <a:gd name="adj" fmla="val 318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491880" y="1988840"/>
            <a:ext cx="489654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sysClr val="windowText" lastClr="000000"/>
                </a:solidFill>
              </a:rPr>
              <a:t>생태 관광은 자연 본래의 특성을 훼손하지 않으면서 자연을 관찰하고 즐기는 여행 방식이다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생태 관광을 통해 우리는 있는 그대로의 자연을 경험함으로써 자연의 소중함을 느낄 수 있다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pc="-100" dirty="0" smtClean="0">
                <a:solidFill>
                  <a:sysClr val="windowText" lastClr="000000"/>
                </a:solidFill>
              </a:rPr>
              <a:t>이러한 자연 친화적인 생태 관광은 자연과 사람이 조화롭게 만나는 접점이라고 할 수 있다</a:t>
            </a:r>
            <a:r>
              <a:rPr lang="en-US" altLang="ko-KR" spc="-100" dirty="0" smtClean="0">
                <a:solidFill>
                  <a:sysClr val="windowText" lastClr="000000"/>
                </a:solidFill>
              </a:rPr>
              <a:t>.</a:t>
            </a:r>
            <a:endParaRPr lang="ko-KR" altLang="en-US" spc="-1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1880" y="5085538"/>
            <a:ext cx="295232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◀ 생태 관광 지역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88840"/>
            <a:ext cx="26448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6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3131840" y="3861048"/>
            <a:ext cx="3168352" cy="648072"/>
          </a:xfrm>
          <a:prstGeom prst="roundRect">
            <a:avLst>
              <a:gd name="adj" fmla="val 20155"/>
            </a:avLst>
          </a:prstGeom>
          <a:solidFill>
            <a:srgbClr val="FC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ko-KR" altLang="en-US" sz="1600" b="1" dirty="0" smtClean="0">
                <a:solidFill>
                  <a:sysClr val="windowText" lastClr="000000"/>
                </a:solidFill>
                <a:latin typeface="나눔고딕" pitchFamily="50" charset="-127"/>
                <a:ea typeface="나눔고딕" pitchFamily="50" charset="-127"/>
              </a:rPr>
              <a:t>생태 관광을 위한 우리의 약속</a:t>
            </a:r>
            <a:endParaRPr lang="ko-KR" altLang="en-US" sz="1600" b="1" dirty="0">
              <a:solidFill>
                <a:sysClr val="windowText" lastClr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340768"/>
            <a:ext cx="8712968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개의 길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에서 지향하는 인간과 자연의 관계는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생태 관광을 떠나요</a:t>
            </a:r>
            <a:r>
              <a:rPr lang="en-US" altLang="ko-KR" sz="28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!</a:t>
            </a:r>
            <a:endParaRPr lang="ko-KR" altLang="en-US" sz="28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420888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자연 친화적인 생태 관광을 위해 우리가 지켜야 할 ‘생태 관광을 위한 약속’을 추가해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1834500"/>
            <a:ext cx="7272808" cy="39196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‘두 개의 길’에서 지향하는 인간과 자연의 관계는 조화와 공존의 관계이다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83568" y="3409255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www.eco-tour.kr             </a:t>
            </a:r>
            <a:r>
              <a:rPr lang="ko-KR" altLang="en-US" sz="1400" spc="-100" dirty="0" err="1" smtClean="0">
                <a:latin typeface="나눔고딕" pitchFamily="50" charset="-127"/>
                <a:ea typeface="나눔고딕" pitchFamily="50" charset="-127"/>
              </a:rPr>
              <a:t>누리집에</a:t>
            </a: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 접속하여 생태 관광에 대해 자세히 알아볼 수 있다</a:t>
            </a: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 spc="-100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683568" y="3409255"/>
            <a:ext cx="1656184" cy="288000"/>
            <a:chOff x="683568" y="3573016"/>
            <a:chExt cx="1728192" cy="324000"/>
          </a:xfrm>
        </p:grpSpPr>
        <p:sp>
          <p:nvSpPr>
            <p:cNvPr id="31" name="직사각형 30"/>
            <p:cNvSpPr/>
            <p:nvPr/>
          </p:nvSpPr>
          <p:spPr>
            <a:xfrm>
              <a:off x="683568" y="3573016"/>
              <a:ext cx="1728192" cy="3240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/>
            <p:cNvSpPr/>
            <p:nvPr/>
          </p:nvSpPr>
          <p:spPr>
            <a:xfrm flipV="1">
              <a:off x="2144335" y="3685298"/>
              <a:ext cx="150261" cy="144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모서리가 둥근 직사각형 34"/>
          <p:cNvSpPr/>
          <p:nvPr/>
        </p:nvSpPr>
        <p:spPr>
          <a:xfrm>
            <a:off x="539552" y="4221088"/>
            <a:ext cx="8064896" cy="2376264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971600" y="4365104"/>
            <a:ext cx="3672408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작은 목소리로 대화하도록 합니다</a:t>
            </a: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자연 가까이에서 큰 목소리로 말하면 생물들이 그 터전을 떠납니다</a:t>
            </a: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600" y="5085184"/>
            <a:ext cx="3672408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쓰레기를 남기지 마세요</a:t>
            </a: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그리고 시설물에 낙서하지 마세요</a:t>
            </a: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1600" y="5805264"/>
            <a:ext cx="3672408" cy="58785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동물이나 식물의 서식지 보호를 위해 항상 지정된</a:t>
            </a:r>
          </a:p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latin typeface="나눔고딕" pitchFamily="50" charset="-127"/>
                <a:ea typeface="나눔고딕" pitchFamily="50" charset="-127"/>
              </a:rPr>
              <a:t>길을 따라가세요</a:t>
            </a: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1" name="타원 40"/>
          <p:cNvSpPr/>
          <p:nvPr/>
        </p:nvSpPr>
        <p:spPr>
          <a:xfrm>
            <a:off x="683568" y="4389482"/>
            <a:ext cx="288032" cy="288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1</a:t>
            </a:r>
            <a:endParaRPr lang="ko-KR" altLang="en-US" sz="1600" b="1" dirty="0"/>
          </a:p>
        </p:txBody>
      </p:sp>
      <p:sp>
        <p:nvSpPr>
          <p:cNvPr id="42" name="타원 41"/>
          <p:cNvSpPr/>
          <p:nvPr/>
        </p:nvSpPr>
        <p:spPr>
          <a:xfrm>
            <a:off x="683568" y="5114325"/>
            <a:ext cx="288032" cy="288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2</a:t>
            </a:r>
            <a:endParaRPr lang="ko-KR" altLang="en-US" sz="1600" b="1" dirty="0"/>
          </a:p>
        </p:txBody>
      </p:sp>
      <p:sp>
        <p:nvSpPr>
          <p:cNvPr id="43" name="타원 42"/>
          <p:cNvSpPr/>
          <p:nvPr/>
        </p:nvSpPr>
        <p:spPr>
          <a:xfrm>
            <a:off x="683568" y="5834405"/>
            <a:ext cx="288032" cy="288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3</a:t>
            </a:r>
            <a:endParaRPr lang="ko-KR" altLang="en-US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932040" y="4365104"/>
            <a:ext cx="3672408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________________________________________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________________________________________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32040" y="5085184"/>
            <a:ext cx="3672408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________________________________________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________________________________________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2040" y="5805264"/>
            <a:ext cx="3672408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________________________________________</a:t>
            </a:r>
          </a:p>
          <a:p>
            <a:pPr>
              <a:lnSpc>
                <a:spcPct val="120000"/>
              </a:lnSpc>
            </a:pPr>
            <a:r>
              <a:rPr lang="en-US" altLang="ko-KR" sz="1400" spc="-100" dirty="0" smtClean="0">
                <a:latin typeface="나눔고딕" pitchFamily="50" charset="-127"/>
                <a:ea typeface="나눔고딕" pitchFamily="50" charset="-127"/>
              </a:rPr>
              <a:t>________________________________________</a:t>
            </a:r>
          </a:p>
        </p:txBody>
      </p:sp>
      <p:sp>
        <p:nvSpPr>
          <p:cNvPr id="47" name="타원 46"/>
          <p:cNvSpPr/>
          <p:nvPr/>
        </p:nvSpPr>
        <p:spPr>
          <a:xfrm>
            <a:off x="4644008" y="4389482"/>
            <a:ext cx="288032" cy="288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4</a:t>
            </a:r>
            <a:endParaRPr lang="ko-KR" altLang="en-US" sz="1600" b="1" dirty="0"/>
          </a:p>
        </p:txBody>
      </p:sp>
      <p:sp>
        <p:nvSpPr>
          <p:cNvPr id="48" name="타원 47"/>
          <p:cNvSpPr/>
          <p:nvPr/>
        </p:nvSpPr>
        <p:spPr>
          <a:xfrm>
            <a:off x="4644008" y="5114325"/>
            <a:ext cx="288032" cy="288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5</a:t>
            </a:r>
            <a:endParaRPr lang="ko-KR" altLang="en-US" sz="1600" b="1" dirty="0"/>
          </a:p>
        </p:txBody>
      </p:sp>
      <p:sp>
        <p:nvSpPr>
          <p:cNvPr id="49" name="타원 48"/>
          <p:cNvSpPr/>
          <p:nvPr/>
        </p:nvSpPr>
        <p:spPr>
          <a:xfrm>
            <a:off x="4644008" y="5834405"/>
            <a:ext cx="288032" cy="28803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/>
              <a:t>6</a:t>
            </a:r>
            <a:endParaRPr lang="ko-KR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32040" y="4331770"/>
            <a:ext cx="3456384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자연을 아끼고 사랑하는 마음으로 여행을 준비합니다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5051850"/>
            <a:ext cx="3456384" cy="3508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애완동물을 되도록이면 데려오지 않습니다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2040" y="5771930"/>
            <a:ext cx="3456384" cy="6093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지정된 화장실만 사용하고 취사나 야영 등을 자제합니다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6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7" grpId="0"/>
      <p:bldP spid="33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5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75556" y="2420888"/>
            <a:ext cx="7992888" cy="21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세계 각국에서 개체 수 과잉을 보이는 동물들의 수를 줄이기 위한 ‘선별적 포획’이 허용되고 있다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lvl="0">
              <a:lnSpc>
                <a:spcPct val="14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선별적 포획은 자연을 위한 일일까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?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아니면 동물의 권리를 함부로 침해하는 것일까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sz="2000" spc="-100" dirty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730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11424"/>
            <a:ext cx="988697" cy="46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916832"/>
            <a:ext cx="84102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437" y="3140968"/>
            <a:ext cx="275243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131983" y="2204864"/>
            <a:ext cx="4793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latin typeface="나눔고딕" pitchFamily="50" charset="-127"/>
                <a:ea typeface="나눔고딕" pitchFamily="50" charset="-127"/>
              </a:rPr>
              <a:t>섬 생태계의 무법자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400" b="1" dirty="0" smtClean="0">
                <a:latin typeface="나눔고딕" pitchFamily="50" charset="-127"/>
                <a:ea typeface="나눔고딕" pitchFamily="50" charset="-127"/>
              </a:rPr>
              <a:t>염소를 잡아라</a:t>
            </a:r>
            <a:r>
              <a:rPr lang="en-US" altLang="ko-KR" sz="2400" b="1" dirty="0" smtClean="0">
                <a:latin typeface="나눔고딕" pitchFamily="50" charset="-127"/>
                <a:ea typeface="나눔고딕" pitchFamily="50" charset="-127"/>
              </a:rPr>
              <a:t>!</a:t>
            </a:r>
            <a:endParaRPr lang="ko-KR" altLang="en-US" sz="24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11560" y="2780928"/>
            <a:ext cx="799288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491880" y="2852936"/>
            <a:ext cx="511256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국립 공원 관리 공단에서 ‘섬마을 염소 체포 작전’에 나섰다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대상은 다도해 해상 국립 공원과 </a:t>
            </a:r>
            <a:r>
              <a:rPr lang="ko-KR" altLang="en-US" sz="1600" spc="-100" dirty="0" err="1" smtClean="0">
                <a:solidFill>
                  <a:sysClr val="windowText" lastClr="000000"/>
                </a:solidFill>
              </a:rPr>
              <a:t>한려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 해상 국립 공원의 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17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개 섬에서 사는 염소 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775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마리이다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이 작전은 주민들이 소득 증대를 위해 무인도 등에 방목한 염소가 문제를 일으키면서 시작되었다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자유롭게 풀어놓다 보니 섬의 고유 식물까지 닥치는 대로 </a:t>
            </a:r>
            <a:r>
              <a:rPr lang="ko-KR" altLang="en-US" sz="1600" spc="-100" dirty="0" err="1" smtClean="0">
                <a:solidFill>
                  <a:sysClr val="windowText" lastClr="000000"/>
                </a:solidFill>
              </a:rPr>
              <a:t>먹어치웠고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염소가 싼 분뇨는 토양을 오</a:t>
            </a:r>
            <a:endParaRPr lang="ko-KR" altLang="en-US" sz="1600" spc="-100" dirty="0">
              <a:solidFill>
                <a:sysClr val="windowText" lastClr="0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1560" y="5172291"/>
            <a:ext cx="792088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ko-KR" altLang="en-US" sz="1600" spc="-100" dirty="0" err="1" smtClean="0">
                <a:solidFill>
                  <a:sysClr val="windowText" lastClr="000000"/>
                </a:solidFill>
              </a:rPr>
              <a:t>염시키고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 있다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번식력이 뛰어나 개체 수 또한 급격히 증가하고 있다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공단 관계자는 훼손된 생태계 복원을 위해 이와 같은 조치를 취했다고 밝혔다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.	  - 『</a:t>
            </a:r>
            <a:r>
              <a:rPr lang="ko-KR" altLang="en-US" sz="1600" spc="-100" dirty="0" smtClean="0">
                <a:solidFill>
                  <a:sysClr val="windowText" lastClr="000000"/>
                </a:solidFill>
              </a:rPr>
              <a:t>국민일보</a:t>
            </a:r>
            <a:r>
              <a:rPr lang="en-US" altLang="ko-KR" sz="1600" spc="-100" dirty="0" smtClean="0">
                <a:solidFill>
                  <a:sysClr val="windowText" lastClr="000000"/>
                </a:solidFill>
              </a:rPr>
              <a:t>』, 2015. 3. 29.</a:t>
            </a:r>
            <a:endParaRPr lang="ko-KR" altLang="en-US" sz="1600" spc="-1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41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1296144" cy="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95536" y="1916832"/>
            <a:ext cx="6552728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자료의 ‘섬마을 염소 체포 작전’을 실시한 목적은 무엇일까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3789040"/>
            <a:ext cx="7056784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섬마을에 염소들의 개체 수가 많아진 책임은 누구에게 있을까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544" y="2348880"/>
            <a:ext cx="7632848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염소의 개체 수가 급격하게 증가하여 섬 생태계가 파괴될 지경에 이르렀고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훼손된 생태계를 복원하기 위함이다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544" y="4293096"/>
            <a:ext cx="7632848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경제적 이익을 목적으로 무인도에 염소를 방목한 것이 문제의 시작이었다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결국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섬마을에 염소들의 개체 수가 많아진 책임은 인간에게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5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5256076" y="2996952"/>
            <a:ext cx="2952328" cy="1368152"/>
          </a:xfrm>
          <a:prstGeom prst="roundRect">
            <a:avLst>
              <a:gd name="adj" fmla="val 29758"/>
            </a:avLst>
          </a:prstGeom>
          <a:solidFill>
            <a:srgbClr val="D5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ko-KR" altLang="en-US" sz="16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</a:rPr>
              <a:t>선별적 포획 </a:t>
            </a:r>
            <a:r>
              <a:rPr lang="en-US" altLang="ko-KR" sz="16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반대</a:t>
            </a:r>
            <a:r>
              <a:rPr lang="en-US" altLang="ko-KR" sz="16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6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</a:rPr>
              <a:t>측 주장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935596" y="2996952"/>
            <a:ext cx="2952328" cy="1368152"/>
          </a:xfrm>
          <a:prstGeom prst="roundRect">
            <a:avLst>
              <a:gd name="adj" fmla="val 29758"/>
            </a:avLst>
          </a:prstGeom>
          <a:solidFill>
            <a:srgbClr val="D5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ko-KR" altLang="en-US" sz="16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</a:rPr>
              <a:t>선별적 포획 </a:t>
            </a:r>
            <a:r>
              <a:rPr lang="en-US" altLang="ko-KR" sz="16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6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찬성</a:t>
            </a:r>
            <a:r>
              <a:rPr lang="en-US" altLang="ko-KR" sz="1600" b="1" spc="-100" dirty="0" smtClean="0">
                <a:solidFill>
                  <a:schemeClr val="accent6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’ </a:t>
            </a:r>
            <a:r>
              <a:rPr lang="ko-KR" altLang="en-US" sz="16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</a:rPr>
              <a:t>측 주장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1296144" cy="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1916832"/>
            <a:ext cx="820891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0000"/>
              </a:lnSpc>
              <a:buSzPct val="100000"/>
              <a:buFont typeface="+mj-lt"/>
              <a:buAutoNum type="arabicPeriod" startAt="3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과잉 개체 수 동물을 줄이고자 실시하는 ‘선별적 포획’을 둘러싼 찬반 입장을 조사하여 정리해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536" y="3429000"/>
            <a:ext cx="4032448" cy="2592288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 w="76200">
            <a:solidFill>
              <a:srgbClr val="D5E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360000" indent="-360000">
              <a:lnSpc>
                <a:spcPct val="120000"/>
              </a:lnSpc>
            </a:pPr>
            <a:r>
              <a:rPr lang="en-US" altLang="ko-KR" sz="1400" spc="-100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1400" spc="-100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예</a:t>
            </a:r>
            <a:r>
              <a:rPr lang="en-US" altLang="ko-KR" sz="1400" spc="-100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) </a:t>
            </a:r>
            <a:r>
              <a:rPr lang="ko-KR" altLang="en-US" sz="1400" spc="-100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과잉 개체 수 동물들은 고유 식물까지 닥치는 대로 먹어 치우고 메탄과 암모니아 가스를 방출하는 등 생태계의 균형을 깨뜨리고 있다</a:t>
            </a:r>
            <a:r>
              <a:rPr lang="en-US" altLang="ko-KR" sz="1400" spc="-100" dirty="0" smtClean="0">
                <a:solidFill>
                  <a:schemeClr val="bg1">
                    <a:lumMod val="50000"/>
                  </a:schemeClr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1400" spc="-100" dirty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44008" y="3429000"/>
            <a:ext cx="4032448" cy="2592288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 w="76200">
            <a:solidFill>
              <a:srgbClr val="D5E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360000" indent="-360000">
              <a:lnSpc>
                <a:spcPct val="120000"/>
              </a:lnSpc>
            </a:pPr>
            <a:r>
              <a:rPr lang="en-US" altLang="ko-KR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예</a:t>
            </a:r>
            <a:r>
              <a:rPr lang="en-US" altLang="ko-KR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) </a:t>
            </a:r>
            <a:r>
              <a:rPr lang="ko-KR" altLang="en-US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개체 수 과잉을 보이는 동물도 인간과 마찬가지로 본래 가치를 지닌 생명 공동체의 구성원 중 하나이다</a:t>
            </a:r>
            <a:r>
              <a:rPr lang="en-US" altLang="ko-KR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선별적 포획은 동물의 본래 가치를 훼손하는 행위이다</a:t>
            </a:r>
            <a:r>
              <a:rPr lang="en-US" altLang="ko-KR" sz="1400" spc="-100" dirty="0" smtClean="0">
                <a:solidFill>
                  <a:prstClr val="white">
                    <a:lumMod val="50000"/>
                  </a:prstClr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1400" spc="-100" dirty="0">
              <a:solidFill>
                <a:prstClr val="white">
                  <a:lumMod val="50000"/>
                </a:prst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437112"/>
            <a:ext cx="3816424" cy="14219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과잉 개체 수의 동물들은 닥치는 대로 먹고 메탄과 암모니아 가스를 방출하는 등 생태계의 균형을 깨뜨리고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4437112"/>
            <a:ext cx="3816424" cy="14219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생태계의 균형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안정을 위한다는 명목으로 개체 동물을 희생시키다 보면 머지않은 미래에 인간도 생태계를 위해 희생될 가능성이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611560" y="2276872"/>
            <a:ext cx="7848872" cy="2808312"/>
          </a:xfrm>
          <a:prstGeom prst="roundRect">
            <a:avLst>
              <a:gd name="adj" fmla="val 4965"/>
            </a:avLst>
          </a:prstGeo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360000" indent="-360000">
              <a:lnSpc>
                <a:spcPct val="120000"/>
              </a:lnSpc>
            </a:pPr>
            <a:endParaRPr lang="ko-KR" altLang="en-US" sz="1400" spc="-100" dirty="0">
              <a:solidFill>
                <a:schemeClr val="bg1">
                  <a:lumMod val="50000"/>
                </a:schemeClr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716016" y="2636913"/>
            <a:ext cx="3384376" cy="2016224"/>
          </a:xfrm>
          <a:prstGeom prst="roundRect">
            <a:avLst>
              <a:gd name="adj" fmla="val 637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>
                    <a:lumMod val="65000"/>
                  </a:schemeClr>
                </a:solidFill>
              </a:rPr>
              <a:t>사진</a:t>
            </a:r>
            <a:endParaRPr lang="ko-KR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1772816"/>
            <a:ext cx="8136904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인간과 자연의 바람직한 관계를 위해 노력한 사례를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조사해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71600" y="2564904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chemeClr val="accent5">
                    <a:lumMod val="75000"/>
                  </a:schemeClr>
                </a:solidFill>
              </a:rPr>
              <a:t>내용</a:t>
            </a:r>
            <a:endParaRPr lang="ko-KR" alt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http://cfile232.uf.daum.net/image/113F501249F71EB60E1A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3"/>
            <a:ext cx="3384376" cy="2256250"/>
          </a:xfrm>
          <a:prstGeom prst="roundRect">
            <a:avLst>
              <a:gd name="adj" fmla="val 6861"/>
            </a:avLst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43608" y="2996952"/>
            <a:ext cx="3384376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야생 동물 서식지 보호를 위해 특별 보호 구역을 지정하여 야생 동물의 포획 및 위해 행동을 금지하고 있다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683568" y="5301208"/>
            <a:ext cx="5328592" cy="1294213"/>
            <a:chOff x="467544" y="6611464"/>
            <a:chExt cx="5328592" cy="1399534"/>
          </a:xfrm>
        </p:grpSpPr>
        <p:sp>
          <p:nvSpPr>
            <p:cNvPr id="28" name="양쪽 모서리가 둥근 사각형 27"/>
            <p:cNvSpPr/>
            <p:nvPr/>
          </p:nvSpPr>
          <p:spPr>
            <a:xfrm>
              <a:off x="467544" y="6611464"/>
              <a:ext cx="1152128" cy="700811"/>
            </a:xfrm>
            <a:prstGeom prst="round2SameRect">
              <a:avLst>
                <a:gd name="adj1" fmla="val 2130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100" b="1" spc="-1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활동 길잡이</a:t>
              </a:r>
              <a:endParaRPr lang="en-US" altLang="ko-KR" sz="1100" spc="-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제목 1"/>
            <p:cNvSpPr txBox="1">
              <a:spLocks/>
            </p:cNvSpPr>
            <p:nvPr/>
          </p:nvSpPr>
          <p:spPr>
            <a:xfrm>
              <a:off x="467544" y="6906848"/>
              <a:ext cx="5328592" cy="1104150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3~4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명으로 한 </a:t>
              </a:r>
              <a:r>
                <a:rPr lang="ko-KR" altLang="en-US" sz="11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모둠을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구성한다</a:t>
              </a: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1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모둠별로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신문</a:t>
              </a: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인터넷</a:t>
              </a: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잡지 등을 통해 국내외의 사례를 조사한다</a:t>
              </a: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조사한 사례에 대한 우리 </a:t>
              </a:r>
              <a:r>
                <a:rPr lang="ko-KR" altLang="en-US" sz="11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모둠의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견해를 </a:t>
              </a:r>
              <a:r>
                <a:rPr lang="ko-KR" altLang="en-US" sz="11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구성원과 토의한 후 정리한다</a:t>
              </a: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1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모둠별로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조사 내용과 </a:t>
              </a:r>
              <a:r>
                <a:rPr lang="ko-KR" altLang="en-US" sz="11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모둠의</a:t>
              </a:r>
              <a:r>
                <a:rPr lang="ko-KR" altLang="en-US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견해를 발표한다</a:t>
              </a:r>
              <a:r>
                <a:rPr lang="en-US" altLang="ko-KR" sz="11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1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340768"/>
            <a:ext cx="1246063" cy="43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5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4017258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), (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같은 자연환경 속에서 어떻게 살아갈 것인지 말해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45759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시골과 도시의 소나무 중 어느 소나무가 더 힘들까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2348880"/>
            <a:ext cx="3240360" cy="1296144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pc="-15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+mn-ea"/>
              </a:rPr>
              <a:t>시골의 소나무 </a:t>
            </a:r>
            <a:r>
              <a:rPr lang="en-US" altLang="ko-KR" spc="-150" dirty="0" smtClean="0">
                <a:solidFill>
                  <a:schemeClr val="tx1"/>
                </a:solidFill>
                <a:latin typeface="+mn-ea"/>
              </a:rPr>
              <a:t>/ </a:t>
            </a:r>
            <a:r>
              <a:rPr lang="ko-KR" altLang="en-US" spc="-150" dirty="0" smtClean="0">
                <a:solidFill>
                  <a:schemeClr val="tx1"/>
                </a:solidFill>
                <a:latin typeface="+mn-ea"/>
              </a:rPr>
              <a:t>도시의 소나무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23928" y="2348880"/>
            <a:ext cx="4752528" cy="1296144"/>
          </a:xfrm>
          <a:prstGeom prst="roundRect">
            <a:avLst>
              <a:gd name="adj" fmla="val 73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995936" y="2636912"/>
            <a:ext cx="4608512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도시의 소나무는 공해로 가득한 도시에서 소나무가 자라기 힘들다는 것을 본능적으로 알고 종족을 보존하고자 더 많은 솔방울을 만들기 때문이다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9552" y="2276872"/>
            <a:ext cx="1512168" cy="360040"/>
          </a:xfrm>
          <a:prstGeom prst="roundRect">
            <a:avLst/>
          </a:prstGeom>
          <a:solidFill>
            <a:srgbClr val="FEBCC6">
              <a:alpha val="87843"/>
            </a:srgbClr>
          </a:solidFill>
          <a:ln>
            <a:solidFill>
              <a:srgbClr val="F3B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6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더 힘든 소나무</a:t>
            </a:r>
            <a:endParaRPr lang="ko-KR" altLang="en-US" sz="16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923928" y="2276872"/>
            <a:ext cx="2232248" cy="360040"/>
          </a:xfrm>
          <a:prstGeom prst="roundRect">
            <a:avLst/>
          </a:prstGeom>
          <a:solidFill>
            <a:srgbClr val="FEBCC6">
              <a:alpha val="87843"/>
            </a:srgbClr>
          </a:solidFill>
          <a:ln>
            <a:solidFill>
              <a:srgbClr val="F3B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60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그렇게 생각하는 이유</a:t>
            </a:r>
            <a:endParaRPr lang="ko-KR" altLang="en-US" sz="16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206622" y="2946716"/>
            <a:ext cx="1440160" cy="360040"/>
          </a:xfrm>
          <a:prstGeom prst="roundRect">
            <a:avLst>
              <a:gd name="adj" fmla="val 408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1560" y="4509120"/>
            <a:ext cx="80648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대중교통을 많이 활용하여 대기 오염을 줄이는 데 힘쓰고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일회용품 사용을 자제한다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조사한 사례에 대한 우리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모둠의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입장과 그 근거를 표에 작성하고 발표해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39552" y="2644368"/>
          <a:ext cx="799288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61662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우리 모두의 입장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근거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1560" y="3430416"/>
            <a:ext cx="2232248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찬성</a:t>
            </a:r>
            <a:endParaRPr lang="en-US" altLang="ko-KR" sz="1600" spc="-12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127517"/>
            <a:ext cx="5400600" cy="9495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야생 동물은 고유한 가치를 지닌 생명체로 인간과 마찬가지로 자연 속에서 생을 누리며 평화롭게 살 권리가 있고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인간에게 이용당하거나 희생될 이유가 없다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1246063" cy="43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8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선별적 포획은 자연을 위한 것일까</a:t>
              </a:r>
              <a:r>
                <a:rPr lang="en-US" altLang="ko-KR" sz="2400" b="1" spc="-15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4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772816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조사한 사례에 대한 우리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모둠의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입장과 그 근거를 표에 작성하고 발표해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39552" y="2644368"/>
          <a:ext cx="7992888" cy="215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61662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우리 모두의 입장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근거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81944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1560" y="3717032"/>
            <a:ext cx="2232248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반대</a:t>
            </a:r>
            <a:endParaRPr lang="en-US" altLang="ko-KR" sz="1600" spc="-12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127517"/>
            <a:ext cx="5400600" cy="15404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야생 동물 보호 구역 지정 이후 야생 동물의 출몰 횟수가 증가하고 있다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특히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멧돼지 출몰로 농민들이 지어 놓은 농작물이 망쳐지고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고라니가 농작물을 </a:t>
            </a:r>
            <a:r>
              <a:rPr lang="ko-KR" altLang="en-US" sz="1600" spc="-120" dirty="0" err="1" smtClean="0">
                <a:solidFill>
                  <a:srgbClr val="FF0000"/>
                </a:solidFill>
                <a:latin typeface="+mn-ea"/>
              </a:rPr>
              <a:t>먹어치우는</a:t>
            </a: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 경우가 있다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20" dirty="0" smtClean="0">
                <a:solidFill>
                  <a:srgbClr val="FF0000"/>
                </a:solidFill>
                <a:latin typeface="+mn-ea"/>
              </a:rPr>
              <a:t>인간에게 피해를 주는 야생 동물은 보호 대상에서 제외되어야 한다고 생각한다</a:t>
            </a:r>
            <a:r>
              <a:rPr lang="en-US" altLang="ko-KR" sz="1600" spc="-12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1246063" cy="43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인간 중심주의 자연관을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생태 중심주의 자연관을 이해한다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인간과 자연의 바람직한 관계를 정립한다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57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자연에 대한 인간의 다양한 관점을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7995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중심주의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생태 중심주의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자연에 대한 다양한 관점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365104"/>
            <a:ext cx="7200800" cy="10525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조상들이 마당에 뜨거운 물을 식혀서 버렸던 까닭은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506246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445224"/>
            <a:ext cx="7272808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마당에 사는 작은 벌레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풀 한 포기에 해를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입힐까봐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뜨거운 물을 식혀서 버렸다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자연에 대한 다양한 관점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955" y="1340768"/>
            <a:ext cx="8164091" cy="28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820472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인간 중심주의 자연관의 특징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의미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인간을 가장 </a:t>
            </a:r>
            <a:r>
              <a:rPr lang="ko-KR" altLang="en-US" sz="25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가치있는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존재라고 여기고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이외의 다른 모든 존재는 인간의 행복과 복지를 위해 이용할 수 있는 도구적 대상이라고 보는 관점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특징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자연을 분리하여 바라보는 이분법적 세계관을 지님</a:t>
            </a: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인간을 다른 자연적 존재들보다 우월하고 귀한 존재로 파악함</a:t>
            </a:r>
          </a:p>
          <a:p>
            <a:pPr marL="18000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자연의 도구적 가치를 강조함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 중심주의 자연관의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자연에 대한 다양한 관점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24936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인간 중심주의 자연관의 문제점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문제점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필요와 이익을 위해 자연을 남용하고 훼손할 위험성이 있음 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해결 방안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장기적으로 생존하고 행복을 누리기 위해 환경친화적인 삶을 살아야 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 중심주의 자연관의 특징은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자연에 대한 다양한 관점</a:t>
                </a:r>
                <a:endParaRPr lang="ko-KR" altLang="en-US" sz="28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인간과 자연의 관계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0" algn="l"/>
            <a:r>
              <a:rPr lang="ko-KR" altLang="en-US" sz="27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 중심주의와 환경 문제</a:t>
            </a:r>
            <a:endParaRPr lang="ko-KR" altLang="en-US" sz="27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책을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878" y="1700808"/>
            <a:ext cx="8028891" cy="4592515"/>
          </a:xfrm>
          <a:prstGeom prst="roundRect">
            <a:avLst>
              <a:gd name="adj" fmla="val 3132"/>
            </a:avLst>
          </a:prstGeom>
          <a:solidFill>
            <a:srgbClr val="FEF5ED"/>
          </a:solidFill>
          <a:effectLst/>
        </p:spPr>
        <p:txBody>
          <a:bodyPr wrap="square" lIns="108000" tIns="108000" rIns="108000" bIns="108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카슨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(Carson, R.)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침묵의 봄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은 다음과 같이 평화롭고 </a:t>
            </a: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아름다웠던 한 시골 마을의 우화로 시작한다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en-US" altLang="ko-KR" sz="1900" spc="-100" dirty="0" smtClean="0">
                <a:latin typeface="나눔명조" pitchFamily="18" charset="-127"/>
                <a:ea typeface="나눔명조" pitchFamily="18" charset="-127"/>
              </a:rPr>
              <a:t>“</a:t>
            </a:r>
            <a:r>
              <a:rPr lang="ko-KR" altLang="en-US" sz="1900" spc="-100" dirty="0" smtClean="0">
                <a:latin typeface="나눔명조" pitchFamily="18" charset="-127"/>
                <a:ea typeface="나눔명조" pitchFamily="18" charset="-127"/>
              </a:rPr>
              <a:t>이 마을은 나쁜 마술적 주문에 걸린 것 같았다</a:t>
            </a:r>
            <a:r>
              <a:rPr lang="en-US" altLang="ko-KR" sz="19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900" spc="-100" dirty="0" smtClean="0">
                <a:latin typeface="나눔명조" pitchFamily="18" charset="-127"/>
                <a:ea typeface="나눔명조" pitchFamily="18" charset="-127"/>
              </a:rPr>
              <a:t>병아리 </a:t>
            </a:r>
            <a:endParaRPr lang="en-US" altLang="ko-KR" sz="1900" spc="-100" dirty="0" smtClean="0">
              <a:latin typeface="나눔명조" pitchFamily="18" charset="-127"/>
              <a:ea typeface="나눔명조" pitchFamily="18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z="1900" spc="-100" dirty="0" smtClean="0">
                <a:latin typeface="나눔명조" pitchFamily="18" charset="-127"/>
                <a:ea typeface="나눔명조" pitchFamily="18" charset="-127"/>
              </a:rPr>
              <a:t>떼가 원인 모를 병에 걸렸고 소나 양들이 병으로 죽어 갔다</a:t>
            </a:r>
            <a:r>
              <a:rPr lang="en-US" altLang="ko-KR" sz="1900" spc="-1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ko-KR" altLang="en-US" sz="1900" spc="-100" dirty="0" smtClean="0">
                <a:latin typeface="나눔명조" pitchFamily="18" charset="-127"/>
                <a:ea typeface="나눔명조" pitchFamily="18" charset="-127"/>
              </a:rPr>
              <a:t>사방이 죽음의 장막으로 덮였다</a:t>
            </a:r>
            <a:r>
              <a:rPr lang="en-US" altLang="ko-KR" sz="1900" spc="-100" dirty="0" smtClean="0">
                <a:latin typeface="나눔명조" pitchFamily="18" charset="-127"/>
                <a:ea typeface="나눔명조" pitchFamily="18" charset="-127"/>
              </a:rPr>
              <a:t>. …(</a:t>
            </a:r>
            <a:r>
              <a:rPr lang="ko-KR" altLang="en-US" sz="1900" spc="-100" dirty="0" smtClean="0">
                <a:latin typeface="나눔명조" pitchFamily="18" charset="-127"/>
                <a:ea typeface="나눔명조" pitchFamily="18" charset="-127"/>
              </a:rPr>
              <a:t>중략</a:t>
            </a:r>
            <a:r>
              <a:rPr lang="en-US" altLang="ko-KR" sz="1900" spc="-100" dirty="0" smtClean="0">
                <a:latin typeface="나눔명조" pitchFamily="18" charset="-127"/>
                <a:ea typeface="나눔명조" pitchFamily="18" charset="-127"/>
              </a:rPr>
              <a:t>)… </a:t>
            </a:r>
            <a:r>
              <a:rPr lang="ko-KR" altLang="en-US" sz="1900" spc="-100" dirty="0" smtClean="0">
                <a:latin typeface="나눔명조" pitchFamily="18" charset="-127"/>
                <a:ea typeface="나눔명조" pitchFamily="18" charset="-127"/>
              </a:rPr>
              <a:t>자연은 소름이 끼칠 정도로 조용했다</a:t>
            </a:r>
            <a:r>
              <a:rPr lang="en-US" altLang="ko-KR" sz="1900" spc="-100" dirty="0" smtClean="0">
                <a:latin typeface="나눔명조" pitchFamily="18" charset="-127"/>
                <a:ea typeface="나눔명조" pitchFamily="18" charset="-127"/>
              </a:rPr>
              <a:t>.”</a:t>
            </a: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이 책에서 저자는 이 땅에 새로운 생명 탄생을 가로막은 것은 사악한 마술도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악독한 적의 공격도 아닌 인간 자신의 행위라고 말하였다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또한 그는 ‘자연을 통제한다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.’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라는 생각은 인간의 오만함에서 비롯된 것이라고 주장하였고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특히 살충제 때문에 발생한 환경 오염의 심각성을 구체적으로 제기하였다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4064"/>
          <a:stretch>
            <a:fillRect/>
          </a:stretch>
        </p:blipFill>
        <p:spPr bwMode="auto">
          <a:xfrm>
            <a:off x="6123290" y="882747"/>
            <a:ext cx="3027213" cy="274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2259</Words>
  <Application>Microsoft Office PowerPoint</Application>
  <PresentationFormat>화면 슬라이드 쇼(4:3)</PresentationFormat>
  <Paragraphs>314</Paragraphs>
  <Slides>31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257</cp:revision>
  <dcterms:created xsi:type="dcterms:W3CDTF">2017-01-13T03:10:23Z</dcterms:created>
  <dcterms:modified xsi:type="dcterms:W3CDTF">2018-02-06T05:59:49Z</dcterms:modified>
</cp:coreProperties>
</file>