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74" r:id="rId3"/>
    <p:sldId id="258" r:id="rId4"/>
    <p:sldId id="351" r:id="rId5"/>
    <p:sldId id="343" r:id="rId6"/>
    <p:sldId id="259" r:id="rId7"/>
    <p:sldId id="261" r:id="rId8"/>
    <p:sldId id="262" r:id="rId9"/>
    <p:sldId id="263" r:id="rId10"/>
    <p:sldId id="352" r:id="rId11"/>
    <p:sldId id="354" r:id="rId12"/>
    <p:sldId id="355" r:id="rId13"/>
    <p:sldId id="353" r:id="rId14"/>
    <p:sldId id="347" r:id="rId15"/>
    <p:sldId id="350" r:id="rId16"/>
    <p:sldId id="356" r:id="rId17"/>
    <p:sldId id="282" r:id="rId18"/>
    <p:sldId id="361" r:id="rId19"/>
    <p:sldId id="362" r:id="rId20"/>
    <p:sldId id="363" r:id="rId21"/>
    <p:sldId id="364" r:id="rId22"/>
    <p:sldId id="360" r:id="rId23"/>
    <p:sldId id="270" r:id="rId24"/>
    <p:sldId id="359" r:id="rId25"/>
    <p:sldId id="357" r:id="rId26"/>
    <p:sldId id="365" r:id="rId27"/>
    <p:sldId id="358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4" r:id="rId37"/>
    <p:sldId id="375" r:id="rId38"/>
    <p:sldId id="376" r:id="rId39"/>
    <p:sldId id="377" r:id="rId40"/>
    <p:sldId id="378" r:id="rId41"/>
    <p:sldId id="379" r:id="rId42"/>
    <p:sldId id="380" r:id="rId43"/>
    <p:sldId id="381" r:id="rId44"/>
    <p:sldId id="382" r:id="rId45"/>
    <p:sldId id="383" r:id="rId4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F2"/>
    <a:srgbClr val="FAF0EA"/>
    <a:srgbClr val="FEF3E6"/>
    <a:srgbClr val="F9EBE3"/>
    <a:srgbClr val="A0A35B"/>
    <a:srgbClr val="A66246"/>
    <a:srgbClr val="F24C4C"/>
    <a:srgbClr val="E02E2E"/>
    <a:srgbClr val="FEF3F5"/>
    <a:srgbClr val="444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7" autoAdjust="0"/>
    <p:restoredTop sz="94660"/>
  </p:normalViewPr>
  <p:slideViewPr>
    <p:cSldViewPr>
      <p:cViewPr>
        <p:scale>
          <a:sx n="66" d="100"/>
          <a:sy n="66" d="100"/>
        </p:scale>
        <p:origin x="-402" y="-11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F52C-D1DE-47AC-AC4E-1C216F4F0DB1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5560D-4CF4-4B05-91B1-0014A47F24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0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62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32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61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85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375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883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841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825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203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25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113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564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>
          <a:xfrm>
            <a:off x="1619672" y="5013176"/>
            <a:ext cx="6192688" cy="1152128"/>
          </a:xfrm>
          <a:prstGeom prst="snip1Rect">
            <a:avLst/>
          </a:prstGeom>
          <a:solidFill>
            <a:schemeClr val="accent3">
              <a:lumMod val="20000"/>
              <a:lumOff val="80000"/>
            </a:schemeClr>
          </a:solidFill>
          <a:ln w="34925" cap="rnd" cmpd="sng">
            <a:noFill/>
          </a:ln>
        </p:spPr>
        <p:txBody>
          <a:bodyPr vert="horz" lIns="144000" tIns="36000" rIns="144000" bIns="3600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altLang="ko-KR" sz="1800" b="1" spc="20" dirty="0" smtClean="0">
                <a:solidFill>
                  <a:schemeClr val="accent3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lang="ko-KR" altLang="en-US" sz="1800" b="1" spc="20" dirty="0" smtClean="0">
                <a:solidFill>
                  <a:schemeClr val="accent3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사막 한가운데를 지나가는 사람이 보인다</a:t>
            </a:r>
            <a:r>
              <a:rPr lang="en-US" altLang="ko-KR" sz="1800" b="1" spc="20" dirty="0" smtClean="0">
                <a:solidFill>
                  <a:schemeClr val="accent3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. </a:t>
            </a:r>
            <a:r>
              <a:rPr lang="ko-KR" altLang="en-US" sz="1800" b="1" spc="20" dirty="0" smtClean="0">
                <a:solidFill>
                  <a:schemeClr val="accent3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사막이라는 환경은 이 지역 사람들의 삶에 어떤 영향을 미칠까</a:t>
            </a:r>
            <a:r>
              <a:rPr lang="en-US" altLang="ko-KR" sz="1800" b="1" spc="20" dirty="0" smtClean="0">
                <a:solidFill>
                  <a:schemeClr val="accent3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?</a:t>
            </a:r>
            <a:endParaRPr lang="ko-KR" altLang="en-US" sz="1800" b="1" spc="20" dirty="0">
              <a:solidFill>
                <a:schemeClr val="accent3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" name="그림 21" descr="로고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332656"/>
            <a:ext cx="3600400" cy="36004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3491880" y="3346755"/>
            <a:ext cx="4608512" cy="1477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spc="-150" dirty="0" smtClean="0"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2000" b="1" spc="-150" dirty="0" smtClean="0">
                <a:latin typeface="나눔고딕 ExtraBold" pitchFamily="50" charset="-127"/>
                <a:ea typeface="나눔고딕 ExtraBold" pitchFamily="50" charset="-127"/>
              </a:rPr>
              <a:t>자연환경과 인간 생활</a:t>
            </a:r>
            <a:endParaRPr lang="en-US" altLang="ko-KR" sz="2000" b="1" spc="-150" dirty="0">
              <a:latin typeface="나눔고딕 ExtraBold" pitchFamily="50" charset="-127"/>
              <a:ea typeface="나눔고딕 ExtraBold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2000" b="1" spc="-150" dirty="0" smtClean="0">
                <a:latin typeface="나눔고딕 ExtraBold" pitchFamily="50" charset="-127"/>
                <a:ea typeface="나눔고딕 ExtraBold" pitchFamily="50" charset="-127"/>
              </a:rPr>
              <a:t>인간과 자연의 관계</a:t>
            </a:r>
            <a:endParaRPr lang="en-US" altLang="ko-KR" sz="2000" b="1" spc="-150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2000" b="1" spc="-150" dirty="0" smtClean="0">
                <a:latin typeface="나눔고딕 ExtraBold" pitchFamily="50" charset="-127"/>
                <a:ea typeface="나눔고딕 ExtraBold" pitchFamily="50" charset="-127"/>
              </a:rPr>
              <a:t>환경 문제 해결을 위한 방안</a:t>
            </a:r>
            <a:endParaRPr lang="ko-KR" altLang="en-US" sz="2000" b="1" spc="-15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3768" y="2276872"/>
            <a:ext cx="6120680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lnSpc>
                <a:spcPct val="120000"/>
              </a:lnSpc>
            </a:pPr>
            <a:r>
              <a:rPr lang="en-US" altLang="ko-KR" sz="4400" b="1" spc="-150" dirty="0" smtClean="0">
                <a:ln w="18415" cmpd="sng">
                  <a:noFill/>
                  <a:prstDash val="solid"/>
                </a:ln>
                <a:latin typeface="나눔고딕 ExtraBold" pitchFamily="50" charset="-127"/>
                <a:ea typeface="나눔고딕 ExtraBold" pitchFamily="50" charset="-127"/>
              </a:rPr>
              <a:t>Ⅱ. </a:t>
            </a:r>
            <a:r>
              <a:rPr lang="ko-KR" altLang="en-US" sz="4400" b="1" spc="-150" dirty="0" smtClean="0">
                <a:ln w="18415" cmpd="sng">
                  <a:noFill/>
                  <a:prstDash val="solid"/>
                </a:ln>
                <a:latin typeface="나눔고딕 ExtraBold" pitchFamily="50" charset="-127"/>
                <a:ea typeface="나눔고딕 ExtraBold" pitchFamily="50" charset="-127"/>
              </a:rPr>
              <a:t>자연환경과 인간</a:t>
            </a:r>
            <a:endParaRPr lang="en-US" altLang="ko-KR" sz="4400" b="1" spc="-150" dirty="0" smtClean="0">
              <a:ln w="18415" cmpd="sng">
                <a:noFill/>
                <a:prstDash val="solid"/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2555776" y="3212976"/>
            <a:ext cx="5112568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제목 1"/>
          <p:cNvSpPr txBox="1">
            <a:spLocks/>
          </p:cNvSpPr>
          <p:nvPr/>
        </p:nvSpPr>
        <p:spPr>
          <a:xfrm>
            <a:off x="1619672" y="5013176"/>
            <a:ext cx="6192688" cy="1152128"/>
          </a:xfrm>
          <a:prstGeom prst="snip1Rect">
            <a:avLst/>
          </a:prstGeom>
          <a:solidFill>
            <a:schemeClr val="accent3">
              <a:lumMod val="20000"/>
              <a:lumOff val="80000"/>
            </a:schemeClr>
          </a:solidFill>
          <a:ln w="34925" cap="rnd" cmpd="sng">
            <a:noFill/>
          </a:ln>
        </p:spPr>
        <p:txBody>
          <a:bodyPr vert="horz" lIns="144000" tIns="36000" rIns="144000" bIns="3600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ko-KR" altLang="en-US" sz="1500" spc="-110" dirty="0" smtClean="0">
                <a:solidFill>
                  <a:srgbClr val="FF0000"/>
                </a:solidFill>
                <a:cs typeface="+mn-cs"/>
              </a:rPr>
              <a:t>건조한 기후와 사막이라는 환경은 온몸을 감싸는 헐렁한 옷</a:t>
            </a:r>
            <a:r>
              <a:rPr lang="en-US" altLang="ko-KR" sz="1500" spc="-110" dirty="0" smtClean="0">
                <a:solidFill>
                  <a:srgbClr val="FF0000"/>
                </a:solidFill>
                <a:cs typeface="+mn-cs"/>
              </a:rPr>
              <a:t>, </a:t>
            </a:r>
            <a:r>
              <a:rPr lang="ko-KR" altLang="en-US" sz="1500" spc="-110" dirty="0" smtClean="0">
                <a:solidFill>
                  <a:srgbClr val="FF0000"/>
                </a:solidFill>
                <a:cs typeface="+mn-cs"/>
              </a:rPr>
              <a:t>낙타 유목</a:t>
            </a:r>
            <a:r>
              <a:rPr lang="en-US" altLang="ko-KR" sz="1500" spc="-110" dirty="0" smtClean="0">
                <a:solidFill>
                  <a:srgbClr val="FF0000"/>
                </a:solidFill>
                <a:cs typeface="+mn-cs"/>
              </a:rPr>
              <a:t>, </a:t>
            </a:r>
            <a:r>
              <a:rPr lang="ko-KR" altLang="en-US" sz="1500" spc="-110" dirty="0" smtClean="0">
                <a:solidFill>
                  <a:srgbClr val="FF0000"/>
                </a:solidFill>
                <a:cs typeface="+mn-cs"/>
              </a:rPr>
              <a:t>오아시스 농업 등 사람들의 의식주와 농업 </a:t>
            </a:r>
            <a:r>
              <a:rPr lang="ko-KR" altLang="en-US" sz="1500" spc="-110" smtClean="0">
                <a:solidFill>
                  <a:srgbClr val="FF0000"/>
                </a:solidFill>
                <a:cs typeface="+mn-cs"/>
              </a:rPr>
              <a:t>등 삶에 </a:t>
            </a:r>
            <a:r>
              <a:rPr lang="ko-KR" altLang="en-US" sz="1500" spc="-110" dirty="0" smtClean="0">
                <a:solidFill>
                  <a:srgbClr val="FF0000"/>
                </a:solidFill>
                <a:cs typeface="+mn-cs"/>
              </a:rPr>
              <a:t>큰 영향을 미친다</a:t>
            </a:r>
            <a:r>
              <a:rPr lang="en-US" altLang="ko-KR" sz="1500" spc="-110" dirty="0" smtClean="0">
                <a:solidFill>
                  <a:srgbClr val="FF0000"/>
                </a:solidFill>
                <a:cs typeface="+mn-cs"/>
              </a:rPr>
              <a:t>.</a:t>
            </a:r>
            <a:endParaRPr lang="ko-KR" altLang="en-US" sz="1800" b="1" spc="20" dirty="0">
              <a:solidFill>
                <a:schemeClr val="accent4">
                  <a:lumMod val="7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75656" y="4797642"/>
            <a:ext cx="520451" cy="51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5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3528" y="1340768"/>
            <a:ext cx="8496944" cy="5040560"/>
          </a:xfrm>
          <a:prstGeom prst="roundRect">
            <a:avLst>
              <a:gd name="adj" fmla="val 5479"/>
            </a:avLst>
          </a:prstGeom>
          <a:solidFill>
            <a:schemeClr val="bg1"/>
          </a:solidFill>
          <a:ln w="28575">
            <a:solidFill>
              <a:srgbClr val="F3A385"/>
            </a:solidFill>
          </a:ln>
          <a:effectLst/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endParaRPr lang="en-US" altLang="ko-KR" spc="-150" dirty="0" smtClean="0">
              <a:latin typeface="+mn-ea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251520" y="33896"/>
            <a:ext cx="84249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spc="-150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더 알아보기</a:t>
            </a:r>
            <a:r>
              <a:rPr lang="en-US" altLang="ko-KR" sz="2800" b="1" dirty="0" smtClean="0">
                <a:latin typeface="나눔고딕 ExtraBold" pitchFamily="50" charset="-127"/>
                <a:ea typeface="나눔고딕 ExtraBold" pitchFamily="50" charset="-127"/>
              </a:rPr>
              <a:t>	</a:t>
            </a:r>
            <a:r>
              <a:rPr lang="ko-KR" altLang="en-US" sz="2800" b="1" dirty="0" smtClean="0">
                <a:latin typeface="나눔고딕 ExtraBold" pitchFamily="50" charset="-127"/>
                <a:ea typeface="나눔고딕 ExtraBold" pitchFamily="50" charset="-127"/>
              </a:rPr>
              <a:t>기후 차이에 따른 의복 다양성</a:t>
            </a:r>
            <a:endParaRPr lang="ko-KR" altLang="en-US" sz="25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8575" y="1484784"/>
            <a:ext cx="666685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259632" y="5805264"/>
            <a:ext cx="2952328" cy="53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▲ 열대 기후</a:t>
            </a:r>
            <a:endParaRPr lang="ko-KR" altLang="en-US" spc="-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3528" y="1340768"/>
            <a:ext cx="8496944" cy="5040560"/>
          </a:xfrm>
          <a:prstGeom prst="roundRect">
            <a:avLst>
              <a:gd name="adj" fmla="val 5479"/>
            </a:avLst>
          </a:prstGeom>
          <a:solidFill>
            <a:schemeClr val="bg1"/>
          </a:solidFill>
          <a:ln w="28575">
            <a:solidFill>
              <a:srgbClr val="F3A385"/>
            </a:solidFill>
          </a:ln>
          <a:effectLst/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endParaRPr lang="en-US" altLang="ko-KR" spc="-150" dirty="0" smtClean="0">
              <a:latin typeface="+mn-ea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251520" y="33896"/>
            <a:ext cx="84249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spc="-150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더 알아보기</a:t>
            </a:r>
            <a:r>
              <a:rPr lang="en-US" altLang="ko-KR" sz="2800" b="1" dirty="0" smtClean="0">
                <a:latin typeface="나눔고딕 ExtraBold" pitchFamily="50" charset="-127"/>
                <a:ea typeface="나눔고딕 ExtraBold" pitchFamily="50" charset="-127"/>
              </a:rPr>
              <a:t>	</a:t>
            </a:r>
            <a:r>
              <a:rPr lang="ko-KR" altLang="en-US" sz="2800" b="1" dirty="0" smtClean="0">
                <a:latin typeface="나눔고딕 ExtraBold" pitchFamily="50" charset="-127"/>
                <a:ea typeface="나눔고딕 ExtraBold" pitchFamily="50" charset="-127"/>
              </a:rPr>
              <a:t>기후 차이에 따른 의복 다양성</a:t>
            </a:r>
            <a:endParaRPr lang="ko-KR" altLang="en-US" sz="25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9178" y="1495236"/>
            <a:ext cx="6617517" cy="431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259632" y="5805264"/>
            <a:ext cx="2952328" cy="53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▲ 건조 기후</a:t>
            </a:r>
            <a:endParaRPr lang="ko-KR" altLang="en-US" spc="-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3528" y="1340768"/>
            <a:ext cx="8496944" cy="5040560"/>
          </a:xfrm>
          <a:prstGeom prst="roundRect">
            <a:avLst>
              <a:gd name="adj" fmla="val 5479"/>
            </a:avLst>
          </a:prstGeom>
          <a:solidFill>
            <a:schemeClr val="bg1"/>
          </a:solidFill>
          <a:ln w="28575">
            <a:solidFill>
              <a:srgbClr val="F3A385"/>
            </a:solidFill>
          </a:ln>
          <a:effectLst/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endParaRPr lang="en-US" altLang="ko-KR" spc="-150" dirty="0" smtClean="0">
              <a:latin typeface="+mn-ea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251520" y="33896"/>
            <a:ext cx="84249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spc="-150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더 알아보기</a:t>
            </a:r>
            <a:r>
              <a:rPr lang="en-US" altLang="ko-KR" sz="2800" b="1" dirty="0" smtClean="0">
                <a:latin typeface="나눔고딕 ExtraBold" pitchFamily="50" charset="-127"/>
                <a:ea typeface="나눔고딕 ExtraBold" pitchFamily="50" charset="-127"/>
              </a:rPr>
              <a:t>	</a:t>
            </a:r>
            <a:r>
              <a:rPr lang="ko-KR" altLang="en-US" sz="2800" b="1" dirty="0" smtClean="0">
                <a:latin typeface="나눔고딕 ExtraBold" pitchFamily="50" charset="-127"/>
                <a:ea typeface="나눔고딕 ExtraBold" pitchFamily="50" charset="-127"/>
              </a:rPr>
              <a:t>기후 차이에 따른 의복 다양성</a:t>
            </a:r>
            <a:endParaRPr lang="ko-KR" altLang="en-US" sz="25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484784"/>
            <a:ext cx="6624736" cy="433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259632" y="5805264"/>
            <a:ext cx="2952328" cy="57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▲ 한대 기후</a:t>
            </a:r>
            <a:endParaRPr lang="ko-KR" altLang="en-US" spc="-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3528" y="1340768"/>
            <a:ext cx="8496944" cy="5040560"/>
          </a:xfrm>
          <a:prstGeom prst="roundRect">
            <a:avLst>
              <a:gd name="adj" fmla="val 5479"/>
            </a:avLst>
          </a:prstGeom>
          <a:solidFill>
            <a:schemeClr val="bg1"/>
          </a:solidFill>
          <a:ln w="28575">
            <a:solidFill>
              <a:srgbClr val="F3A385"/>
            </a:solidFill>
          </a:ln>
          <a:effectLst/>
        </p:spPr>
        <p:txBody>
          <a:bodyPr wrap="square" lIns="144000" tIns="108000" rIns="144000" bIns="10800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50" dirty="0" smtClean="0">
                <a:latin typeface="+mn-ea"/>
              </a:rPr>
              <a:t>  인간은 여러 가지 목적으로 의복을 입지만</a:t>
            </a:r>
            <a:r>
              <a:rPr lang="en-US" altLang="ko-KR" sz="2400" spc="-150" dirty="0" smtClean="0">
                <a:latin typeface="+mn-ea"/>
              </a:rPr>
              <a:t>, </a:t>
            </a:r>
            <a:r>
              <a:rPr lang="ko-KR" altLang="en-US" sz="2400" spc="-150" dirty="0" smtClean="0">
                <a:latin typeface="+mn-ea"/>
              </a:rPr>
              <a:t>주요 목적은 피부를 보호하고 체온을 유지하는 데 있다</a:t>
            </a:r>
            <a:r>
              <a:rPr lang="en-US" altLang="ko-KR" sz="2400" spc="-150" dirty="0" smtClean="0">
                <a:latin typeface="+mn-ea"/>
              </a:rPr>
              <a:t>. </a:t>
            </a:r>
            <a:r>
              <a:rPr lang="ko-KR" altLang="en-US" sz="2400" spc="-150" dirty="0" smtClean="0">
                <a:latin typeface="+mn-ea"/>
              </a:rPr>
              <a:t>따라서 의복에는 그 지역의 기후 특성이 반영되어 있는 경우가 많다</a:t>
            </a:r>
            <a:r>
              <a:rPr lang="en-US" altLang="ko-KR" sz="2400" spc="-150" dirty="0" smtClean="0">
                <a:latin typeface="+mn-ea"/>
              </a:rPr>
              <a:t>. </a:t>
            </a:r>
            <a:r>
              <a:rPr lang="ko-KR" altLang="en-US" sz="2400" spc="-150" dirty="0" smtClean="0">
                <a:latin typeface="+mn-ea"/>
              </a:rPr>
              <a:t>일반적으로 덥고 습한 열대 우림 지역에 사는 주민들은 얇고 간편한 옷을 즐겨 입는다</a:t>
            </a:r>
            <a:r>
              <a:rPr lang="en-US" altLang="ko-KR" sz="2400" spc="-150" dirty="0" smtClean="0">
                <a:latin typeface="+mn-ea"/>
              </a:rPr>
              <a:t>. </a:t>
            </a:r>
            <a:r>
              <a:rPr lang="ko-KR" altLang="en-US" sz="2400" spc="-150" dirty="0" smtClean="0">
                <a:latin typeface="+mn-ea"/>
              </a:rPr>
              <a:t>낮에는 덥고 건조하지만 밤에는 기온이 떨어지는 건조 지역의 주민들은 얇은 천으로 온몸을 감싼 옷을 주로 입는다</a:t>
            </a:r>
            <a:r>
              <a:rPr lang="en-US" altLang="ko-KR" sz="2400" spc="-150" dirty="0" smtClean="0">
                <a:latin typeface="+mn-ea"/>
              </a:rPr>
              <a:t>. </a:t>
            </a:r>
            <a:r>
              <a:rPr lang="ko-KR" altLang="en-US" sz="2400" spc="-150" dirty="0" smtClean="0">
                <a:latin typeface="+mn-ea"/>
              </a:rPr>
              <a:t>반면</a:t>
            </a:r>
            <a:r>
              <a:rPr lang="en-US" altLang="ko-KR" sz="2400" spc="-150" dirty="0" smtClean="0">
                <a:latin typeface="+mn-ea"/>
              </a:rPr>
              <a:t>, </a:t>
            </a:r>
            <a:r>
              <a:rPr lang="ko-KR" altLang="en-US" sz="2400" spc="-150" dirty="0" smtClean="0">
                <a:latin typeface="+mn-ea"/>
              </a:rPr>
              <a:t>연중 추운 한대 지역에서는 동물의 털이나 가죽으로 만든 옷을 입은 주민들의 모습을 쉽게 볼 수 있다</a:t>
            </a:r>
            <a:r>
              <a:rPr lang="en-US" altLang="ko-KR" sz="2400" spc="-150" dirty="0" smtClean="0">
                <a:latin typeface="+mn-ea"/>
              </a:rPr>
              <a:t>.</a:t>
            </a: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251520" y="33896"/>
            <a:ext cx="84249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spc="-150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더 알아보기</a:t>
            </a:r>
            <a:r>
              <a:rPr lang="en-US" altLang="ko-KR" sz="2800" b="1" dirty="0" smtClean="0">
                <a:latin typeface="나눔고딕 ExtraBold" pitchFamily="50" charset="-127"/>
                <a:ea typeface="나눔고딕 ExtraBold" pitchFamily="50" charset="-127"/>
              </a:rPr>
              <a:t>	</a:t>
            </a:r>
            <a:r>
              <a:rPr lang="ko-KR" altLang="en-US" sz="2800" b="1" dirty="0" smtClean="0">
                <a:latin typeface="나눔고딕 ExtraBold" pitchFamily="50" charset="-127"/>
                <a:ea typeface="나눔고딕 ExtraBold" pitchFamily="50" charset="-127"/>
              </a:rPr>
              <a:t>기후 차이에 따른 의복 다양성</a:t>
            </a:r>
            <a:endParaRPr lang="ko-KR" altLang="en-US" sz="25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0138"/>
            <a:ext cx="8280920" cy="47782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지형과 인간 생활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지형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지표면의 높고 낮음과 기울기에 따라 형성되는 땅의 모습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산지와 고원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고도가 높고 평지가 적어 밭농사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목축업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임산물 채취 등을 중심으로 생활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충적 평야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토양이 비옥하여 농업 발달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해안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소금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어패류 등과 같은 식량 자원이 풍부하여 주로 어업에 종사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4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자연환경이 인간 생활에 끼치는 영향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6420818" y="1202878"/>
              <a:ext cx="2475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2-1.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자연환경과 인간 생활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1372706"/>
            <a:ext cx="6516216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자연환경은 인간의 생활에 어떤 영향을 끼칠까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3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4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자연환경은 경제와 정치에 어떤 영향을 끼쳤을까</a:t>
              </a:r>
              <a:r>
                <a:rPr lang="en-US" altLang="ko-KR" sz="24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ko-KR" altLang="en-US" sz="27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4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사례를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3509" y="1320362"/>
            <a:ext cx="8676963" cy="4062302"/>
          </a:xfrm>
          <a:prstGeom prst="roundRect">
            <a:avLst>
              <a:gd name="adj" fmla="val 3132"/>
            </a:avLst>
          </a:prstGeom>
          <a:solidFill>
            <a:srgbClr val="FCF3EB"/>
          </a:solidFill>
          <a:effectLst/>
        </p:spPr>
        <p:txBody>
          <a:bodyPr wrap="square" lIns="72000" tIns="72000" rIns="72000" bIns="72000" rtlCol="0">
            <a:spAutoFit/>
          </a:bodyPr>
          <a:lstStyle/>
          <a:p>
            <a:pPr marL="3960000" lvl="6">
              <a:lnSpc>
                <a:spcPct val="140000"/>
              </a:lnSpc>
            </a:pP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  벼는 성장기에 고온 다습해야 잘 자라는 작물이다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따라서 동아시아의 온대 계절풍 지역과 동남 및 남부 아시아의 열대 기후 지역에서 주로 재배된다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이들 지역은 하천의 범람으로 평야가 형성되어 있어 벼농사에 더욱 유리하다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960000" lvl="6">
              <a:lnSpc>
                <a:spcPct val="140000"/>
              </a:lnSpc>
            </a:pP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벼농사를 지으면 채집이나 수렵과 달리 잉여 생산물이 생긴다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특히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쌀은 다른 작물에 비해  </a:t>
            </a:r>
            <a:endParaRPr lang="en-US" altLang="ko-KR" spc="-100" dirty="0" smtClean="0">
              <a:latin typeface="맑은 고딕" pitchFamily="50" charset="-127"/>
              <a:ea typeface="맑은 고딕" pitchFamily="50" charset="-127"/>
            </a:endParaRPr>
          </a:p>
          <a:p>
            <a:pPr marL="0" lvl="6">
              <a:lnSpc>
                <a:spcPct val="140000"/>
              </a:lnSpc>
            </a:pP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단위 면적당 생산량이 많아 인구 </a:t>
            </a:r>
            <a:r>
              <a:rPr lang="ko-KR" altLang="en-US" spc="-100" dirty="0" err="1" smtClean="0">
                <a:latin typeface="맑은 고딕" pitchFamily="50" charset="-127"/>
                <a:ea typeface="맑은 고딕" pitchFamily="50" charset="-127"/>
              </a:rPr>
              <a:t>부양력이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 뛰어나다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이에 따라 벼농사 지역에는 인구가 밀집하였고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우월한 생산력은 동양의 고대 국가들이 안정적인 번영을 이루는데 많은 도움을 주었다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pc="-7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56509"/>
            <a:ext cx="3816424" cy="223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1520" y="3669258"/>
            <a:ext cx="2952328" cy="431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▲ 벼농사를 짓고 있는 모습</a:t>
            </a:r>
            <a:endParaRPr lang="ko-KR" altLang="en-US" sz="1200" spc="-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18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3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4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자연환경은 경제와 정치에 어떤 영향을 끼쳤을까</a:t>
              </a:r>
              <a:r>
                <a:rPr lang="en-US" altLang="ko-KR" sz="24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ko-KR" altLang="en-US" sz="27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4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사례를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3509" y="1320362"/>
            <a:ext cx="8676963" cy="4062302"/>
          </a:xfrm>
          <a:prstGeom prst="roundRect">
            <a:avLst>
              <a:gd name="adj" fmla="val 3132"/>
            </a:avLst>
          </a:prstGeom>
          <a:solidFill>
            <a:srgbClr val="FCF3EB"/>
          </a:solidFill>
          <a:effectLst/>
        </p:spPr>
        <p:txBody>
          <a:bodyPr wrap="square" lIns="72000" tIns="72000" rIns="72000" bIns="72000" rtlCol="0">
            <a:spAutoFit/>
          </a:bodyPr>
          <a:lstStyle/>
          <a:p>
            <a:pPr marL="3960000" lvl="6">
              <a:lnSpc>
                <a:spcPct val="140000"/>
              </a:lnSpc>
            </a:pP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 고대 그리스는 산지가 많은 지형적 특성 때문에 주변과의 교류가 적어 자연스럽게 폴리스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(polis)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라는 도시 국가가 형성되었다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폴리스 가운데 하나인 아테네는 상대적으로 인구가 적었으므로 시민들이 직접 정치에 참여할 수 있었다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도시 내부의 언덕에는 신전이 자리하였고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그 아래 저지대에는 ‘</a:t>
            </a:r>
            <a:r>
              <a:rPr lang="ko-KR" altLang="en-US" spc="-100" dirty="0" err="1" smtClean="0">
                <a:latin typeface="맑은 고딕" pitchFamily="50" charset="-127"/>
                <a:ea typeface="맑은 고딕" pitchFamily="50" charset="-127"/>
              </a:rPr>
              <a:t>아고라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(agora)’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라고 불리는</a:t>
            </a:r>
            <a:endParaRPr lang="en-US" altLang="ko-KR" spc="-100" dirty="0" smtClean="0">
              <a:latin typeface="맑은 고딕" pitchFamily="50" charset="-127"/>
              <a:ea typeface="맑은 고딕" pitchFamily="50" charset="-127"/>
            </a:endParaRPr>
          </a:p>
          <a:p>
            <a:pPr marL="0" lvl="6">
              <a:lnSpc>
                <a:spcPct val="140000"/>
              </a:lnSpc>
            </a:pP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광장이 있어서 시장이나 공공 활동의 장소로 이용되었다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시민들은 이 광장에 모여 국방이나 정치 문제를 토론하는 민회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民會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를 열었다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이러한 아테네의 지형적 특성이 직접 민주 정치를 가능하게 하였다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endParaRPr lang="en-US" altLang="ko-KR" spc="-7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669258"/>
            <a:ext cx="2952328" cy="431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▲ </a:t>
            </a:r>
            <a:r>
              <a:rPr lang="ko-KR" altLang="en-US" sz="1200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아고라에</a:t>
            </a:r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모인 아테네의 시민들</a:t>
            </a:r>
            <a:endParaRPr lang="ko-KR" altLang="en-US" sz="1200" spc="-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1702" r="1056" b="2817"/>
          <a:stretch>
            <a:fillRect/>
          </a:stretch>
        </p:blipFill>
        <p:spPr bwMode="auto">
          <a:xfrm>
            <a:off x="251520" y="1455754"/>
            <a:ext cx="3816424" cy="223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18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자연환경에 따른 생활 양식의 차이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628800"/>
            <a:ext cx="6400711" cy="3600400"/>
          </a:xfrm>
          <a:prstGeom prst="roundRect">
            <a:avLst>
              <a:gd name="adj" fmla="val 7332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모서리가 둥근 직사각형 17"/>
          <p:cNvSpPr/>
          <p:nvPr/>
        </p:nvSpPr>
        <p:spPr>
          <a:xfrm>
            <a:off x="1403648" y="4941168"/>
            <a:ext cx="6400800" cy="1224136"/>
          </a:xfrm>
          <a:prstGeom prst="roundRect">
            <a:avLst/>
          </a:prstGeom>
          <a:solidFill>
            <a:srgbClr val="FAF0EA"/>
          </a:solidFill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spc="-50" dirty="0" smtClean="0">
                <a:solidFill>
                  <a:schemeClr val="tx1"/>
                </a:solidFill>
              </a:rPr>
              <a:t>지붕이 평평하고 창문이 좁으며 벽이 두꺼운 집을 지음</a:t>
            </a:r>
            <a:endParaRPr lang="ko-KR" altLang="en-US" sz="2400" spc="-50" dirty="0">
              <a:solidFill>
                <a:schemeClr val="tx1"/>
              </a:solidFill>
            </a:endParaRPr>
          </a:p>
        </p:txBody>
      </p:sp>
      <p:sp>
        <p:nvSpPr>
          <p:cNvPr id="23" name="눈물 방울 22"/>
          <p:cNvSpPr/>
          <p:nvPr/>
        </p:nvSpPr>
        <p:spPr>
          <a:xfrm>
            <a:off x="4283968" y="1340768"/>
            <a:ext cx="576064" cy="576064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가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560" y="1628800"/>
            <a:ext cx="6400800" cy="3644901"/>
          </a:xfrm>
          <a:prstGeom prst="roundRect">
            <a:avLst>
              <a:gd name="adj" fmla="val 7114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자연환경에 따른 생활 양식의 차이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403648" y="4941168"/>
            <a:ext cx="6400800" cy="1224136"/>
          </a:xfrm>
          <a:prstGeom prst="roundRect">
            <a:avLst/>
          </a:prstGeom>
          <a:solidFill>
            <a:srgbClr val="FAF0EA"/>
          </a:solidFill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spc="-50" dirty="0" smtClean="0">
                <a:solidFill>
                  <a:schemeClr val="tx1"/>
                </a:solidFill>
              </a:rPr>
              <a:t>쌀로 만든 면을 국물에 말아 채소를 얹어 먹음</a:t>
            </a:r>
            <a:endParaRPr lang="ko-KR" altLang="en-US" sz="2400" spc="-50" dirty="0">
              <a:solidFill>
                <a:schemeClr val="tx1"/>
              </a:solidFill>
            </a:endParaRPr>
          </a:p>
        </p:txBody>
      </p:sp>
      <p:sp>
        <p:nvSpPr>
          <p:cNvPr id="23" name="눈물 방울 22"/>
          <p:cNvSpPr/>
          <p:nvPr/>
        </p:nvSpPr>
        <p:spPr>
          <a:xfrm>
            <a:off x="4283968" y="1340768"/>
            <a:ext cx="576064" cy="576064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나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28800"/>
            <a:ext cx="6400800" cy="3594970"/>
          </a:xfrm>
          <a:prstGeom prst="roundRect">
            <a:avLst>
              <a:gd name="adj" fmla="val 7155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자연환경에 따른 생활 양식의 차이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403648" y="4941168"/>
            <a:ext cx="6400800" cy="1224136"/>
          </a:xfrm>
          <a:prstGeom prst="roundRect">
            <a:avLst/>
          </a:prstGeom>
          <a:solidFill>
            <a:srgbClr val="FAF0EA"/>
          </a:solidFill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spc="-50" dirty="0" smtClean="0">
                <a:solidFill>
                  <a:schemeClr val="tx1"/>
                </a:solidFill>
              </a:rPr>
              <a:t>통풍을 통한 습도 조절을 위해 짚과 왕골로 만든 방에서 생활함</a:t>
            </a:r>
            <a:endParaRPr lang="ko-KR" altLang="en-US" sz="2400" spc="-50" dirty="0">
              <a:solidFill>
                <a:schemeClr val="tx1"/>
              </a:solidFill>
            </a:endParaRPr>
          </a:p>
        </p:txBody>
      </p:sp>
      <p:sp>
        <p:nvSpPr>
          <p:cNvPr id="23" name="눈물 방울 22"/>
          <p:cNvSpPr/>
          <p:nvPr/>
        </p:nvSpPr>
        <p:spPr>
          <a:xfrm>
            <a:off x="4283968" y="1340768"/>
            <a:ext cx="576064" cy="576064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다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377042" y="2996952"/>
            <a:ext cx="6389917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자연환경과 인간 생활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23528" y="35998"/>
            <a:ext cx="4968552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Ⅱ.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자연환경과 인간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541344" y="354142"/>
            <a:ext cx="1396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고등 통합사회</a:t>
            </a:r>
            <a:endParaRPr lang="ko-KR" altLang="en-US" sz="1600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7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28800"/>
            <a:ext cx="6400800" cy="3595660"/>
          </a:xfrm>
          <a:prstGeom prst="roundRect">
            <a:avLst>
              <a:gd name="adj" fmla="val 7888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자연환경에 따른 생활 양식의 차이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403648" y="4941168"/>
            <a:ext cx="6400800" cy="1224136"/>
          </a:xfrm>
          <a:prstGeom prst="roundRect">
            <a:avLst/>
          </a:prstGeom>
          <a:solidFill>
            <a:srgbClr val="FAF0EA"/>
          </a:solidFill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spc="-50" dirty="0" smtClean="0">
                <a:solidFill>
                  <a:schemeClr val="tx1"/>
                </a:solidFill>
              </a:rPr>
              <a:t>주기적으로 이동하며 불을 질러 밭을 만든 후 작물을 재배함</a:t>
            </a:r>
            <a:endParaRPr lang="ko-KR" altLang="en-US" sz="2400" spc="-50" dirty="0">
              <a:solidFill>
                <a:schemeClr val="tx1"/>
              </a:solidFill>
            </a:endParaRPr>
          </a:p>
        </p:txBody>
      </p:sp>
      <p:sp>
        <p:nvSpPr>
          <p:cNvPr id="23" name="눈물 방울 22"/>
          <p:cNvSpPr/>
          <p:nvPr/>
        </p:nvSpPr>
        <p:spPr>
          <a:xfrm>
            <a:off x="4283968" y="1340768"/>
            <a:ext cx="576064" cy="576064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라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28800"/>
            <a:ext cx="6400800" cy="3596048"/>
          </a:xfrm>
          <a:prstGeom prst="roundRect">
            <a:avLst>
              <a:gd name="adj" fmla="val 7157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자연환경에 따른 생활 양식의 차이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403648" y="4941168"/>
            <a:ext cx="6400800" cy="1224136"/>
          </a:xfrm>
          <a:prstGeom prst="roundRect">
            <a:avLst/>
          </a:prstGeom>
          <a:solidFill>
            <a:srgbClr val="FAF0EA"/>
          </a:solidFill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spc="-50" dirty="0" smtClean="0">
                <a:solidFill>
                  <a:schemeClr val="tx1"/>
                </a:solidFill>
              </a:rPr>
              <a:t>과일과 채소를 얻기 어려워 날고기를 통해 비타민을 섭취함</a:t>
            </a:r>
            <a:endParaRPr lang="ko-KR" altLang="en-US" sz="2400" spc="-50" dirty="0">
              <a:solidFill>
                <a:schemeClr val="tx1"/>
              </a:solidFill>
            </a:endParaRPr>
          </a:p>
        </p:txBody>
      </p:sp>
      <p:sp>
        <p:nvSpPr>
          <p:cNvPr id="23" name="눈물 방울 22"/>
          <p:cNvSpPr/>
          <p:nvPr/>
        </p:nvSpPr>
        <p:spPr>
          <a:xfrm>
            <a:off x="4283968" y="1340768"/>
            <a:ext cx="576064" cy="576064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마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자연환경에 따른 생활 양식의 차이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628800"/>
            <a:ext cx="8460432" cy="411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268760"/>
            <a:ext cx="8568952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/>
            </a:pP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가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)~(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마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와 같은 생활 모습을 볼 수 있는 지역은 지도의 ㉠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~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㉤ 중 어디인지 각각 쓰고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해당 지역의 자연환경에 대해 적어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971600" y="2564904"/>
          <a:ext cx="7632384" cy="3201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192"/>
                <a:gridCol w="5904192"/>
              </a:tblGrid>
              <a:tr h="43776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고딕 ExtraBold" pitchFamily="50" charset="-127"/>
                          <a:ea typeface="나눔고딕 ExtraBold" pitchFamily="50" charset="-127"/>
                        </a:rPr>
                        <a:t>지역</a:t>
                      </a:r>
                      <a:endParaRPr lang="ko-KR" altLang="en-US" sz="1800" b="1" dirty="0"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고딕 ExtraBold" pitchFamily="50" charset="-127"/>
                          <a:ea typeface="나눔고딕 ExtraBold" pitchFamily="50" charset="-127"/>
                        </a:rPr>
                        <a:t>자연환경</a:t>
                      </a:r>
                      <a:endParaRPr lang="ko-KR" altLang="en-US" sz="1800" b="1" dirty="0"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ko-KR" altLang="en-US" sz="18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10000"/>
                        </a:lnSpc>
                      </a:pPr>
                      <a:endParaRPr lang="ko-KR" altLang="en-US" sz="18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ko-KR" altLang="en-US" sz="18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10000"/>
                        </a:lnSpc>
                      </a:pPr>
                      <a:endParaRPr lang="ko-KR" altLang="en-US" sz="18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ko-KR" altLang="en-US" sz="18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10000"/>
                        </a:lnSpc>
                      </a:pPr>
                      <a:endParaRPr lang="ko-KR" altLang="en-US" sz="18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ko-KR" altLang="en-US" sz="18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10000"/>
                        </a:lnSpc>
                      </a:pPr>
                      <a:endParaRPr lang="ko-KR" altLang="en-US" sz="18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ko-KR" altLang="en-US" sz="18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10000"/>
                        </a:lnSpc>
                      </a:pPr>
                      <a:endParaRPr lang="en-US" altLang="ko-KR" sz="18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>
                        <a:lnSpc>
                          <a:spcPct val="110000"/>
                        </a:lnSpc>
                      </a:pPr>
                      <a:endParaRPr lang="ko-KR" altLang="en-US" sz="18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251520" y="33896"/>
            <a:ext cx="770485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0" algn="l"/>
            <a:r>
              <a:rPr lang="ko-KR" altLang="en-US" sz="27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자연환경에 따른 생활 양식의 차이</a:t>
            </a:r>
          </a:p>
        </p:txBody>
      </p:sp>
      <p:grpSp>
        <p:nvGrpSpPr>
          <p:cNvPr id="24" name="그룹 23"/>
          <p:cNvGrpSpPr/>
          <p:nvPr/>
        </p:nvGrpSpPr>
        <p:grpSpPr>
          <a:xfrm>
            <a:off x="971600" y="3068960"/>
            <a:ext cx="7632848" cy="338554"/>
            <a:chOff x="971600" y="3068960"/>
            <a:chExt cx="7632848" cy="338554"/>
          </a:xfrm>
        </p:grpSpPr>
        <p:sp>
          <p:nvSpPr>
            <p:cNvPr id="8" name="TextBox 7"/>
            <p:cNvSpPr txBox="1"/>
            <p:nvPr/>
          </p:nvSpPr>
          <p:spPr>
            <a:xfrm>
              <a:off x="2699792" y="3068960"/>
              <a:ext cx="5904656" cy="33855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연중 강수량보다 증발량이 많은 건조 기후가 나타남</a:t>
              </a:r>
              <a:endParaRPr lang="en-US" altLang="ko-KR" sz="1600" spc="-100" dirty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71600" y="3068960"/>
              <a:ext cx="1728192" cy="33855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㉡</a:t>
              </a:r>
              <a:endParaRPr lang="en-US" altLang="ko-KR" sz="1600" spc="-100" dirty="0" smtClean="0">
                <a:solidFill>
                  <a:srgbClr val="FF0000"/>
                </a:solidFill>
                <a:latin typeface="+mn-ea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971600" y="3573016"/>
            <a:ext cx="7632848" cy="338554"/>
            <a:chOff x="971600" y="3573016"/>
            <a:chExt cx="7632848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2699792" y="3573016"/>
              <a:ext cx="5904656" cy="33855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연중 기온이 높고 강수량이 풍부하며</a:t>
              </a:r>
              <a:r>
                <a:rPr lang="en-US" altLang="ko-KR" sz="1600" spc="-10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넓은 충적 평야가 발달함</a:t>
              </a:r>
              <a:endParaRPr lang="en-US" altLang="ko-KR" sz="1600" spc="-100" dirty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1600" y="3573016"/>
              <a:ext cx="1728192" cy="33855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㉢</a:t>
              </a:r>
              <a:endParaRPr lang="en-US" altLang="ko-KR" sz="1600" spc="-100" dirty="0" smtClean="0">
                <a:solidFill>
                  <a:srgbClr val="FF0000"/>
                </a:solidFill>
                <a:latin typeface="+mn-ea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971600" y="4077072"/>
            <a:ext cx="7632848" cy="338554"/>
            <a:chOff x="971600" y="4077072"/>
            <a:chExt cx="7632848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2699792" y="4077072"/>
              <a:ext cx="5904656" cy="33855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바다의 영향을 받아 습도가 높고 기온의 연교차가 작음</a:t>
              </a:r>
              <a:endParaRPr lang="en-US" altLang="ko-KR" sz="1600" spc="-100" dirty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71600" y="4077072"/>
              <a:ext cx="1728192" cy="33855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㉣</a:t>
              </a:r>
              <a:endParaRPr lang="en-US" altLang="ko-KR" sz="1600" spc="-100" dirty="0" smtClean="0">
                <a:solidFill>
                  <a:srgbClr val="FF0000"/>
                </a:solidFill>
                <a:latin typeface="+mn-ea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971600" y="4581128"/>
            <a:ext cx="7632848" cy="338554"/>
            <a:chOff x="971600" y="4581128"/>
            <a:chExt cx="7632848" cy="338554"/>
          </a:xfrm>
        </p:grpSpPr>
        <p:sp>
          <p:nvSpPr>
            <p:cNvPr id="14" name="TextBox 13"/>
            <p:cNvSpPr txBox="1"/>
            <p:nvPr/>
          </p:nvSpPr>
          <p:spPr>
            <a:xfrm>
              <a:off x="2699792" y="4581128"/>
              <a:ext cx="5904656" cy="33855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연중 기온이 높고 강수량이 많으며</a:t>
              </a:r>
              <a:r>
                <a:rPr lang="en-US" altLang="ko-KR" sz="1600" spc="-10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식생이 잘 발달함</a:t>
              </a:r>
              <a:endParaRPr lang="en-US" altLang="ko-KR" sz="1600" spc="-100" dirty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71600" y="4581128"/>
              <a:ext cx="1728192" cy="33855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㉠</a:t>
              </a:r>
              <a:endParaRPr lang="en-US" altLang="ko-KR" sz="1600" spc="-100" dirty="0" smtClean="0">
                <a:solidFill>
                  <a:srgbClr val="FF0000"/>
                </a:solidFill>
                <a:latin typeface="+mn-ea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971600" y="5085184"/>
            <a:ext cx="7632848" cy="584775"/>
            <a:chOff x="971600" y="5085184"/>
            <a:chExt cx="7632848" cy="584775"/>
          </a:xfrm>
        </p:grpSpPr>
        <p:sp>
          <p:nvSpPr>
            <p:cNvPr id="15" name="TextBox 14"/>
            <p:cNvSpPr txBox="1"/>
            <p:nvPr/>
          </p:nvSpPr>
          <p:spPr>
            <a:xfrm>
              <a:off x="2699792" y="5085184"/>
              <a:ext cx="5904656" cy="584775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짧은 여름 동안에만 기온이 영상이 되며</a:t>
              </a:r>
              <a:r>
                <a:rPr lang="en-US" altLang="ko-KR" sz="1600" spc="-10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낮은 기온으로 식물의 생장이 어려워 농사에 불리함</a:t>
              </a:r>
              <a:endParaRPr lang="en-US" altLang="ko-KR" sz="1600" spc="-100" dirty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1600" y="5229200"/>
              <a:ext cx="1728192" cy="33855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pc="-100" dirty="0" smtClean="0">
                  <a:solidFill>
                    <a:srgbClr val="FF0000"/>
                  </a:solidFill>
                  <a:latin typeface="+mn-ea"/>
                </a:rPr>
                <a:t>㉤</a:t>
              </a:r>
              <a:endParaRPr lang="en-US" altLang="ko-KR" sz="1600" spc="-100" dirty="0" smtClean="0">
                <a:solidFill>
                  <a:srgbClr val="FF000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268760"/>
            <a:ext cx="8568952" cy="4739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2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㉠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~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㉤ 지역에서 나타나는 또 다른 생활 모습을 찾아보자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251520" y="33896"/>
            <a:ext cx="770485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0" algn="l"/>
            <a:r>
              <a:rPr lang="ko-KR" altLang="en-US" sz="27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자연환경에 따른 생활 양식의 차이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1844824"/>
            <a:ext cx="7560840" cy="23411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rgbClr val="FF0000"/>
                </a:solidFill>
                <a:latin typeface="+mn-ea"/>
              </a:rPr>
              <a:t>㉠</a:t>
            </a:r>
            <a:r>
              <a:rPr lang="en-US" altLang="ko-KR" sz="200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</a:rPr>
              <a:t>주민들이 얇고 간편한 옷을 입음 </a:t>
            </a:r>
            <a:endParaRPr lang="en-US" altLang="ko-KR" sz="20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rgbClr val="FF0000"/>
                </a:solidFill>
                <a:latin typeface="+mn-ea"/>
              </a:rPr>
              <a:t>㉡</a:t>
            </a:r>
            <a:r>
              <a:rPr lang="en-US" altLang="ko-KR" sz="200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</a:rPr>
              <a:t>유목 및 오아시스 농업</a:t>
            </a:r>
            <a:r>
              <a:rPr lang="en-US" altLang="ko-KR" sz="20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</a:rPr>
              <a:t>관개 농업 </a:t>
            </a:r>
            <a:endParaRPr lang="en-US" altLang="ko-KR" sz="20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rgbClr val="FF0000"/>
                </a:solidFill>
                <a:latin typeface="+mn-ea"/>
              </a:rPr>
              <a:t>㉢</a:t>
            </a:r>
            <a:r>
              <a:rPr lang="en-US" altLang="ko-KR" sz="200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</a:rPr>
              <a:t>차 재배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rgbClr val="FF0000"/>
                </a:solidFill>
                <a:latin typeface="+mn-ea"/>
              </a:rPr>
              <a:t>㉣</a:t>
            </a:r>
            <a:r>
              <a:rPr lang="en-US" altLang="ko-KR" sz="200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</a:rPr>
              <a:t>벼농사 </a:t>
            </a:r>
            <a:endParaRPr lang="en-US" altLang="ko-KR" sz="20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rgbClr val="FF0000"/>
                </a:solidFill>
                <a:latin typeface="+mn-ea"/>
              </a:rPr>
              <a:t>㉤</a:t>
            </a:r>
            <a:r>
              <a:rPr lang="en-US" altLang="ko-KR" sz="200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</a:rPr>
              <a:t>가옥과 송유관을 지면에서 띄워 설치함</a:t>
            </a:r>
            <a:endParaRPr lang="en-US" altLang="ko-KR" sz="2000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0138"/>
            <a:ext cx="8496944" cy="304698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과학 기술의 발달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냉 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·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난방 기술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건축 기술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의복 제작 기술의 발달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</a:pP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sym typeface="Wingdings" pitchFamily="2" charset="2"/>
              </a:rPr>
              <a:t> 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sym typeface="Wingdings" pitchFamily="2" charset="2"/>
              </a:rPr>
              <a:t>가옥과 의복으로 추위와 더위를 피함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  <a:sym typeface="Wingdings" pitchFamily="2" charset="2"/>
            </a:endParaRPr>
          </a:p>
          <a:p>
            <a:pPr marL="180000" indent="-180000">
              <a:lnSpc>
                <a:spcPct val="150000"/>
              </a:lnSpc>
            </a:pP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sym typeface="Wingdings" pitchFamily="2" charset="2"/>
              </a:rPr>
              <a:t> 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  <a:sym typeface="Wingdings" pitchFamily="2" charset="2"/>
              </a:rPr>
              <a:t>냉장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·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냉동 기술의 발달로 음식을 오랫동안 보관 가능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</a:pP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4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자연환경이 인간 생활에 끼치는 영향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6420818" y="1202878"/>
              <a:ext cx="2475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2-1.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자연환경과 인간 생활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1372706"/>
            <a:ext cx="6516216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인간은 자연환경을 어떻게 극복해 왔을까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46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0138"/>
            <a:ext cx="8496944" cy="304698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자원의 개발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제방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다목적 댐의 건설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홍수와 가뭄 대비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산지의 낙차를 이용한 수력 발전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갯벌 간척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농경지와 주거지 등으로 사용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사막과 극지방의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에너지 자원 개발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4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자연환경이 인간 생활에 끼치는 영향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6420818" y="1202878"/>
              <a:ext cx="2475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2-1.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자연환경과 인간 생활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1372706"/>
            <a:ext cx="6516216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인간은 자연환경을 어떻게 극복해 왔을까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46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2746" y="1196752"/>
            <a:ext cx="8772043" cy="6480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746" y="1556792"/>
            <a:ext cx="8772043" cy="5040560"/>
          </a:xfrm>
          <a:prstGeom prst="roundRect">
            <a:avLst>
              <a:gd name="adj" fmla="val 1883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3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사막의 변화</a:t>
              </a:r>
              <a:r>
                <a:rPr lang="en-US" altLang="ko-KR" sz="28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2800" b="1" spc="-1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두바이의</a:t>
              </a:r>
              <a:r>
                <a:rPr lang="ko-KR" altLang="en-US" sz="28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기적</a:t>
              </a:r>
              <a:endParaRPr lang="ko-KR" altLang="en-US" sz="28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4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사진을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520" y="1196752"/>
            <a:ext cx="4176464" cy="3279204"/>
          </a:xfrm>
          <a:prstGeom prst="roundRect">
            <a:avLst>
              <a:gd name="adj" fmla="val 3132"/>
            </a:avLst>
          </a:prstGeom>
          <a:noFill/>
          <a:effectLst/>
        </p:spPr>
        <p:txBody>
          <a:bodyPr wrap="square" lIns="72000" tIns="72000" rIns="72000" bIns="72000" rtlCol="0">
            <a:spAutoFit/>
          </a:bodyPr>
          <a:lstStyle/>
          <a:p>
            <a:pPr marL="0" lvl="6">
              <a:lnSpc>
                <a:spcPct val="140000"/>
              </a:lnSpc>
            </a:pPr>
            <a:r>
              <a:rPr lang="ko-KR" altLang="en-US" spc="-100" dirty="0" err="1" smtClean="0">
                <a:latin typeface="맑은 고딕" pitchFamily="50" charset="-127"/>
                <a:ea typeface="맑은 고딕" pitchFamily="50" charset="-127"/>
              </a:rPr>
              <a:t>두바이는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 불리한 자연환경의 조건을 극복하고 기적을 일구어 낸 대표적인 지역으로 손꼽히고 있다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1987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년까지만 해도 사막뿐이었던 </a:t>
            </a:r>
            <a:r>
              <a:rPr lang="ko-KR" altLang="en-US" spc="-100" dirty="0" err="1" smtClean="0">
                <a:latin typeface="맑은 고딕" pitchFamily="50" charset="-127"/>
                <a:ea typeface="맑은 고딕" pitchFamily="50" charset="-127"/>
              </a:rPr>
              <a:t>두바이는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 오늘날 고층 건물들이 즐비하게 들어선 공간으로 변모하였다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err="1" smtClean="0">
                <a:latin typeface="맑은 고딕" pitchFamily="50" charset="-127"/>
                <a:ea typeface="맑은 고딕" pitchFamily="50" charset="-127"/>
              </a:rPr>
              <a:t>두바이는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 사막에 실내 스키장을 만들었으며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, 828m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나 되는 세계에서</a:t>
            </a:r>
            <a:endParaRPr lang="en-US" altLang="ko-KR" spc="-100" dirty="0" smtClean="0">
              <a:latin typeface="맑은 고딕" pitchFamily="50" charset="-127"/>
              <a:ea typeface="맑은 고딕" pitchFamily="50" charset="-127"/>
            </a:endParaRPr>
          </a:p>
          <a:p>
            <a:pPr marL="0" lvl="6">
              <a:lnSpc>
                <a:spcPct val="140000"/>
              </a:lnSpc>
            </a:pP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가장 높은 빌딩을 세웠다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6016" y="1196752"/>
            <a:ext cx="4104456" cy="3670753"/>
          </a:xfrm>
          <a:prstGeom prst="roundRect">
            <a:avLst>
              <a:gd name="adj" fmla="val 3132"/>
            </a:avLst>
          </a:prstGeom>
          <a:noFill/>
          <a:effectLst/>
        </p:spPr>
        <p:txBody>
          <a:bodyPr wrap="square" lIns="72000" tIns="72000" rIns="72000" bIns="72000" rtlCol="0">
            <a:spAutoFit/>
          </a:bodyPr>
          <a:lstStyle/>
          <a:p>
            <a:pPr marL="0" lvl="6">
              <a:lnSpc>
                <a:spcPct val="140000"/>
              </a:lnSpc>
            </a:pPr>
            <a:r>
              <a:rPr lang="ko-KR" altLang="en-US" spc="-70" dirty="0" smtClean="0">
                <a:latin typeface="맑은 고딕" pitchFamily="50" charset="-127"/>
                <a:ea typeface="맑은 고딕" pitchFamily="50" charset="-127"/>
              </a:rPr>
              <a:t>또한</a:t>
            </a:r>
            <a:r>
              <a:rPr lang="en-US" altLang="ko-KR" spc="-7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70" dirty="0" err="1" smtClean="0">
                <a:latin typeface="맑은 고딕" pitchFamily="50" charset="-127"/>
                <a:ea typeface="맑은 고딕" pitchFamily="50" charset="-127"/>
              </a:rPr>
              <a:t>두바이는</a:t>
            </a:r>
            <a:r>
              <a:rPr lang="ko-KR" altLang="en-US" spc="-70" dirty="0" smtClean="0">
                <a:latin typeface="맑은 고딕" pitchFamily="50" charset="-127"/>
                <a:ea typeface="맑은 고딕" pitchFamily="50" charset="-127"/>
              </a:rPr>
              <a:t> 현재 세계 최대의 쇼핑센터를 갖춘 ‘기온 조절’ 도시를 계획 중에 있다</a:t>
            </a:r>
            <a:r>
              <a:rPr lang="en-US" altLang="ko-KR" spc="-70" dirty="0" smtClean="0">
                <a:latin typeface="맑은 고딕" pitchFamily="50" charset="-127"/>
                <a:ea typeface="맑은 고딕" pitchFamily="50" charset="-127"/>
              </a:rPr>
              <a:t>. ‘</a:t>
            </a:r>
            <a:r>
              <a:rPr lang="ko-KR" altLang="en-US" spc="-70" dirty="0" smtClean="0">
                <a:latin typeface="맑은 고딕" pitchFamily="50" charset="-127"/>
                <a:ea typeface="맑은 고딕" pitchFamily="50" charset="-127"/>
              </a:rPr>
              <a:t>세계의 몰</a:t>
            </a:r>
            <a:r>
              <a:rPr lang="en-US" altLang="ko-KR" spc="-70" dirty="0" smtClean="0">
                <a:latin typeface="맑은 고딕" pitchFamily="50" charset="-127"/>
                <a:ea typeface="맑은 고딕" pitchFamily="50" charset="-127"/>
              </a:rPr>
              <a:t>(Mall of the World)’</a:t>
            </a:r>
            <a:r>
              <a:rPr lang="ko-KR" altLang="en-US" spc="-70" dirty="0" smtClean="0">
                <a:latin typeface="맑은 고딕" pitchFamily="50" charset="-127"/>
                <a:ea typeface="맑은 고딕" pitchFamily="50" charset="-127"/>
              </a:rPr>
              <a:t>이라 명명된 이 도시의 면적은 약 </a:t>
            </a:r>
            <a:r>
              <a:rPr lang="en-US" altLang="ko-KR" spc="-70" dirty="0" smtClean="0">
                <a:latin typeface="맑은 고딕" pitchFamily="50" charset="-127"/>
                <a:ea typeface="맑은 고딕" pitchFamily="50" charset="-127"/>
              </a:rPr>
              <a:t>445</a:t>
            </a:r>
            <a:r>
              <a:rPr lang="ko-KR" altLang="en-US" spc="-70" dirty="0" smtClean="0">
                <a:latin typeface="맑은 고딕" pitchFamily="50" charset="-127"/>
                <a:ea typeface="맑은 고딕" pitchFamily="50" charset="-127"/>
              </a:rPr>
              <a:t>만 </a:t>
            </a:r>
            <a:r>
              <a:rPr lang="en-US" altLang="ko-KR" spc="-70" dirty="0" smtClean="0">
                <a:latin typeface="맑은 고딕" pitchFamily="50" charset="-127"/>
                <a:ea typeface="맑은 고딕" pitchFamily="50" charset="-127"/>
              </a:rPr>
              <a:t>m</a:t>
            </a:r>
            <a:r>
              <a:rPr lang="en-US" altLang="ko-KR" spc="-70" baseline="30000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pc="-70" dirty="0" smtClean="0">
                <a:latin typeface="맑은 고딕" pitchFamily="50" charset="-127"/>
                <a:ea typeface="맑은 고딕" pitchFamily="50" charset="-127"/>
              </a:rPr>
              <a:t>로 서울시 강남구의 면적보다 넓다</a:t>
            </a:r>
            <a:r>
              <a:rPr lang="en-US" altLang="ko-KR" spc="-7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70" dirty="0" smtClean="0">
                <a:latin typeface="맑은 고딕" pitchFamily="50" charset="-127"/>
                <a:ea typeface="맑은 고딕" pitchFamily="50" charset="-127"/>
              </a:rPr>
              <a:t>이 도시에는 세계 최대 규모의 쇼핑센터 외에도 세계 최대의 테마파크</a:t>
            </a:r>
            <a:r>
              <a:rPr lang="en-US" altLang="ko-KR" spc="-70" dirty="0" smtClean="0">
                <a:latin typeface="맑은 고딕" pitchFamily="50" charset="-127"/>
                <a:ea typeface="맑은 고딕" pitchFamily="50" charset="-127"/>
              </a:rPr>
              <a:t>, 100</a:t>
            </a:r>
            <a:r>
              <a:rPr lang="ko-KR" altLang="en-US" spc="-70" dirty="0" smtClean="0">
                <a:latin typeface="맑은 고딕" pitchFamily="50" charset="-127"/>
                <a:ea typeface="맑은 고딕" pitchFamily="50" charset="-127"/>
              </a:rPr>
              <a:t>개 이상의 호텔과 아파트가 들어설 예정이다</a:t>
            </a:r>
            <a:r>
              <a:rPr lang="en-US" altLang="ko-KR" spc="-70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0" lvl="6">
              <a:lnSpc>
                <a:spcPct val="140000"/>
              </a:lnSpc>
            </a:pPr>
            <a:endParaRPr lang="en-US" altLang="ko-KR" spc="-70" dirty="0" smtClean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18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76011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0A35B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A0A35B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276872"/>
            <a:ext cx="8496944" cy="164064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200"/>
              </a:lnSpc>
              <a:buFont typeface="+mj-lt"/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자연환경에 따른 생활 양식의 차이를 설명할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</a:p>
          <a:p>
            <a:pPr marL="457200" indent="-457200">
              <a:lnSpc>
                <a:spcPts val="4200"/>
              </a:lnSpc>
              <a:buFont typeface="+mj-lt"/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자연환경이 인간 생활에 끼치는 영향을 과거와 현재의 사례를 통해 분석할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endParaRPr lang="ko-KR" altLang="en-US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544" y="4779957"/>
            <a:ext cx="7848872" cy="57496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자연환경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기후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지형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429309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0A35B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A0A35B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7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0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400" b="1" spc="-15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400" b="1" spc="-15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안전하고 쾌적한 환경에서 살아갈 시민의 권리</a:t>
                </a:r>
                <a:endParaRPr lang="ko-KR" altLang="en-US" sz="2400" b="1" spc="-15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6420818" y="1202878"/>
              <a:ext cx="2475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2-1.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자연환경과 인간 생활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47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59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971600" y="4221088"/>
            <a:ext cx="7776864" cy="10064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왼쪽 사진의 자연재해가 발생하면 어떤 상황이 벌어질지 말해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552" y="4362230"/>
            <a:ext cx="364047" cy="36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43608" y="5291916"/>
            <a:ext cx="7560840" cy="6463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주민들이 살아가는 터전을 잃고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다치거나 재산을 잃는 등의 피해가 발생한다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36" name="그림 3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37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400" b="1" spc="-15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400" b="1" spc="-15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안전하고 쾌적한 환경에서 살아갈 시민의 권리</a:t>
                </a:r>
                <a:endParaRPr lang="ko-KR" altLang="en-US" sz="2400" b="1" spc="-15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33" name="직사각형 32"/>
            <p:cNvSpPr/>
            <p:nvPr/>
          </p:nvSpPr>
          <p:spPr>
            <a:xfrm>
              <a:off x="6420818" y="1202878"/>
              <a:ext cx="2475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2-1.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자연환경과 인간 생활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47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412776"/>
            <a:ext cx="8134797" cy="28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85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grpSp>
          <p:nvGrpSpPr>
            <p:cNvPr id="12" name="그룹 11"/>
            <p:cNvGrpSpPr/>
            <p:nvPr/>
          </p:nvGrpSpPr>
          <p:grpSpPr>
            <a:xfrm>
              <a:off x="0" y="0"/>
              <a:ext cx="9144000" cy="1106224"/>
              <a:chOff x="0" y="0"/>
              <a:chExt cx="9144000" cy="1106224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9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2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 ExtraBold" pitchFamily="50" charset="-127"/>
                    <a:ea typeface="나눔고딕 ExtraBold" pitchFamily="50" charset="-127"/>
                  </a:rPr>
                  <a:t>생각 펼치기</a:t>
                </a:r>
                <a:endParaRPr lang="ko-KR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583636" y="314900"/>
              <a:ext cx="1296144" cy="377796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400" b="1">
                  <a:solidFill>
                    <a:schemeClr val="bg1">
                      <a:lumMod val="50000"/>
                    </a:schemeClr>
                  </a:solidFill>
                  <a:latin typeface="+mn-ea"/>
                </a:defRPr>
              </a:lvl1pPr>
            </a:lstStyle>
            <a:p>
              <a:pPr algn="r"/>
              <a:r>
                <a:rPr lang="ko-KR" altLang="en-US" dirty="0">
                  <a:latin typeface="나눔고딕 ExtraBold" pitchFamily="50" charset="-127"/>
                  <a:ea typeface="나눔고딕 ExtraBold" pitchFamily="50" charset="-127"/>
                </a:rPr>
                <a:t>교과서 </a:t>
              </a:r>
              <a:r>
                <a:rPr lang="en-US" altLang="ko-KR" dirty="0" smtClean="0">
                  <a:latin typeface="나눔고딕 ExtraBold" pitchFamily="50" charset="-127"/>
                  <a:ea typeface="나눔고딕 ExtraBold" pitchFamily="50" charset="-127"/>
                </a:rPr>
                <a:t>42</a:t>
              </a:r>
              <a:r>
                <a:rPr lang="ko-KR" altLang="en-US" dirty="0" smtClean="0">
                  <a:latin typeface="나눔고딕 ExtraBold" pitchFamily="50" charset="-127"/>
                  <a:ea typeface="나눔고딕 ExtraBold" pitchFamily="50" charset="-127"/>
                </a:rPr>
                <a:t>쪽</a:t>
              </a:r>
              <a:endParaRPr lang="ko-KR" altLang="en-US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447224" y="1340768"/>
            <a:ext cx="3260680" cy="360040"/>
            <a:chOff x="231200" y="1496214"/>
            <a:chExt cx="3260680" cy="360040"/>
          </a:xfrm>
        </p:grpSpPr>
        <p:sp>
          <p:nvSpPr>
            <p:cNvPr id="14" name="눈물 방울 13"/>
            <p:cNvSpPr/>
            <p:nvPr/>
          </p:nvSpPr>
          <p:spPr>
            <a:xfrm>
              <a:off x="231200" y="1496214"/>
              <a:ext cx="360040" cy="360040"/>
            </a:xfrm>
            <a:prstGeom prst="teardrop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solidFill>
                    <a:schemeClr val="tx1"/>
                  </a:solidFill>
                </a:rPr>
                <a:t>가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제목 1"/>
            <p:cNvSpPr txBox="1">
              <a:spLocks/>
            </p:cNvSpPr>
            <p:nvPr/>
          </p:nvSpPr>
          <p:spPr>
            <a:xfrm>
              <a:off x="611560" y="1514216"/>
              <a:ext cx="2880320" cy="32403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000" b="1" spc="-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툰드라 지역의 생활 모습</a:t>
              </a: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916832"/>
            <a:ext cx="6559305" cy="374441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916832"/>
            <a:ext cx="6559305" cy="374441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2509"/>
            <a:ext cx="8496944" cy="246990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자연재해</a:t>
            </a:r>
            <a:endParaRPr lang="en-US" altLang="ko-KR" sz="2800" b="1" spc="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자연재해의 유형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화산 폭발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지진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홍수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가뭄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태풍 등 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자연재해의 부정적 영향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인명과 재산 피해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피해 복구에 막대한 비용과 시간 필요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372706"/>
            <a:ext cx="8172400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자연환경으로부터 인간의 삶은 어떤 위협을 받고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6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400" b="1" spc="-15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400" b="1" spc="-15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안전하고 쾌적한 환경에서 살아갈 시민의 권리</a:t>
                </a:r>
                <a:endParaRPr lang="ko-KR" altLang="en-US" sz="2400" b="1" spc="-15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6420818" y="1202878"/>
              <a:ext cx="2475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2-1.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자연환경과 인간 생활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47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13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2509"/>
            <a:ext cx="8496944" cy="362406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환경 파괴</a:t>
            </a:r>
            <a:endParaRPr lang="en-US" altLang="ko-KR" sz="2800" b="1" spc="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인간의 과도한 개발과 자원 소비 등으로 환경이 오염되고 자연재해의 피해 규모 증가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지구 온난화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태풍의 횟수와 강도 증가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해수면 상승으로 인한 저지대 침수 등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무분별한 산지 개발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산사태 발생의 위험성 증가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72706"/>
            <a:ext cx="8172400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자연환경으로부터 인간의 삶은 어떤 위협을 받고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400" b="1" spc="-15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400" b="1" spc="-15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안전하고 쾌적한 환경에서 살아갈 시민의 권리</a:t>
                </a:r>
                <a:endParaRPr lang="ko-KR" altLang="en-US" sz="2400" b="1" spc="-15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6420818" y="1202878"/>
              <a:ext cx="2475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2-1.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자연환경과 인간 생활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47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39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47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문헌을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51520" y="33896"/>
            <a:ext cx="770485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40000" algn="l"/>
            <a:r>
              <a:rPr lang="ko-KR" altLang="en-US" sz="27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우리나라는 지진으로부터 안전할까</a:t>
            </a:r>
            <a:r>
              <a:rPr lang="en-US" altLang="ko-KR" sz="27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7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268760"/>
            <a:ext cx="8676963" cy="3975291"/>
          </a:xfrm>
          <a:prstGeom prst="roundRect">
            <a:avLst>
              <a:gd name="adj" fmla="val 3132"/>
            </a:avLst>
          </a:prstGeom>
          <a:solidFill>
            <a:srgbClr val="FCF3EB"/>
          </a:solidFill>
          <a:effectLst/>
        </p:spPr>
        <p:txBody>
          <a:bodyPr wrap="square" lIns="72000" tIns="72000" rIns="3888000" bIns="72000" rtlCol="0">
            <a:spAutoFit/>
          </a:bodyPr>
          <a:lstStyle/>
          <a:p>
            <a:pPr marL="0" lvl="6">
              <a:lnSpc>
                <a:spcPct val="140000"/>
              </a:lnSpc>
            </a:pP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『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조선왕조실록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』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에는 무려 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천여 건의 지진 기록이 남아 있다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기록된 내용을 보면 과거 한반도에는 지진 해일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spc="-100" dirty="0" err="1" smtClean="0">
                <a:latin typeface="맑은 고딕" pitchFamily="50" charset="-127"/>
                <a:ea typeface="맑은 고딕" pitchFamily="50" charset="-127"/>
              </a:rPr>
              <a:t>쓰나미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까지 있었으며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현재 기준으로 규모 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6.0 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이상의 강진이 수없이 발생한 것으로 보인다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이 정도의 강진이 발생하면 넓은 범위에서 건물들이 심한 손상을 입거나 파괴된다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0" lvl="6">
              <a:lnSpc>
                <a:spcPct val="140000"/>
              </a:lnSpc>
            </a:pP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우리나라는 환태평양 조산대로부터 떨어져 있어 지진으로부터 비교적 안전한 편으로 알려져 있다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그러나 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2000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년 이후 지진의 발생 빈도가 증가하고 있으며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그 강도 또한 증가하고 있다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 marL="0" lvl="6" algn="r">
              <a:lnSpc>
                <a:spcPct val="140000"/>
              </a:lnSpc>
            </a:pP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- 『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연합뉴스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』, 2016. 4. 20.</a:t>
            </a:r>
            <a:endParaRPr lang="en-US" altLang="ko-KR" sz="1600" spc="-70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b="1942"/>
          <a:stretch>
            <a:fillRect/>
          </a:stretch>
        </p:blipFill>
        <p:spPr bwMode="auto">
          <a:xfrm>
            <a:off x="5112059" y="1433182"/>
            <a:ext cx="367529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184067" y="4385510"/>
            <a:ext cx="2952328" cy="458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▲ </a:t>
            </a:r>
            <a:r>
              <a:rPr lang="en-US" altLang="ko-KR" sz="12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『</a:t>
            </a:r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조선왕조실록</a:t>
            </a:r>
            <a:r>
              <a:rPr lang="en-US" altLang="ko-KR" sz="12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』</a:t>
            </a:r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에 기록된 ‘지진’</a:t>
            </a:r>
            <a:endParaRPr lang="ko-KR" altLang="en-US" sz="1200" spc="-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600" y="5351294"/>
            <a:ext cx="7920880" cy="4539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지구 상에서 지진이 빈번하게 발생하는 지역은 어디이며</a:t>
            </a:r>
            <a:r>
              <a:rPr lang="en-US" altLang="ko-KR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이유는 무엇일까</a:t>
            </a:r>
            <a:r>
              <a:rPr lang="en-US" altLang="ko-KR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spc="-100" dirty="0">
              <a:solidFill>
                <a:schemeClr val="bg2">
                  <a:lumMod val="2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687" y="5229200"/>
            <a:ext cx="73692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043608" y="5805264"/>
            <a:ext cx="7560840" cy="8125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판의 경계에 위치한 </a:t>
            </a:r>
            <a:r>
              <a:rPr lang="ko-KR" altLang="en-US" spc="-130" smtClean="0">
                <a:solidFill>
                  <a:srgbClr val="FF0000"/>
                </a:solidFill>
                <a:latin typeface="+mn-ea"/>
              </a:rPr>
              <a:t>환태평양 조산대는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전 영역에 걸쳐 지진과 화산이 활발하며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특히 화산의 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80%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이상이 집중적으로 분포하여 ‘불의 고리’라고 부른다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87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0138"/>
            <a:ext cx="8280920" cy="290335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자연재해의 양상 파악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예보 체계의 마련 → 피해 최소화 대책 마련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재해 발생 시 신속한 복구 대책 수립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쾌적한 환경의 정비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무질서한 개발 자제와 지속 가능한 개발의 추구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4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400" b="1" spc="-15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400" b="1" spc="-15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안전하고 쾌적한 환경에서 살아갈 시민의 권리</a:t>
                </a:r>
                <a:endParaRPr lang="ko-KR" altLang="en-US" sz="2400" b="1" spc="-15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6420818" y="1202878"/>
              <a:ext cx="2475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2-1.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자연환경과 인간 생활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1372706"/>
            <a:ext cx="838842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안전하고 쾌적한 환경에서 살 시민의 권리는 어떻게 보장할 수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19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3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안전하고 쾌적한 환경을 위한 노력</a:t>
              </a:r>
              <a:endParaRPr lang="ko-KR" altLang="en-US" sz="28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4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일상을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3509" y="1320362"/>
            <a:ext cx="8676963" cy="4453851"/>
          </a:xfrm>
          <a:prstGeom prst="roundRect">
            <a:avLst>
              <a:gd name="adj" fmla="val 3132"/>
            </a:avLst>
          </a:prstGeom>
          <a:solidFill>
            <a:srgbClr val="FCF3EB"/>
          </a:solidFill>
          <a:effectLst/>
        </p:spPr>
        <p:txBody>
          <a:bodyPr wrap="square" lIns="72000" tIns="72000" rIns="3960000" bIns="72000" rtlCol="0">
            <a:spAutoFit/>
          </a:bodyPr>
          <a:lstStyle/>
          <a:p>
            <a:pPr marL="0" lvl="6">
              <a:lnSpc>
                <a:spcPct val="140000"/>
              </a:lnSpc>
            </a:pP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우리나라에서 가장 빈번하게 발생하는 재해로는 홍수를 들 수 있다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홍수는 주로 여름철 장마와 태풍의 영향으로 집중 호우 시 발생한다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최근에는 무분별한 도시 개발 등으로 홍수 피해가 커지고 있다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홍수 피해를 줄이기 위해서는 제방 건설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댐과 저수지 건설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산림 조성 등의 대책을 시행할 필요가 있으며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홍수 예보와 경보 체계를 구축하고 지속적인 하천 관리를 해야 한다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그리고 홍수 발생 시 인명과 재산 피해가 발생할 가능성이 있는 지역의 주민 대피 체계를 구축하는 등 안전을 확보하려는 노력이 이루어져야 한다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pc="-7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4941522"/>
            <a:ext cx="2952328" cy="431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▲ 하천의 교량 상황을 주시하고 있는 모습</a:t>
            </a:r>
            <a:endParaRPr lang="ko-KR" altLang="en-US" sz="1200" spc="-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556792"/>
            <a:ext cx="381761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8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3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안전하고 쾌적한 환경을 위한 노력</a:t>
              </a:r>
              <a:endParaRPr lang="ko-KR" altLang="en-US" sz="28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4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일상을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3509" y="1320362"/>
            <a:ext cx="8676963" cy="4062302"/>
          </a:xfrm>
          <a:prstGeom prst="roundRect">
            <a:avLst>
              <a:gd name="adj" fmla="val 3132"/>
            </a:avLst>
          </a:prstGeom>
          <a:solidFill>
            <a:srgbClr val="FCF3EB"/>
          </a:solidFill>
          <a:effectLst/>
        </p:spPr>
        <p:txBody>
          <a:bodyPr wrap="square" lIns="72000" tIns="72000" rIns="72000" bIns="72000" rtlCol="0">
            <a:spAutoFit/>
          </a:bodyPr>
          <a:lstStyle/>
          <a:p>
            <a:pPr marL="4860000" lvl="6">
              <a:lnSpc>
                <a:spcPct val="140000"/>
              </a:lnSpc>
            </a:pP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2012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월 시내 한가운데에서 길이 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10~40 m,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깊이 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20 m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크기의 구멍이 발생하여 지나가던 오토바이 운전자가 빠지는 사고가 발생하였다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이후에도 이와 같은 </a:t>
            </a:r>
            <a:r>
              <a:rPr lang="ko-KR" altLang="en-US" spc="-100" dirty="0" err="1" smtClean="0">
                <a:latin typeface="맑은 고딕" pitchFamily="50" charset="-127"/>
                <a:ea typeface="맑은 고딕" pitchFamily="50" charset="-127"/>
              </a:rPr>
              <a:t>싱크홀이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 여러 도시에서 발생하면서 시민들의 불안감이 커지고 있다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err="1" smtClean="0">
                <a:latin typeface="맑은 고딕" pitchFamily="50" charset="-127"/>
                <a:ea typeface="맑은 고딕" pitchFamily="50" charset="-127"/>
              </a:rPr>
              <a:t>싱크홀은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 무분별한 지하수</a:t>
            </a:r>
            <a:endParaRPr lang="en-US" altLang="ko-KR" spc="-100" dirty="0" smtClean="0">
              <a:latin typeface="맑은 고딕" pitchFamily="50" charset="-127"/>
              <a:ea typeface="맑은 고딕" pitchFamily="50" charset="-127"/>
            </a:endParaRPr>
          </a:p>
          <a:p>
            <a:pPr marL="0" lvl="6">
              <a:lnSpc>
                <a:spcPct val="140000"/>
              </a:lnSpc>
            </a:pP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개발과 과다한 지하수 이용으로 기반이 약해져 발생한다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  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이에 정부는 각 지방 자치 단체의 지하 안전 관리 담당 실무자들을 대상으로 ‘지하 안전 관리 정책 설명회’</a:t>
            </a:r>
            <a:r>
              <a:rPr lang="ko-KR" altLang="en-US" spc="-100" dirty="0" err="1" smtClean="0">
                <a:latin typeface="맑은 고딕" pitchFamily="50" charset="-127"/>
                <a:ea typeface="맑은 고딕" pitchFamily="50" charset="-127"/>
              </a:rPr>
              <a:t>를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 개최하였으며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, 2016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pc="-100" dirty="0" smtClean="0">
                <a:latin typeface="맑은 고딕" pitchFamily="50" charset="-127"/>
                <a:ea typeface="맑은 고딕" pitchFamily="50" charset="-127"/>
              </a:rPr>
              <a:t>월에는 ‘지하 안전 관리에 관한 특별법’을 제정하였다</a:t>
            </a:r>
            <a:r>
              <a:rPr lang="en-US" altLang="ko-KR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pc="-7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12776"/>
            <a:ext cx="4680520" cy="2664296"/>
          </a:xfrm>
          <a:prstGeom prst="roundRect">
            <a:avLst>
              <a:gd name="adj" fmla="val 6305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16433" y="5495310"/>
            <a:ext cx="7920880" cy="49244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안전하고 쾌적한 환경을 위해 정부가 노력한 사례를 찾아보자</a:t>
            </a:r>
            <a:r>
              <a:rPr lang="en-US" altLang="ko-KR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000" b="1" spc="-100" dirty="0">
              <a:solidFill>
                <a:schemeClr val="bg2">
                  <a:lumMod val="2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373216"/>
            <a:ext cx="73692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54759" y="5928838"/>
            <a:ext cx="7721697" cy="8125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정부는 홍수에 대비해 홍수 위험 지도를 작성하여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이 지도를 통해 침수 지역의 예측 정보를 제공하고 평상시에는 방재 학습 자료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홍수 시 피난 지도로 활용한다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8068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7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자연환경의 위협과 대응 방식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51520" y="1988840"/>
            <a:ext cx="576064" cy="252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r="2323" b="2260"/>
          <a:stretch>
            <a:fillRect/>
          </a:stretch>
        </p:blipFill>
        <p:spPr bwMode="auto">
          <a:xfrm>
            <a:off x="107504" y="2348880"/>
            <a:ext cx="418381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355976" y="1673513"/>
            <a:ext cx="4608512" cy="132343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/>
            </a:pP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에서 경고하는 환경 문제는 무엇이고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이 환경 문제가 지구촌에 미치는 영향은 무엇인지 써 보자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2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4499992" y="3202680"/>
          <a:ext cx="4464000" cy="2386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2000"/>
                <a:gridCol w="2232000"/>
              </a:tblGrid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고딕 ExtraBold" pitchFamily="50" charset="-127"/>
                          <a:ea typeface="나눔고딕 ExtraBold" pitchFamily="50" charset="-127"/>
                        </a:rPr>
                        <a:t>환경 문제</a:t>
                      </a:r>
                      <a:endParaRPr lang="ko-KR" altLang="en-US" sz="1800" b="1" dirty="0"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고딕 ExtraBold" pitchFamily="50" charset="-127"/>
                          <a:ea typeface="나눔고딕 ExtraBold" pitchFamily="50" charset="-127"/>
                        </a:rPr>
                        <a:t>영향</a:t>
                      </a:r>
                      <a:endParaRPr lang="ko-KR" altLang="en-US" sz="1800" b="1" dirty="0"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altLang="ko-KR" sz="18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144000" marR="0" indent="-144000" algn="l" defTabSz="9144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altLang="ko-KR" sz="18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144000" marR="0" indent="-144000" algn="l" defTabSz="9144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altLang="ko-KR" sz="18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144000" marR="0" indent="-144000" algn="l" defTabSz="9144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altLang="ko-KR" sz="18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144000" marR="0" indent="-144000" algn="l" defTabSz="9144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altLang="ko-KR" sz="18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144000" marR="0" indent="-144000" algn="l" defTabSz="91440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altLang="ko-KR" sz="18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10000"/>
                        </a:lnSpc>
                      </a:pPr>
                      <a:endParaRPr lang="ko-KR" altLang="en-US" sz="18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8000" marR="72000" marT="72000" marB="7200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499992" y="4354808"/>
            <a:ext cx="2088232" cy="38779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20000"/>
              </a:lnSpc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지구 온난화</a:t>
            </a:r>
            <a:endParaRPr lang="en-US" altLang="ko-KR" sz="16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32240" y="3706736"/>
            <a:ext cx="2304256" cy="183595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해수면 상승으로 해안 저지대 침수</a:t>
            </a: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빙하 면적 축소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북극곰 서식지 범위 축소</a:t>
            </a: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이상 기후로 자연재해 발생 빈도 및 피해 증가</a:t>
            </a:r>
            <a:endParaRPr lang="en-US" altLang="ko-KR" sz="1600" spc="-100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507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251520" y="33896"/>
            <a:ext cx="770485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0" algn="l"/>
            <a:r>
              <a:rPr lang="ko-KR" altLang="en-US" sz="27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현상을 이해하는 데 필요한 다양한 관점</a:t>
            </a:r>
          </a:p>
        </p:txBody>
      </p:sp>
      <p:sp>
        <p:nvSpPr>
          <p:cNvPr id="29" name="모서리가 둥근 직사각형 28"/>
          <p:cNvSpPr/>
          <p:nvPr/>
        </p:nvSpPr>
        <p:spPr>
          <a:xfrm>
            <a:off x="179512" y="1462150"/>
            <a:ext cx="576064" cy="252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79512" y="1826007"/>
            <a:ext cx="4608512" cy="4358116"/>
          </a:xfrm>
          <a:prstGeom prst="rect">
            <a:avLst/>
          </a:prstGeom>
          <a:solidFill>
            <a:srgbClr val="EFF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2012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허리케인 ‘</a:t>
            </a:r>
            <a:r>
              <a:rPr lang="ko-KR" altLang="en-US" spc="-12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아이린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’이 미국 뉴욕을 강타하였다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이에 정부는 최첨단 재난 방지 시스템으로 예상 </a:t>
            </a:r>
            <a:r>
              <a:rPr lang="ko-KR" altLang="en-US" spc="-12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총강우량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침수 예상 지역 등의 정보를 시민들에게 실시간으로 제공하였다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또한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허리케인 이동 경로에 거주하는 주민들에게 강제 </a:t>
            </a:r>
            <a:r>
              <a:rPr lang="ko-KR" altLang="en-US" spc="-12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대피령을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내리고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항공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지하철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버스의 운행을 금지하였으며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원전 가동을 일시 중단하는 등 철저한 안전 대책을 마련하였다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주민들은 이러한 지방 정부의 안전 대책에 적극적으로 협조하여 허리케인에 따른 피해를 최소화할 수 있었다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pc="-120" dirty="0">
              <a:solidFill>
                <a:schemeClr val="tx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5004048" y="1826007"/>
            <a:ext cx="3960440" cy="4358116"/>
          </a:xfrm>
          <a:prstGeom prst="rect">
            <a:avLst/>
          </a:prstGeom>
          <a:solidFill>
            <a:srgbClr val="EFF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일본에서는 시민들이 각종 재해를 모의 체험할 수 있도록 시민 방재 센터를 운영하고 있다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만일의 사태에 대비하여 시민들이 실제로 각종 재해를 모의 체험하면서 재해 예방에 대한 지식 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기술 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pc="-12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행동력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등을 익힐 수 있도록 만든 것이다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이 센터에서는 각종 재해에 관한 지식을 배울 수 있도록 강풍 체험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지진 체험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소방 훈련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화재 체험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수해 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지진 대책 등 다양한 </a:t>
            </a:r>
            <a:r>
              <a:rPr lang="ko-KR" altLang="en-US" spc="-12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체험관을</a:t>
            </a:r>
            <a:r>
              <a:rPr lang="ko-KR" altLang="en-US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마련하여 운영하고 있다</a:t>
            </a:r>
            <a:r>
              <a:rPr lang="en-US" altLang="ko-KR" spc="-12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pc="-120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5576" y="1403484"/>
            <a:ext cx="2520280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미국의 허리케인 </a:t>
            </a:r>
            <a:r>
              <a:rPr lang="ko-KR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대처법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6" name="모서리가 둥근 직사각형 35"/>
          <p:cNvSpPr/>
          <p:nvPr/>
        </p:nvSpPr>
        <p:spPr>
          <a:xfrm>
            <a:off x="5004048" y="1471442"/>
            <a:ext cx="576064" cy="252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80112" y="1412776"/>
            <a:ext cx="2520280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일본의 재해 대비 연습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40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760106"/>
            <a:ext cx="8568952" cy="9130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2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2,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에서 각 국이 재해에 대응하고 있는 방식의 특징을 써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251520" y="33896"/>
            <a:ext cx="770485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0" algn="l"/>
            <a:r>
              <a:rPr lang="ko-KR" altLang="en-US" sz="27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현상을 이해하는 데 필요한 다양한 관점</a:t>
            </a:r>
          </a:p>
        </p:txBody>
      </p:sp>
      <p:sp>
        <p:nvSpPr>
          <p:cNvPr id="8" name="대각선 방향의 모서리가 잘린 사각형 7"/>
          <p:cNvSpPr/>
          <p:nvPr/>
        </p:nvSpPr>
        <p:spPr>
          <a:xfrm>
            <a:off x="467544" y="2924944"/>
            <a:ext cx="3888000" cy="2736000"/>
          </a:xfrm>
          <a:prstGeom prst="snip2DiagRect">
            <a:avLst>
              <a:gd name="adj1" fmla="val 0"/>
              <a:gd name="adj2" fmla="val 956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67544" y="3474874"/>
            <a:ext cx="3816424" cy="175432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최첨단 재난 방지 시스템으로 예상되는 재해 정보를 실시간으로 제공</a:t>
            </a: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필요에 따라 강제 </a:t>
            </a:r>
            <a:r>
              <a:rPr lang="ko-KR" altLang="en-US" spc="-100" dirty="0" err="1" smtClean="0">
                <a:solidFill>
                  <a:srgbClr val="FF0000"/>
                </a:solidFill>
                <a:latin typeface="+mn-ea"/>
              </a:rPr>
              <a:t>대피령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교통수단의 운행 금지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원전 가동의 일시 중단 등의 대책을 마련함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8456" y="3214483"/>
            <a:ext cx="3888000" cy="208672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시민들이 각종 재해를 모의 체험할 수 있는 시민 방재 센터를 운영함으로써 재해 예방을 위한 지식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기술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pc="-100" dirty="0" err="1" smtClean="0">
                <a:solidFill>
                  <a:srgbClr val="FF0000"/>
                </a:solidFill>
                <a:latin typeface="+mn-ea"/>
              </a:rPr>
              <a:t>행동력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등을 익힐 수 있도록 함</a:t>
            </a: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강풍 체험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지진 체험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소방 훈련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화재 체험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수해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지진 대책 등의 </a:t>
            </a:r>
            <a:r>
              <a:rPr lang="ko-KR" altLang="en-US" spc="-100" dirty="0" err="1" smtClean="0">
                <a:solidFill>
                  <a:srgbClr val="FF0000"/>
                </a:solidFill>
                <a:latin typeface="+mn-ea"/>
              </a:rPr>
              <a:t>체험관을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운영함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대각선 방향의 모서리가 잘린 사각형 14"/>
          <p:cNvSpPr/>
          <p:nvPr/>
        </p:nvSpPr>
        <p:spPr>
          <a:xfrm>
            <a:off x="4788456" y="2961208"/>
            <a:ext cx="3888000" cy="2736000"/>
          </a:xfrm>
          <a:prstGeom prst="snip2DiagRect">
            <a:avLst>
              <a:gd name="adj1" fmla="val 0"/>
              <a:gd name="adj2" fmla="val 1000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2087544" y="2780928"/>
            <a:ext cx="648000" cy="324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6408456" y="2780928"/>
            <a:ext cx="648000" cy="324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484784"/>
            <a:ext cx="8568952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3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우리나라의 재해 중 하나를 골라 정부와 시민 사회가 기울여야 할 노력에 대해 생각해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251520" y="33896"/>
            <a:ext cx="770485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0" algn="l"/>
            <a:r>
              <a:rPr lang="ko-KR" altLang="en-US" sz="27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현상을 이해하는 데 필요한 다양한 관점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552" y="2492896"/>
            <a:ext cx="7776864" cy="398878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2000" b="1" spc="-100" dirty="0" smtClean="0">
                <a:solidFill>
                  <a:srgbClr val="FF0000"/>
                </a:solidFill>
                <a:latin typeface="+mn-ea"/>
              </a:rPr>
              <a:t>정부의 노력 </a:t>
            </a:r>
            <a:r>
              <a:rPr lang="en-US" altLang="ko-KR" sz="2000" b="1" spc="-100" dirty="0" smtClean="0">
                <a:solidFill>
                  <a:srgbClr val="FF0000"/>
                </a:solidFill>
                <a:latin typeface="+mn-ea"/>
              </a:rPr>
              <a:t>: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정부는 홍수로 인해 시설물 침수뿐만 아니라 토양 유실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산사태 등이 발생할 수 있으므로 다목적 댐 건설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사방 공사 및 사방댐 건설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저수지 건설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조림 사업 등을 통해 홍수를 예방하도록 한다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또한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하수구 및 배수구 등의 배수 시설을 정비하고 침수 지대나 위험 지역에 대한 대피 체계를 마련해 두도록 한다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 </a:t>
            </a:r>
            <a:endParaRPr lang="en-US" altLang="ko-KR" sz="2000" spc="-100" dirty="0" smtClean="0">
              <a:solidFill>
                <a:srgbClr val="FF0000"/>
              </a:solidFill>
              <a:latin typeface="+mn-ea"/>
            </a:endParaRP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endParaRPr lang="en-US" altLang="ko-KR" sz="1100" spc="-100" dirty="0" smtClean="0">
              <a:solidFill>
                <a:srgbClr val="FF0000"/>
              </a:solidFill>
              <a:latin typeface="+mn-ea"/>
            </a:endParaRP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2000" b="1" spc="-100" dirty="0" smtClean="0">
                <a:solidFill>
                  <a:srgbClr val="FF0000"/>
                </a:solidFill>
                <a:latin typeface="+mn-ea"/>
              </a:rPr>
              <a:t>시민 사회의 노력 </a:t>
            </a:r>
            <a:r>
              <a:rPr lang="en-US" altLang="ko-KR" sz="2000" b="1" spc="-10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홍수 발생 시 가정에서는 전기차단기를 내리고 가스 밸브를 잠가야 하며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높은 곳으로 빨리 대피하고 흐르는 물에는 들어가지 않도록 한다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물이 빠진 후에는 집과 도로의 붕괴 가능성을 확인하고 가스와 전기차단기는 기술자의 안전 조사가 끝난 후 사용한다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수돗물도 오염 여부를 반드시 조사 후에 사용하도록 한다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27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grpSp>
          <p:nvGrpSpPr>
            <p:cNvPr id="4" name="그룹 11"/>
            <p:cNvGrpSpPr/>
            <p:nvPr/>
          </p:nvGrpSpPr>
          <p:grpSpPr>
            <a:xfrm>
              <a:off x="0" y="0"/>
              <a:ext cx="9144000" cy="1106224"/>
              <a:chOff x="0" y="0"/>
              <a:chExt cx="9144000" cy="1106224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9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2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 ExtraBold" pitchFamily="50" charset="-127"/>
                    <a:ea typeface="나눔고딕 ExtraBold" pitchFamily="50" charset="-127"/>
                  </a:rPr>
                  <a:t>생각 펼치기</a:t>
                </a:r>
                <a:endParaRPr lang="ko-KR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583636" y="314900"/>
              <a:ext cx="1296144" cy="377796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400" b="1">
                  <a:solidFill>
                    <a:schemeClr val="bg1">
                      <a:lumMod val="50000"/>
                    </a:schemeClr>
                  </a:solidFill>
                  <a:latin typeface="+mn-ea"/>
                </a:defRPr>
              </a:lvl1pPr>
            </a:lstStyle>
            <a:p>
              <a:pPr algn="r"/>
              <a:r>
                <a:rPr lang="ko-KR" altLang="en-US" dirty="0">
                  <a:latin typeface="나눔고딕 ExtraBold" pitchFamily="50" charset="-127"/>
                  <a:ea typeface="나눔고딕 ExtraBold" pitchFamily="50" charset="-127"/>
                </a:rPr>
                <a:t>교과서 </a:t>
              </a:r>
              <a:r>
                <a:rPr lang="en-US" altLang="ko-KR" dirty="0" smtClean="0">
                  <a:latin typeface="나눔고딕 ExtraBold" pitchFamily="50" charset="-127"/>
                  <a:ea typeface="나눔고딕 ExtraBold" pitchFamily="50" charset="-127"/>
                </a:rPr>
                <a:t>42</a:t>
              </a:r>
              <a:r>
                <a:rPr lang="ko-KR" altLang="en-US" dirty="0" smtClean="0">
                  <a:latin typeface="나눔고딕 ExtraBold" pitchFamily="50" charset="-127"/>
                  <a:ea typeface="나눔고딕 ExtraBold" pitchFamily="50" charset="-127"/>
                </a:rPr>
                <a:t>쪽</a:t>
              </a:r>
              <a:endParaRPr lang="ko-KR" altLang="en-US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9292" y="1916832"/>
            <a:ext cx="6562800" cy="3744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3202"/>
          <a:stretch>
            <a:fillRect/>
          </a:stretch>
        </p:blipFill>
        <p:spPr bwMode="auto">
          <a:xfrm>
            <a:off x="1249025" y="1916832"/>
            <a:ext cx="6563335" cy="3744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그룹 16"/>
          <p:cNvGrpSpPr/>
          <p:nvPr/>
        </p:nvGrpSpPr>
        <p:grpSpPr>
          <a:xfrm>
            <a:off x="447224" y="1340768"/>
            <a:ext cx="3260680" cy="360040"/>
            <a:chOff x="231200" y="1496214"/>
            <a:chExt cx="3260680" cy="360040"/>
          </a:xfrm>
        </p:grpSpPr>
        <p:sp>
          <p:nvSpPr>
            <p:cNvPr id="21" name="눈물 방울 20"/>
            <p:cNvSpPr/>
            <p:nvPr/>
          </p:nvSpPr>
          <p:spPr>
            <a:xfrm>
              <a:off x="231200" y="1496214"/>
              <a:ext cx="360040" cy="360040"/>
            </a:xfrm>
            <a:prstGeom prst="teardrop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solidFill>
                    <a:schemeClr val="tx1"/>
                  </a:solidFill>
                </a:rPr>
                <a:t>나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제목 1"/>
            <p:cNvSpPr txBox="1">
              <a:spLocks/>
            </p:cNvSpPr>
            <p:nvPr/>
          </p:nvSpPr>
          <p:spPr>
            <a:xfrm>
              <a:off x="611560" y="1514216"/>
              <a:ext cx="2880320" cy="32403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000" b="1" spc="-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갯벌에서의 생활 모습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5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8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6" name="직사각형 5"/>
            <p:cNvSpPr/>
            <p:nvPr/>
          </p:nvSpPr>
          <p:spPr>
            <a:xfrm>
              <a:off x="1313646" y="103847"/>
              <a:ext cx="70567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자연과 인간을 다룬 다큐멘터리 제작 기획서 만들기</a:t>
              </a:r>
              <a:endParaRPr lang="en-US" altLang="ko-KR" sz="24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93906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50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146040" y="1319058"/>
            <a:ext cx="3582885" cy="2448273"/>
            <a:chOff x="773091" y="1628799"/>
            <a:chExt cx="3853403" cy="259229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3091" y="1628799"/>
              <a:ext cx="3853403" cy="2592289"/>
            </a:xfrm>
            <a:prstGeom prst="snip2DiagRect">
              <a:avLst>
                <a:gd name="adj1" fmla="val 0"/>
                <a:gd name="adj2" fmla="val 33101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3091" y="1628800"/>
              <a:ext cx="3853403" cy="2592289"/>
            </a:xfrm>
            <a:prstGeom prst="roundRect">
              <a:avLst>
                <a:gd name="adj" fmla="val 28693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6917" y="1895122"/>
            <a:ext cx="3341044" cy="2253958"/>
          </a:xfrm>
          <a:prstGeom prst="round2DiagRect">
            <a:avLst>
              <a:gd name="adj1" fmla="val 29700"/>
              <a:gd name="adj2" fmla="val 0"/>
            </a:avLst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" name="직사각형 15"/>
          <p:cNvSpPr/>
          <p:nvPr/>
        </p:nvSpPr>
        <p:spPr>
          <a:xfrm>
            <a:off x="575556" y="4437112"/>
            <a:ext cx="799288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40000"/>
              </a:lnSpc>
            </a:pPr>
            <a:r>
              <a:rPr lang="ko-KR" altLang="en-US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인간은 자연을 벗어나서는 살아갈 수 없으며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끊임없이 자연환경과 상호 작용하며 살아왔다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이를 참고하여 ‘자연환경과 인간의 삶’이라는 주제로 다큐멘터리 제작 기획서를 만들어 보자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</a:t>
            </a:r>
            <a:endParaRPr lang="ko-KR" altLang="en-US" sz="2000" spc="-100" dirty="0">
              <a:solidFill>
                <a:prstClr val="black"/>
              </a:solidFill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245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8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6" name="직사각형 5"/>
            <p:cNvSpPr/>
            <p:nvPr/>
          </p:nvSpPr>
          <p:spPr>
            <a:xfrm>
              <a:off x="1313646" y="103847"/>
              <a:ext cx="70567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자연과 인간을 다룬 다큐멘터리 제작 기획서 만들기</a:t>
              </a:r>
              <a:endParaRPr lang="en-US" altLang="ko-KR" sz="24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93906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50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09908"/>
            <a:ext cx="1152128" cy="53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모서리가 둥근 직사각형 17"/>
          <p:cNvSpPr/>
          <p:nvPr/>
        </p:nvSpPr>
        <p:spPr>
          <a:xfrm>
            <a:off x="1619672" y="1196752"/>
            <a:ext cx="3600400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bIns="0" rtlCol="0" anchor="ctr"/>
          <a:lstStyle/>
          <a:p>
            <a:pPr algn="ctr"/>
            <a:r>
              <a:rPr lang="ko-KR" altLang="en-US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위협받고 있는 커피 농사</a:t>
            </a:r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5076056" y="1196752"/>
            <a:ext cx="3600400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bIns="0" rtlCol="0" anchor="ctr"/>
          <a:lstStyle/>
          <a:p>
            <a:pPr algn="ctr"/>
            <a:r>
              <a:rPr lang="ko-KR" altLang="en-US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기후 변화와 커피</a:t>
            </a:r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1578837" y="1700808"/>
            <a:ext cx="7128792" cy="720080"/>
          </a:xfrm>
          <a:prstGeom prst="roundRect">
            <a:avLst>
              <a:gd name="adj" fmla="val 4855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Ins="108000" rtlCol="0" anchor="ctr"/>
          <a:lstStyle/>
          <a:p>
            <a:pPr>
              <a:lnSpc>
                <a:spcPct val="120000"/>
              </a:lnSpc>
            </a:pPr>
            <a:r>
              <a:rPr lang="ko-KR" altLang="en-US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오늘날 전 세계인의 사랑을 받는 기호 식품인 커피가 자연환경으로부터 어떤 영향을 받는지</a:t>
            </a:r>
            <a:r>
              <a:rPr lang="en-US" altLang="ko-KR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그리고 우리의 삶과 어떤 관련이 있는지 알아보고자 한다</a:t>
            </a:r>
            <a:r>
              <a:rPr lang="en-US" altLang="ko-KR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.</a:t>
            </a:r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1619672" y="1196752"/>
            <a:ext cx="864096" cy="432048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제목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5076056" y="1196752"/>
            <a:ext cx="864096" cy="432048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주제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1578837" y="1700808"/>
            <a:ext cx="1224136" cy="72008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제작 의도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331640" y="3047151"/>
            <a:ext cx="7416824" cy="1692000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44000" tIns="108000" rIns="72000" bIns="108000" rtlCol="0" anchor="ctr"/>
          <a:lstStyle/>
          <a:p>
            <a:pPr lvl="0">
              <a:lnSpc>
                <a:spcPct val="120000"/>
              </a:lnSpc>
            </a:pP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커피는 과거 제국주의 시대에 유럽의 강대국들이 아프리카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아시아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라틴 아메리카의 여러 지역을 식민지로 만들고 커피를 대량 재배하면서 세계 각국으로 전파되기 시작했다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이러한 커피 전파에 따라 커피나무는 곳곳에 심어져 ‘커피 벨트’라 불리는 지금의 커피 지대가 형성되었다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.</a:t>
            </a:r>
            <a:endParaRPr lang="ko-KR" altLang="en-US" sz="1500" spc="-100" dirty="0">
              <a:solidFill>
                <a:prstClr val="white">
                  <a:lumMod val="65000"/>
                </a:prst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1331640" y="4919535"/>
            <a:ext cx="7416824" cy="1692000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44000" tIns="108000" rIns="72000" bIns="108000" rtlCol="0" anchor="ctr"/>
          <a:lstStyle/>
          <a:p>
            <a:pPr lvl="0">
              <a:lnSpc>
                <a:spcPct val="120000"/>
              </a:lnSpc>
            </a:pP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커피는 서리와 냉해가 없는 기후에서 잘 자라며 적도를 중심으로 북회귀선과 남회귀선 사이의 열대 지방에서 주로 재배된다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이 지역은 지구 가운데를 빙 두른 띠 모양과 비슷해 ‘커피 벨트’라고 한다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최근에는 지구 온난화의 가속화로 커피 재배가 불가능했던 지역에서도 커피 재배가 가능해졌다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.</a:t>
            </a:r>
            <a:endParaRPr lang="ko-KR" altLang="en-US" sz="1500" spc="-100" dirty="0">
              <a:solidFill>
                <a:prstClr val="white">
                  <a:lumMod val="65000"/>
                </a:prst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975142"/>
            <a:ext cx="2736304" cy="1822211"/>
          </a:xfrm>
          <a:prstGeom prst="roundRect">
            <a:avLst>
              <a:gd name="adj" fmla="val 5221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6040" y="4857742"/>
            <a:ext cx="2736000" cy="1822009"/>
          </a:xfrm>
          <a:prstGeom prst="roundRect">
            <a:avLst>
              <a:gd name="adj" fmla="val 5831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직사각형 26"/>
          <p:cNvSpPr/>
          <p:nvPr/>
        </p:nvSpPr>
        <p:spPr>
          <a:xfrm>
            <a:off x="1507980" y="3731569"/>
            <a:ext cx="5437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500" spc="-100" dirty="0" smtClean="0">
                <a:solidFill>
                  <a:prstClr val="black"/>
                </a:solidFill>
              </a:rPr>
              <a:t>시간</a:t>
            </a:r>
            <a:endParaRPr lang="ko-KR" altLang="en-US" sz="1500" spc="-100" dirty="0">
              <a:solidFill>
                <a:prstClr val="black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507980" y="5603953"/>
            <a:ext cx="5437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500" spc="-100" dirty="0" smtClean="0">
                <a:solidFill>
                  <a:prstClr val="black"/>
                </a:solidFill>
              </a:rPr>
              <a:t>공간</a:t>
            </a:r>
            <a:endParaRPr lang="ko-KR" altLang="en-US" sz="1500" spc="-100" dirty="0">
              <a:solidFill>
                <a:prstClr val="black"/>
              </a:solidFill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95536" y="2564904"/>
            <a:ext cx="792088" cy="4104456"/>
          </a:xfrm>
          <a:prstGeom prst="roundRect">
            <a:avLst>
              <a:gd name="adj" fmla="val 48688"/>
            </a:avLst>
          </a:prstGeom>
          <a:solidFill>
            <a:srgbClr val="DBF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화면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구성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및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내용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1393257" y="2564904"/>
            <a:ext cx="792088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dirty="0" smtClean="0">
                <a:solidFill>
                  <a:schemeClr val="tx1"/>
                </a:solidFill>
              </a:rPr>
              <a:t>구분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2987824" y="2564904"/>
            <a:ext cx="1152128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smtClean="0">
                <a:solidFill>
                  <a:schemeClr val="tx1"/>
                </a:solidFill>
              </a:rPr>
              <a:t>대표 장면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5868144" y="2564904"/>
            <a:ext cx="2016224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dirty="0" smtClean="0">
                <a:solidFill>
                  <a:schemeClr val="tx1"/>
                </a:solidFill>
              </a:rPr>
              <a:t>장면 설명</a:t>
            </a:r>
            <a:r>
              <a:rPr lang="en-US" altLang="ko-KR" sz="1500" spc="-100" dirty="0" smtClean="0">
                <a:solidFill>
                  <a:schemeClr val="tx1"/>
                </a:solidFill>
              </a:rPr>
              <a:t>, </a:t>
            </a:r>
            <a:r>
              <a:rPr lang="ko-KR" altLang="en-US" sz="1500" spc="-100" dirty="0" smtClean="0">
                <a:solidFill>
                  <a:schemeClr val="tx1"/>
                </a:solidFill>
              </a:rPr>
              <a:t>내용 등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0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8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6" name="직사각형 5"/>
            <p:cNvSpPr/>
            <p:nvPr/>
          </p:nvSpPr>
          <p:spPr>
            <a:xfrm>
              <a:off x="1313646" y="103847"/>
              <a:ext cx="70567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자연과 인간을 다룬 다큐멘터리 제작 기획서 만들기</a:t>
              </a:r>
              <a:endParaRPr lang="en-US" altLang="ko-KR" sz="24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93906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50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09908"/>
            <a:ext cx="1152128" cy="53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모서리가 둥근 직사각형 17"/>
          <p:cNvSpPr/>
          <p:nvPr/>
        </p:nvSpPr>
        <p:spPr>
          <a:xfrm>
            <a:off x="1619672" y="1196752"/>
            <a:ext cx="3600400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bIns="0" rtlCol="0" anchor="ctr"/>
          <a:lstStyle/>
          <a:p>
            <a:pPr algn="ctr"/>
            <a:r>
              <a:rPr lang="ko-KR" altLang="en-US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위협받고 있는 커피 농사</a:t>
            </a:r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5076056" y="1196752"/>
            <a:ext cx="3600400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bIns="0" rtlCol="0" anchor="ctr"/>
          <a:lstStyle/>
          <a:p>
            <a:pPr algn="ctr"/>
            <a:r>
              <a:rPr lang="ko-KR" altLang="en-US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기후 변화와 커피</a:t>
            </a:r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1578837" y="1700808"/>
            <a:ext cx="7128792" cy="720080"/>
          </a:xfrm>
          <a:prstGeom prst="roundRect">
            <a:avLst>
              <a:gd name="adj" fmla="val 4855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Ins="108000" rtlCol="0" anchor="ctr"/>
          <a:lstStyle/>
          <a:p>
            <a:pPr>
              <a:lnSpc>
                <a:spcPct val="120000"/>
              </a:lnSpc>
            </a:pPr>
            <a:r>
              <a:rPr lang="ko-KR" altLang="en-US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오늘날 전 세계인의 사랑을 받는 기호 식품인 커피가 자연환경으로부터 어떤 영향을 받는지</a:t>
            </a:r>
            <a:r>
              <a:rPr lang="en-US" altLang="ko-KR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그리고 우리의 삶과 어떤 관련이 있는지 알아보고자 한다</a:t>
            </a:r>
            <a:r>
              <a:rPr lang="en-US" altLang="ko-KR" sz="1500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.</a:t>
            </a:r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1619672" y="1196752"/>
            <a:ext cx="864096" cy="432048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제목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5076056" y="1196752"/>
            <a:ext cx="864096" cy="432048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주제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1578837" y="1700808"/>
            <a:ext cx="1224136" cy="72008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제작 의도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331640" y="3047151"/>
            <a:ext cx="7416824" cy="1692000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44000" tIns="108000" rIns="72000" bIns="108000" rtlCol="0" anchor="ctr"/>
          <a:lstStyle/>
          <a:p>
            <a:pPr lvl="0">
              <a:lnSpc>
                <a:spcPct val="120000"/>
              </a:lnSpc>
            </a:pP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최근 지구 온난화가 가속화되면서 기존 커피 지대에서는 커피 재배에 적합한 토지가 줄어들고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커피콩에 구멍을 내는 해충과 곰팡이가 증가하고 있다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이 때문</a:t>
            </a:r>
          </a:p>
          <a:p>
            <a:pPr lvl="0">
              <a:lnSpc>
                <a:spcPct val="120000"/>
              </a:lnSpc>
            </a:pP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에 농부들이 커피 재배를 포기하는 등 생계에 위협을 받고 있으며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이는 우리가 마시는 커피 가격 상승의 한 요인이 되고 있다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.</a:t>
            </a:r>
            <a:endParaRPr lang="ko-KR" altLang="en-US" sz="1500" spc="-100" dirty="0">
              <a:solidFill>
                <a:prstClr val="white">
                  <a:lumMod val="65000"/>
                </a:prst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1331640" y="4915743"/>
            <a:ext cx="7416824" cy="1692000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44000" tIns="108000" rIns="72000" bIns="108000" rtlCol="0" anchor="ctr"/>
          <a:lstStyle/>
          <a:p>
            <a:pPr lvl="0">
              <a:lnSpc>
                <a:spcPct val="120000"/>
              </a:lnSpc>
            </a:pP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커피 재배에 종사하는 사람들을 돕고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커피를 오래 즐기고 싶다면 탄소 중립 제품을 사용하는 등 기후 변화 예방에 참여해야 한다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그리고 원산지 표시 등을 통해 소비자들이 </a:t>
            </a:r>
            <a:r>
              <a:rPr lang="ko-KR" altLang="en-US" sz="1500" spc="-100" dirty="0" err="1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감소종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(</a:t>
            </a:r>
            <a:r>
              <a:rPr lang="ko-KR" altLang="en-US" sz="1500" spc="-100" dirty="0" err="1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減少種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)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을 인식하고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환경을 생각하는 윤리적 소비를 하는 등의 노력이 필요하다</a:t>
            </a:r>
            <a:r>
              <a:rPr lang="en-US" altLang="ko-KR" sz="1500" spc="-100" dirty="0" smtClean="0">
                <a:solidFill>
                  <a:prstClr val="white">
                    <a:lumMod val="65000"/>
                  </a:prstClr>
                </a:solidFill>
                <a:latin typeface="휴먼편지체" pitchFamily="18" charset="-127"/>
                <a:ea typeface="휴먼편지체" pitchFamily="18" charset="-127"/>
              </a:rPr>
              <a:t>.</a:t>
            </a:r>
            <a:endParaRPr lang="ko-KR" altLang="en-US" sz="1500" spc="-100" dirty="0">
              <a:solidFill>
                <a:prstClr val="white">
                  <a:lumMod val="65000"/>
                </a:prst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07980" y="3731569"/>
            <a:ext cx="5437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500" spc="-100" dirty="0" smtClean="0">
                <a:solidFill>
                  <a:prstClr val="black"/>
                </a:solidFill>
              </a:rPr>
              <a:t>사회</a:t>
            </a:r>
            <a:endParaRPr lang="ko-KR" altLang="en-US" sz="1500" spc="-100" dirty="0">
              <a:solidFill>
                <a:prstClr val="black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507980" y="5603953"/>
            <a:ext cx="5437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500" spc="-100" dirty="0" smtClean="0">
                <a:solidFill>
                  <a:prstClr val="black"/>
                </a:solidFill>
              </a:rPr>
              <a:t>윤리</a:t>
            </a:r>
            <a:endParaRPr lang="ko-KR" altLang="en-US" sz="1500" spc="-100" dirty="0">
              <a:solidFill>
                <a:prstClr val="black"/>
              </a:solidFill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95536" y="2564904"/>
            <a:ext cx="792088" cy="4104456"/>
          </a:xfrm>
          <a:prstGeom prst="roundRect">
            <a:avLst>
              <a:gd name="adj" fmla="val 48688"/>
            </a:avLst>
          </a:prstGeom>
          <a:solidFill>
            <a:srgbClr val="DBF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화면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구성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및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내용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1393257" y="2564904"/>
            <a:ext cx="792088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dirty="0" smtClean="0">
                <a:solidFill>
                  <a:schemeClr val="tx1"/>
                </a:solidFill>
              </a:rPr>
              <a:t>구분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2987824" y="2564904"/>
            <a:ext cx="1152128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smtClean="0">
                <a:solidFill>
                  <a:schemeClr val="tx1"/>
                </a:solidFill>
              </a:rPr>
              <a:t>대표 장면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5868144" y="2564904"/>
            <a:ext cx="2016224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dirty="0" smtClean="0">
                <a:solidFill>
                  <a:schemeClr val="tx1"/>
                </a:solidFill>
              </a:rPr>
              <a:t>장면 설명</a:t>
            </a:r>
            <a:r>
              <a:rPr lang="en-US" altLang="ko-KR" sz="1500" spc="-100" dirty="0" smtClean="0">
                <a:solidFill>
                  <a:schemeClr val="tx1"/>
                </a:solidFill>
              </a:rPr>
              <a:t>, </a:t>
            </a:r>
            <a:r>
              <a:rPr lang="ko-KR" altLang="en-US" sz="1500" spc="-100" dirty="0" smtClean="0">
                <a:solidFill>
                  <a:schemeClr val="tx1"/>
                </a:solidFill>
              </a:rPr>
              <a:t>내용 등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969169"/>
            <a:ext cx="2736000" cy="1827983"/>
          </a:xfrm>
          <a:prstGeom prst="roundRect">
            <a:avLst>
              <a:gd name="adj" fmla="val 5867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4857742"/>
            <a:ext cx="2736000" cy="1828800"/>
          </a:xfrm>
          <a:prstGeom prst="roundRect">
            <a:avLst>
              <a:gd name="adj" fmla="val 5303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568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8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6" name="직사각형 5"/>
            <p:cNvSpPr/>
            <p:nvPr/>
          </p:nvSpPr>
          <p:spPr>
            <a:xfrm>
              <a:off x="1313646" y="103847"/>
              <a:ext cx="70567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자연과 인간을 다룬 다큐멘터리 제작 기획서 만들기</a:t>
              </a:r>
              <a:endParaRPr lang="en-US" altLang="ko-KR" sz="24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93906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50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964" y="1268761"/>
            <a:ext cx="1199692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그룹 25"/>
          <p:cNvGrpSpPr/>
          <p:nvPr/>
        </p:nvGrpSpPr>
        <p:grpSpPr>
          <a:xfrm>
            <a:off x="611560" y="2420888"/>
            <a:ext cx="7920880" cy="2431405"/>
            <a:chOff x="467544" y="5988517"/>
            <a:chExt cx="7920880" cy="2629271"/>
          </a:xfrm>
        </p:grpSpPr>
        <p:sp>
          <p:nvSpPr>
            <p:cNvPr id="35" name="양쪽 모서리가 둥근 사각형 34"/>
            <p:cNvSpPr/>
            <p:nvPr/>
          </p:nvSpPr>
          <p:spPr>
            <a:xfrm>
              <a:off x="467544" y="5988517"/>
              <a:ext cx="1548172" cy="700811"/>
            </a:xfrm>
            <a:prstGeom prst="round2SameRect">
              <a:avLst>
                <a:gd name="adj1" fmla="val 21304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>
                <a:lnSpc>
                  <a:spcPct val="120000"/>
                </a:lnSpc>
              </a:pPr>
              <a:r>
                <a:rPr lang="ko-KR" altLang="en-US" b="1" spc="-1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활동 길잡이</a:t>
              </a:r>
              <a:endParaRPr lang="en-US" altLang="ko-KR" spc="-1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6" name="제목 1"/>
            <p:cNvSpPr txBox="1">
              <a:spLocks/>
            </p:cNvSpPr>
            <p:nvPr/>
          </p:nvSpPr>
          <p:spPr>
            <a:xfrm>
              <a:off x="467544" y="6433020"/>
              <a:ext cx="7920880" cy="2184768"/>
            </a:xfrm>
            <a:prstGeom prst="roundRect">
              <a:avLst>
                <a:gd name="adj" fmla="val 9556"/>
              </a:avLst>
            </a:prstGeom>
            <a:solidFill>
              <a:schemeClr val="bg1"/>
            </a:solidFill>
            <a:ln w="19050" cap="rnd" cmpd="sng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144000" tIns="72000" rIns="144000" bIns="36000" rtlCol="0" anchor="ctr">
              <a:sp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52000" indent="-252000" algn="just">
                <a:lnSpc>
                  <a:spcPct val="130000"/>
                </a:lnSpc>
                <a:buFont typeface="+mj-lt"/>
                <a:buAutoNum type="arabicPeriod"/>
              </a:pP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자연환경과 관련된 주제를 선정한다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 (</a:t>
              </a: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예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화산과 지진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음식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농업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의복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가옥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축제 등</a:t>
              </a:r>
            </a:p>
            <a:p>
              <a:pPr marL="252000" indent="-252000" algn="just">
                <a:lnSpc>
                  <a:spcPct val="130000"/>
                </a:lnSpc>
                <a:buFont typeface="+mj-lt"/>
                <a:buAutoNum type="arabicPeriod"/>
              </a:pP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선정한 주제를 자연환경 요소에 초점을 맞추어 조사한다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252000" indent="-252000" algn="just">
                <a:lnSpc>
                  <a:spcPct val="130000"/>
                </a:lnSpc>
                <a:buFont typeface="+mj-lt"/>
                <a:buAutoNum type="arabicPeriod"/>
              </a:pP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조사할 때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시간적 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 </a:t>
              </a: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공간적 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 </a:t>
              </a: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사회적 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 </a:t>
              </a: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윤리적 측면으로 접근하여 조사한다</a:t>
              </a:r>
              <a:r>
                <a:rPr lang="en-US" altLang="ko-KR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252000" indent="-252000" algn="just">
                <a:lnSpc>
                  <a:spcPct val="130000"/>
                </a:lnSpc>
                <a:buFont typeface="+mj-lt"/>
                <a:buAutoNum type="arabicPeriod"/>
              </a:pPr>
              <a:r>
                <a:rPr lang="ko-KR" altLang="en-US" sz="18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다큐멘터리 제작 기획서를 작성한다</a:t>
              </a:r>
              <a:endParaRPr lang="ko-KR" altLang="en-US" sz="18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1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8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6" name="직사각형 5"/>
            <p:cNvSpPr/>
            <p:nvPr/>
          </p:nvSpPr>
          <p:spPr>
            <a:xfrm>
              <a:off x="1313646" y="103847"/>
              <a:ext cx="70567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자연과 인간을 다룬 다큐멘터리 제작 기획서 만들기</a:t>
              </a:r>
              <a:endParaRPr lang="en-US" altLang="ko-KR" sz="24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93906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50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619672" y="1196752"/>
            <a:ext cx="3600400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bIns="0" rtlCol="0" anchor="ctr"/>
          <a:lstStyle/>
          <a:p>
            <a:pPr algn="ctr"/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5076056" y="1196752"/>
            <a:ext cx="3600400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bIns="0" rtlCol="0" anchor="ctr"/>
          <a:lstStyle/>
          <a:p>
            <a:pPr algn="ctr"/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1578837" y="1700808"/>
            <a:ext cx="7128792" cy="720080"/>
          </a:xfrm>
          <a:prstGeom prst="roundRect">
            <a:avLst>
              <a:gd name="adj" fmla="val 4855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Ins="108000" rtlCol="0" anchor="ctr"/>
          <a:lstStyle/>
          <a:p>
            <a:pPr>
              <a:lnSpc>
                <a:spcPct val="120000"/>
              </a:lnSpc>
            </a:pPr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1619672" y="1196752"/>
            <a:ext cx="864096" cy="432048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제목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5076056" y="1196752"/>
            <a:ext cx="864096" cy="432048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주제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1578837" y="1700808"/>
            <a:ext cx="1224136" cy="72008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제작 의도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331640" y="3047151"/>
            <a:ext cx="7416824" cy="1692000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44000" tIns="108000" rIns="72000" bIns="108000" rtlCol="0" anchor="ctr"/>
          <a:lstStyle/>
          <a:p>
            <a:pPr lvl="0">
              <a:lnSpc>
                <a:spcPct val="120000"/>
              </a:lnSpc>
            </a:pPr>
            <a:endParaRPr lang="ko-KR" altLang="en-US" sz="1500" spc="-100" dirty="0">
              <a:solidFill>
                <a:prstClr val="white">
                  <a:lumMod val="65000"/>
                </a:prst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1331640" y="4919535"/>
            <a:ext cx="7416824" cy="1692000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44000" tIns="108000" rIns="72000" bIns="108000" rtlCol="0" anchor="ctr"/>
          <a:lstStyle/>
          <a:p>
            <a:pPr lvl="0">
              <a:lnSpc>
                <a:spcPct val="120000"/>
              </a:lnSpc>
            </a:pPr>
            <a:endParaRPr lang="ko-KR" altLang="en-US" sz="1500" spc="-100" dirty="0">
              <a:solidFill>
                <a:prstClr val="white">
                  <a:lumMod val="65000"/>
                </a:prst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07980" y="3731569"/>
            <a:ext cx="5437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500" spc="-100" dirty="0" smtClean="0">
                <a:solidFill>
                  <a:prstClr val="black"/>
                </a:solidFill>
              </a:rPr>
              <a:t>시간</a:t>
            </a:r>
            <a:endParaRPr lang="ko-KR" altLang="en-US" sz="1500" spc="-100" dirty="0">
              <a:solidFill>
                <a:prstClr val="black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507980" y="5603953"/>
            <a:ext cx="5437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500" spc="-100" dirty="0" smtClean="0">
                <a:solidFill>
                  <a:prstClr val="black"/>
                </a:solidFill>
              </a:rPr>
              <a:t>공간</a:t>
            </a:r>
            <a:endParaRPr lang="ko-KR" altLang="en-US" sz="1500" spc="-100" dirty="0">
              <a:solidFill>
                <a:prstClr val="black"/>
              </a:solidFill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95536" y="2564904"/>
            <a:ext cx="792088" cy="4104456"/>
          </a:xfrm>
          <a:prstGeom prst="roundRect">
            <a:avLst>
              <a:gd name="adj" fmla="val 48688"/>
            </a:avLst>
          </a:prstGeom>
          <a:solidFill>
            <a:srgbClr val="DBF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화면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구성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및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내용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1393257" y="2564904"/>
            <a:ext cx="792088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dirty="0" smtClean="0">
                <a:solidFill>
                  <a:schemeClr val="tx1"/>
                </a:solidFill>
              </a:rPr>
              <a:t>구분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2987824" y="2564904"/>
            <a:ext cx="1152128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smtClean="0">
                <a:solidFill>
                  <a:schemeClr val="tx1"/>
                </a:solidFill>
              </a:rPr>
              <a:t>대표 장면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5868144" y="2564904"/>
            <a:ext cx="2016224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dirty="0" smtClean="0">
                <a:solidFill>
                  <a:schemeClr val="tx1"/>
                </a:solidFill>
              </a:rPr>
              <a:t>장면 설명</a:t>
            </a:r>
            <a:r>
              <a:rPr lang="en-US" altLang="ko-KR" sz="1500" spc="-100" dirty="0" smtClean="0">
                <a:solidFill>
                  <a:schemeClr val="tx1"/>
                </a:solidFill>
              </a:rPr>
              <a:t>, </a:t>
            </a:r>
            <a:r>
              <a:rPr lang="ko-KR" altLang="en-US" sz="1500" spc="-100" dirty="0" smtClean="0">
                <a:solidFill>
                  <a:schemeClr val="tx1"/>
                </a:solidFill>
              </a:rPr>
              <a:t>내용 등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964" y="1268761"/>
            <a:ext cx="1199692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모서리가 둥근 직사각형 32"/>
          <p:cNvSpPr/>
          <p:nvPr/>
        </p:nvSpPr>
        <p:spPr>
          <a:xfrm>
            <a:off x="2195736" y="2996952"/>
            <a:ext cx="2736000" cy="1821600"/>
          </a:xfrm>
          <a:prstGeom prst="roundRect">
            <a:avLst>
              <a:gd name="adj" fmla="val 5829"/>
            </a:avLst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2195736" y="4847760"/>
            <a:ext cx="2736000" cy="1821600"/>
          </a:xfrm>
          <a:prstGeom prst="roundRect">
            <a:avLst>
              <a:gd name="adj" fmla="val 5829"/>
            </a:avLst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2483768" y="1261784"/>
            <a:ext cx="2736304" cy="3139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20000"/>
              </a:lnSpc>
            </a:pP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옥수수의 두 얼굴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식량과 에너지</a:t>
            </a:r>
            <a:endParaRPr lang="en-US" altLang="ko-KR" sz="12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40152" y="1261784"/>
            <a:ext cx="2736304" cy="3139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20000"/>
              </a:lnSpc>
            </a:pP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식량 자원이자 에너지원으로서의 옥수수</a:t>
            </a:r>
            <a:endParaRPr lang="en-US" altLang="ko-KR" sz="12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43808" y="1813349"/>
            <a:ext cx="5616624" cy="5355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세계 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3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대 식량 자원인 옥수수는 어떤 자연환경과 인문 환경의 영향을 받았는지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그리고 우리의 삶과 어떻게 다양하게 관련되는지 알아보고자 한다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32040" y="3429000"/>
            <a:ext cx="3816424" cy="88761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선사 시대 아메리카 원주민들은 멕시코가 원산지인 한 야생식물을 옥수수로 개량했고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그들의 고대 문명은 옥수수를 밑바탕으로 발전했다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32040" y="5301208"/>
            <a:ext cx="3816424" cy="88761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옥수수는 재배 조건이 까다롭지 않아 현재는 전 대륙에서 생산되고 있다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주요 생산국은 중국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브라질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멕시코 등이며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특히 미국은 세계 최대의 옥수수 생산국이자 수출국이다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 cstate="print"/>
          <a:srcRect l="4420" t="3772" r="2764" b="4797"/>
          <a:stretch>
            <a:fillRect/>
          </a:stretch>
        </p:blipFill>
        <p:spPr bwMode="auto">
          <a:xfrm>
            <a:off x="2195736" y="2980202"/>
            <a:ext cx="2736304" cy="1836000"/>
          </a:xfrm>
          <a:prstGeom prst="roundRect">
            <a:avLst>
              <a:gd name="adj" fmla="val 5729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 l="890" t="743" r="345"/>
          <a:stretch>
            <a:fillRect/>
          </a:stretch>
        </p:blipFill>
        <p:spPr bwMode="auto">
          <a:xfrm>
            <a:off x="2205261" y="4850110"/>
            <a:ext cx="2726779" cy="1821600"/>
          </a:xfrm>
          <a:prstGeom prst="roundRect">
            <a:avLst>
              <a:gd name="adj" fmla="val 5163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219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9" grpId="0"/>
      <p:bldP spid="4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8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6" name="직사각형 5"/>
            <p:cNvSpPr/>
            <p:nvPr/>
          </p:nvSpPr>
          <p:spPr>
            <a:xfrm>
              <a:off x="1313646" y="103847"/>
              <a:ext cx="70567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자연과 인간을 다룬 다큐멘터리 제작 기획서 만들기</a:t>
              </a:r>
              <a:endParaRPr lang="en-US" altLang="ko-KR" sz="24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7584" y="0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50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619672" y="1196752"/>
            <a:ext cx="3600400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bIns="0" rtlCol="0" anchor="ctr"/>
          <a:lstStyle/>
          <a:p>
            <a:pPr algn="ctr"/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5076056" y="1196752"/>
            <a:ext cx="3600400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bIns="0" rtlCol="0" anchor="ctr"/>
          <a:lstStyle/>
          <a:p>
            <a:pPr algn="ctr"/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1578837" y="1700808"/>
            <a:ext cx="7128792" cy="720080"/>
          </a:xfrm>
          <a:prstGeom prst="roundRect">
            <a:avLst>
              <a:gd name="adj" fmla="val 4855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Ins="108000" rtlCol="0" anchor="ctr"/>
          <a:lstStyle/>
          <a:p>
            <a:pPr>
              <a:lnSpc>
                <a:spcPct val="120000"/>
              </a:lnSpc>
            </a:pPr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1619672" y="1196752"/>
            <a:ext cx="864096" cy="432048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제목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5076056" y="1196752"/>
            <a:ext cx="864096" cy="432048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주제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1578837" y="1700808"/>
            <a:ext cx="1224136" cy="72008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제작 의도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331640" y="3047151"/>
            <a:ext cx="7416824" cy="1692000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44000" tIns="108000" rIns="72000" bIns="108000" rtlCol="0" anchor="ctr"/>
          <a:lstStyle/>
          <a:p>
            <a:pPr lvl="0">
              <a:lnSpc>
                <a:spcPct val="120000"/>
              </a:lnSpc>
            </a:pPr>
            <a:endParaRPr lang="ko-KR" altLang="en-US" sz="1500" spc="-100" dirty="0">
              <a:solidFill>
                <a:prstClr val="white">
                  <a:lumMod val="65000"/>
                </a:prst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1331640" y="4919535"/>
            <a:ext cx="7416824" cy="1692000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44000" tIns="108000" rIns="72000" bIns="108000" rtlCol="0" anchor="ctr"/>
          <a:lstStyle/>
          <a:p>
            <a:pPr lvl="0">
              <a:lnSpc>
                <a:spcPct val="120000"/>
              </a:lnSpc>
            </a:pPr>
            <a:endParaRPr lang="ko-KR" altLang="en-US" sz="1500" spc="-100" dirty="0">
              <a:solidFill>
                <a:prstClr val="white">
                  <a:lumMod val="65000"/>
                </a:prst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07980" y="3731569"/>
            <a:ext cx="5437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500" spc="-100" dirty="0" smtClean="0">
                <a:solidFill>
                  <a:prstClr val="black"/>
                </a:solidFill>
              </a:rPr>
              <a:t>사회</a:t>
            </a:r>
            <a:endParaRPr lang="ko-KR" altLang="en-US" sz="1500" spc="-100" dirty="0">
              <a:solidFill>
                <a:prstClr val="black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507980" y="5603953"/>
            <a:ext cx="5437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500" spc="-100" dirty="0" smtClean="0">
                <a:solidFill>
                  <a:prstClr val="black"/>
                </a:solidFill>
              </a:rPr>
              <a:t>윤리</a:t>
            </a:r>
            <a:endParaRPr lang="ko-KR" altLang="en-US" sz="1500" spc="-100" dirty="0">
              <a:solidFill>
                <a:prstClr val="black"/>
              </a:solidFill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95536" y="2564904"/>
            <a:ext cx="792088" cy="4104456"/>
          </a:xfrm>
          <a:prstGeom prst="roundRect">
            <a:avLst>
              <a:gd name="adj" fmla="val 48688"/>
            </a:avLst>
          </a:prstGeom>
          <a:solidFill>
            <a:srgbClr val="DBF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화면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구성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및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00" dirty="0" smtClean="0">
                <a:solidFill>
                  <a:prstClr val="black"/>
                </a:solidFill>
              </a:rPr>
              <a:t>내용</a:t>
            </a:r>
            <a:endParaRPr lang="en-US" altLang="ko-KR" sz="1500" b="1" spc="-100" dirty="0" smtClean="0">
              <a:solidFill>
                <a:prstClr val="black"/>
              </a:solidFill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1393257" y="2564904"/>
            <a:ext cx="792088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dirty="0" smtClean="0">
                <a:solidFill>
                  <a:schemeClr val="tx1"/>
                </a:solidFill>
              </a:rPr>
              <a:t>구분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2987824" y="2564904"/>
            <a:ext cx="1152128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smtClean="0">
                <a:solidFill>
                  <a:schemeClr val="tx1"/>
                </a:solidFill>
              </a:rPr>
              <a:t>대표 장면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5868144" y="2564904"/>
            <a:ext cx="2016224" cy="360040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100" dirty="0" smtClean="0">
                <a:solidFill>
                  <a:schemeClr val="tx1"/>
                </a:solidFill>
              </a:rPr>
              <a:t>장면 설명</a:t>
            </a:r>
            <a:r>
              <a:rPr lang="en-US" altLang="ko-KR" sz="1500" spc="-100" dirty="0" smtClean="0">
                <a:solidFill>
                  <a:schemeClr val="tx1"/>
                </a:solidFill>
              </a:rPr>
              <a:t>, </a:t>
            </a:r>
            <a:r>
              <a:rPr lang="ko-KR" altLang="en-US" sz="1500" spc="-100" dirty="0" smtClean="0">
                <a:solidFill>
                  <a:schemeClr val="tx1"/>
                </a:solidFill>
              </a:rPr>
              <a:t>내용 등</a:t>
            </a:r>
            <a:endParaRPr lang="ko-KR" altLang="en-US" sz="1500" spc="-1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964" y="1268761"/>
            <a:ext cx="1199692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모서리가 둥근 직사각형 32"/>
          <p:cNvSpPr/>
          <p:nvPr/>
        </p:nvSpPr>
        <p:spPr>
          <a:xfrm>
            <a:off x="2195888" y="2996952"/>
            <a:ext cx="2736000" cy="1821600"/>
          </a:xfrm>
          <a:prstGeom prst="roundRect">
            <a:avLst>
              <a:gd name="adj" fmla="val 5829"/>
            </a:avLst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2195736" y="4847760"/>
            <a:ext cx="2736000" cy="1821600"/>
          </a:xfrm>
          <a:prstGeom prst="roundRect">
            <a:avLst>
              <a:gd name="adj" fmla="val 5829"/>
            </a:avLst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모서리가 둥근 직사각형 25"/>
          <p:cNvSpPr/>
          <p:nvPr/>
        </p:nvSpPr>
        <p:spPr>
          <a:xfrm>
            <a:off x="5076056" y="1196752"/>
            <a:ext cx="3600400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bIns="0" rtlCol="0" anchor="ctr"/>
          <a:lstStyle/>
          <a:p>
            <a:pPr algn="ctr"/>
            <a:endParaRPr lang="ko-KR" altLang="en-US" sz="1500" spc="-100" dirty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5076056" y="1196752"/>
            <a:ext cx="864096" cy="432048"/>
          </a:xfrm>
          <a:prstGeom prst="roundRect">
            <a:avLst>
              <a:gd name="adj" fmla="val 50000"/>
            </a:avLst>
          </a:prstGeom>
          <a:solidFill>
            <a:srgbClr val="DBF1E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00" dirty="0" smtClean="0">
                <a:solidFill>
                  <a:schemeClr val="tx1"/>
                </a:solidFill>
              </a:rPr>
              <a:t>주제</a:t>
            </a:r>
            <a:endParaRPr lang="ko-KR" altLang="en-US" sz="1500" b="1" spc="-10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83768" y="1261784"/>
            <a:ext cx="2736304" cy="3139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20000"/>
              </a:lnSpc>
            </a:pP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옥수수의 두 얼굴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식량과 에너지</a:t>
            </a:r>
            <a:endParaRPr lang="en-US" altLang="ko-KR" sz="12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40152" y="1261784"/>
            <a:ext cx="2736304" cy="3139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20000"/>
              </a:lnSpc>
            </a:pP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식량 자원이자 에너지원으로서의 옥수수</a:t>
            </a:r>
            <a:endParaRPr lang="en-US" altLang="ko-KR" sz="12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43808" y="1813349"/>
            <a:ext cx="5616624" cy="5355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세계 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3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대 식량 자원인 옥수수는 어떤 자연환경과 인문 환경의 영향을 받았는지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그리고 우리의 삶과 어떻게 다양하게 관련되는지 알아보고자 한다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32040" y="3284984"/>
            <a:ext cx="3816424" cy="12003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옥수수는 아시아와 아프리카에서는 주요 식량 작물이다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최</a:t>
            </a:r>
          </a:p>
          <a:p>
            <a:pPr>
              <a:lnSpc>
                <a:spcPct val="150000"/>
              </a:lnSpc>
            </a:pP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근 지속되는 가뭄과 더불어 바이오 연료와 가축 사료용으로 옥수수 수요가 증가하면서 곡물 가격이 가파르게 상승하였고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식량을 구하기 위한 폭동으로 이어지기도 한다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32040" y="5013176"/>
            <a:ext cx="3816424" cy="14773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옥수수는 사료용 작물 및 신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재생 에너지원으로도 </a:t>
            </a:r>
            <a:r>
              <a:rPr lang="ko-KR" altLang="en-US" sz="1200" spc="-100" dirty="0" err="1" smtClean="0">
                <a:solidFill>
                  <a:srgbClr val="FF0000"/>
                </a:solidFill>
                <a:latin typeface="+mn-ea"/>
              </a:rPr>
              <a:t>주목받으면서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 그 수요가 증가하고 있다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이는 곡물 가격의 상승과 함께 식량 부족 문제를 더욱 심화시키고 있으며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“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자동차가 옥수수를 먹고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가난한 사람은 굶고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이익은 자본이 챙긴다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.”</a:t>
            </a:r>
            <a:r>
              <a:rPr lang="ko-KR" altLang="en-US" sz="1200" spc="-100" dirty="0" smtClean="0">
                <a:solidFill>
                  <a:srgbClr val="FF0000"/>
                </a:solidFill>
                <a:latin typeface="+mn-ea"/>
              </a:rPr>
              <a:t>라는 표현까지 등장하였다</a:t>
            </a:r>
            <a:r>
              <a:rPr lang="en-US" altLang="ko-KR" sz="12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996952"/>
            <a:ext cx="2736304" cy="1821600"/>
          </a:xfrm>
          <a:prstGeom prst="roundRect">
            <a:avLst>
              <a:gd name="adj" fmla="val 5458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 t="4647" b="5802"/>
          <a:stretch>
            <a:fillRect/>
          </a:stretch>
        </p:blipFill>
        <p:spPr bwMode="auto">
          <a:xfrm>
            <a:off x="2196040" y="4858460"/>
            <a:ext cx="2736000" cy="1800200"/>
          </a:xfrm>
          <a:prstGeom prst="roundRect">
            <a:avLst>
              <a:gd name="adj" fmla="val 6039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4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9512" y="4017258"/>
            <a:ext cx="8964487" cy="41293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2500"/>
              </a:lnSpc>
              <a:spcBef>
                <a:spcPts val="600"/>
              </a:spcBef>
              <a:buFont typeface="+mj-lt"/>
              <a:buAutoNum type="arabicPeriod" startAt="2"/>
            </a:pPr>
            <a:r>
              <a:rPr lang="en-US" altLang="ko-KR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가</a:t>
            </a:r>
            <a:r>
              <a:rPr lang="en-US" altLang="ko-KR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), (</a:t>
            </a:r>
            <a:r>
              <a:rPr lang="ko-KR" altLang="en-US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나</a:t>
            </a:r>
            <a:r>
              <a:rPr lang="en-US" altLang="ko-KR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와 같은 자연환경 속에서 어떻게 살아갈 것인지 말해 보자</a:t>
            </a:r>
            <a:r>
              <a:rPr lang="en-US" altLang="ko-KR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1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3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생각 펼치기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83567" y="4449306"/>
            <a:ext cx="7704856" cy="98629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가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) - 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빙하호 등의 아름다운 자연경관을 이용하여 관광 산업에 종사할 것이다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나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) – (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간척 사업으로 형성된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) 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신도시에 거주하는 인구를 대상으로 한 서비스업에 종사할 것이다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545759"/>
            <a:ext cx="8796855" cy="41549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>
              <a:buFont typeface="+mj-lt"/>
              <a:buAutoNum type="arabicPeriod"/>
            </a:pPr>
            <a:r>
              <a:rPr lang="en-US" altLang="ko-KR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가</a:t>
            </a:r>
            <a:r>
              <a:rPr lang="en-US" altLang="ko-KR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), (</a:t>
            </a:r>
            <a:r>
              <a:rPr lang="ko-KR" altLang="en-US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나</a:t>
            </a:r>
            <a:r>
              <a:rPr lang="en-US" altLang="ko-KR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 </a:t>
            </a:r>
            <a:r>
              <a:rPr lang="ko-KR" altLang="en-US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지역에 거주하는 사람들의 삶에는 어떤 변화가 나타났을까</a:t>
            </a:r>
            <a:r>
              <a:rPr lang="en-US" altLang="ko-KR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1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39552" y="2348880"/>
            <a:ext cx="3888432" cy="1296144"/>
          </a:xfrm>
          <a:prstGeom prst="roundRect">
            <a:avLst>
              <a:gd name="adj" fmla="val 733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4788024" y="2348880"/>
            <a:ext cx="3888432" cy="1296144"/>
          </a:xfrm>
          <a:prstGeom prst="roundRect">
            <a:avLst>
              <a:gd name="adj" fmla="val 733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눈물 방울 11"/>
          <p:cNvSpPr/>
          <p:nvPr/>
        </p:nvSpPr>
        <p:spPr>
          <a:xfrm>
            <a:off x="395536" y="2204864"/>
            <a:ext cx="360040" cy="360040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눈물 방울 12"/>
          <p:cNvSpPr/>
          <p:nvPr/>
        </p:nvSpPr>
        <p:spPr>
          <a:xfrm>
            <a:off x="4644008" y="2204864"/>
            <a:ext cx="360040" cy="360040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나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552" y="2649106"/>
            <a:ext cx="3672408" cy="70788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전통적인 순록 유목 생활에서 집을 짓고 사는 정착 생활을 하게 되었다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60032" y="2708920"/>
            <a:ext cx="3672408" cy="67851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갯벌을 간척하여 조성된 부지에 신도시가 형성되었다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35" name="제목 1"/>
            <p:cNvSpPr txBox="1">
              <a:spLocks/>
            </p:cNvSpPr>
            <p:nvPr/>
          </p:nvSpPr>
          <p:spPr>
            <a:xfrm>
              <a:off x="251520" y="34020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꼭꼭</a:t>
              </a:r>
              <a:r>
                <a:rPr lang="en-US" altLang="ko-KR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! </a:t>
              </a:r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자기 점검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79" y="1713508"/>
            <a:ext cx="8496944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학습 전개 과정을 읽고 체크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V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하면서 단원의 구조를 파악해 보자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육각형 30"/>
          <p:cNvSpPr/>
          <p:nvPr/>
        </p:nvSpPr>
        <p:spPr>
          <a:xfrm>
            <a:off x="251520" y="1857524"/>
            <a:ext cx="198000" cy="180000"/>
          </a:xfrm>
          <a:prstGeom prst="hexagon">
            <a:avLst/>
          </a:prstGeom>
          <a:solidFill>
            <a:schemeClr val="bg1"/>
          </a:solidFill>
          <a:ln w="53975">
            <a:solidFill>
              <a:srgbClr val="A0D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그룹 47"/>
          <p:cNvGrpSpPr/>
          <p:nvPr/>
        </p:nvGrpSpPr>
        <p:grpSpPr>
          <a:xfrm>
            <a:off x="251520" y="4248144"/>
            <a:ext cx="7980864" cy="461665"/>
            <a:chOff x="341552" y="4235444"/>
            <a:chExt cx="7980864" cy="461665"/>
          </a:xfrm>
        </p:grpSpPr>
        <p:sp>
          <p:nvSpPr>
            <p:cNvPr id="28" name="TextBox 27"/>
            <p:cNvSpPr txBox="1"/>
            <p:nvPr/>
          </p:nvSpPr>
          <p:spPr>
            <a:xfrm>
              <a:off x="553936" y="4235444"/>
              <a:ext cx="7768480" cy="461665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학습 전개 과정을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바탕으로 나의 목표를 세워 보자</a:t>
              </a:r>
              <a:r>
                <a:rPr lang="en-US" altLang="ko-KR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32" name="육각형 31"/>
            <p:cNvSpPr/>
            <p:nvPr/>
          </p:nvSpPr>
          <p:spPr>
            <a:xfrm>
              <a:off x="341552" y="4376276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264220" y="2844070"/>
            <a:ext cx="2390680" cy="885662"/>
          </a:xfrm>
          <a:prstGeom prst="homePlate">
            <a:avLst/>
          </a:prstGeom>
          <a:solidFill>
            <a:srgbClr val="E8F5F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500" spc="-140" dirty="0" smtClean="0">
                <a:solidFill>
                  <a:schemeClr val="tx1"/>
                </a:solidFill>
              </a:rPr>
              <a:t>자연환경에 따른 생활 양식의 차이를 이해한다</a:t>
            </a:r>
            <a:r>
              <a:rPr lang="en-US" altLang="ko-KR" sz="1500" spc="-140" dirty="0" smtClean="0">
                <a:solidFill>
                  <a:schemeClr val="tx1"/>
                </a:solidFill>
              </a:rPr>
              <a:t>.</a:t>
            </a:r>
            <a:endParaRPr lang="ko-KR" altLang="en-US" sz="1500" spc="-140" dirty="0">
              <a:solidFill>
                <a:schemeClr val="tx1"/>
              </a:solidFill>
            </a:endParaRPr>
          </a:p>
        </p:txBody>
      </p:sp>
      <p:sp>
        <p:nvSpPr>
          <p:cNvPr id="21" name="갈매기형 수장 20"/>
          <p:cNvSpPr/>
          <p:nvPr/>
        </p:nvSpPr>
        <p:spPr>
          <a:xfrm>
            <a:off x="2280444" y="2844070"/>
            <a:ext cx="2664296" cy="885662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500" spc="-150" dirty="0" smtClean="0">
                <a:solidFill>
                  <a:schemeClr val="tx1"/>
                </a:solidFill>
              </a:rPr>
              <a:t>자연환경의 영향으로 인간의 삶이 위협받는 사례를 파악한다</a:t>
            </a:r>
            <a:r>
              <a:rPr lang="en-US" altLang="ko-KR" sz="1500" spc="-150" dirty="0" smtClean="0">
                <a:solidFill>
                  <a:schemeClr val="tx1"/>
                </a:solidFill>
              </a:rPr>
              <a:t>.</a:t>
            </a:r>
            <a:endParaRPr lang="ko-KR" altLang="en-US" sz="1500" spc="-150" dirty="0">
              <a:solidFill>
                <a:schemeClr val="tx1"/>
              </a:solidFill>
            </a:endParaRPr>
          </a:p>
        </p:txBody>
      </p:sp>
      <p:sp>
        <p:nvSpPr>
          <p:cNvPr id="22" name="갈매기형 수장 21"/>
          <p:cNvSpPr/>
          <p:nvPr/>
        </p:nvSpPr>
        <p:spPr>
          <a:xfrm>
            <a:off x="4560059" y="2844070"/>
            <a:ext cx="2626868" cy="885661"/>
          </a:xfrm>
          <a:prstGeom prst="chevron">
            <a:avLst/>
          </a:prstGeom>
          <a:solidFill>
            <a:srgbClr val="C5E3E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500" spc="-140" dirty="0" smtClean="0">
                <a:solidFill>
                  <a:schemeClr val="tx1"/>
                </a:solidFill>
              </a:rPr>
              <a:t>안전하고 쾌적한 환경에서 살아갈 시민의 권리를 파악한다</a:t>
            </a:r>
            <a:r>
              <a:rPr lang="en-US" altLang="ko-KR" sz="1500" spc="-140" dirty="0" smtClean="0">
                <a:solidFill>
                  <a:schemeClr val="tx1"/>
                </a:solidFill>
              </a:rPr>
              <a:t>.</a:t>
            </a:r>
            <a:endParaRPr lang="ko-KR" altLang="en-US" sz="1500" spc="-50" dirty="0">
              <a:solidFill>
                <a:schemeClr val="tx1"/>
              </a:solidFill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6814513" y="2844070"/>
            <a:ext cx="2016224" cy="885662"/>
            <a:chOff x="6660232" y="2831370"/>
            <a:chExt cx="2016224" cy="885662"/>
          </a:xfrm>
        </p:grpSpPr>
        <p:sp>
          <p:nvSpPr>
            <p:cNvPr id="24" name="갈매기형 수장 23"/>
            <p:cNvSpPr/>
            <p:nvPr/>
          </p:nvSpPr>
          <p:spPr>
            <a:xfrm>
              <a:off x="6660232" y="2831371"/>
              <a:ext cx="1080120" cy="885661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7236296" y="2831370"/>
              <a:ext cx="1440160" cy="8855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ko-KR" sz="1500" dirty="0" smtClean="0">
                  <a:solidFill>
                    <a:prstClr val="black"/>
                  </a:solidFill>
                </a:rPr>
                <a:t> 49</a:t>
              </a:r>
              <a:r>
                <a:rPr lang="ko-KR" altLang="en-US" sz="1500" dirty="0" smtClean="0">
                  <a:solidFill>
                    <a:prstClr val="black"/>
                  </a:solidFill>
                </a:rPr>
                <a:t>쪽에서 </a:t>
              </a:r>
              <a:endParaRPr lang="en-US" altLang="ko-KR" sz="1500" dirty="0" smtClean="0">
                <a:solidFill>
                  <a:prstClr val="black"/>
                </a:solidFill>
              </a:endParaRPr>
            </a:p>
            <a:p>
              <a:pPr lvl="0"/>
              <a:r>
                <a:rPr lang="ko-KR" altLang="en-US" sz="1500" dirty="0" smtClean="0">
                  <a:solidFill>
                    <a:prstClr val="black"/>
                  </a:solidFill>
                </a:rPr>
                <a:t>학습 결과를 </a:t>
              </a:r>
              <a:endParaRPr lang="en-US" altLang="ko-KR" sz="1500" dirty="0" smtClean="0">
                <a:solidFill>
                  <a:prstClr val="black"/>
                </a:solidFill>
              </a:endParaRPr>
            </a:p>
            <a:p>
              <a:pPr lvl="0"/>
              <a:r>
                <a:rPr lang="ko-KR" altLang="en-US" sz="1500" dirty="0" smtClean="0">
                  <a:solidFill>
                    <a:prstClr val="black"/>
                  </a:solidFill>
                </a:rPr>
                <a:t> 평가한다</a:t>
              </a:r>
              <a:r>
                <a:rPr lang="en-US" altLang="ko-KR" sz="1500" dirty="0" smtClean="0">
                  <a:solidFill>
                    <a:prstClr val="black"/>
                  </a:solidFill>
                </a:rPr>
                <a:t>.</a:t>
              </a:r>
              <a:endParaRPr lang="ko-KR" altLang="en-US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1850831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083079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6387335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8475567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76011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0A35B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A0A35B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276872"/>
            <a:ext cx="8496944" cy="164064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200"/>
              </a:lnSpc>
              <a:buFont typeface="+mj-lt"/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자연환경에 따른 생활 양식의 차이를 설명할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</a:p>
          <a:p>
            <a:pPr marL="457200" indent="-457200">
              <a:lnSpc>
                <a:spcPts val="4200"/>
              </a:lnSpc>
              <a:buFont typeface="+mj-lt"/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자연환경이 인간 생활에 끼치는 영향을 과거와 현재의 사례를 통해 분석할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endParaRPr lang="ko-KR" altLang="en-US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544" y="4779957"/>
            <a:ext cx="7848872" cy="57496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자연환경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기후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지형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429309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0A35B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A0A35B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7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0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자연환경이 인간 생활에 끼치는 영향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6420818" y="1202878"/>
              <a:ext cx="2475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2-1.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자연환경과 인간 생활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5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971600" y="4581128"/>
            <a:ext cx="7776864" cy="105259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왼쪽 사진은 열대 우림 지역의 가옥이다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이 가옥은 어떤 특징이 있고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그 까닭은 무엇일까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552" y="4722270"/>
            <a:ext cx="364047" cy="36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43608" y="5651956"/>
            <a:ext cx="7560840" cy="9233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이 지역은 연중 기온이 높고 강수량이 많아 열을 차단하기 위해 지면으로부터 가옥을 띄우고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빗물이 잘 흘러내리도록 지붕의 경사를 가파르게 지었다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36" name="그림 3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37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자연환경이 인간 생활에 끼치는 영향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33" name="직사각형 32"/>
            <p:cNvSpPr/>
            <p:nvPr/>
          </p:nvSpPr>
          <p:spPr>
            <a:xfrm>
              <a:off x="6420818" y="1202878"/>
              <a:ext cx="2475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2-1.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자연환경과 인간 생활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5" name="그림 14" descr="P2_1_46_고상 가옥.jpg"/>
          <p:cNvPicPr>
            <a:picLocks noChangeAspect="1"/>
          </p:cNvPicPr>
          <p:nvPr/>
        </p:nvPicPr>
        <p:blipFill>
          <a:blip r:embed="rId6" cstate="print"/>
          <a:srcRect b="5202"/>
          <a:stretch>
            <a:fillRect/>
          </a:stretch>
        </p:blipFill>
        <p:spPr>
          <a:xfrm>
            <a:off x="2065123" y="1124744"/>
            <a:ext cx="501375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1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2509"/>
            <a:ext cx="8496944" cy="304698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기후와 인간 생활</a:t>
            </a:r>
            <a:endParaRPr lang="en-US" altLang="ko-KR" sz="2800" b="1" spc="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기후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어떤 지역에서 장기간에 걸쳐 나타나는 대기의 종합적인 평균 상태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기후에 따라 사람들의 의복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작물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가축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음식의 조리법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가옥의 형태 등이 달라짐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자연환경은 인간의 생활에 어떤 영향을 끼칠까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6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자연환경이 인간 생활에 끼치는 영향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6420818" y="1202878"/>
              <a:ext cx="2475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2-1.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자연환경과 인간 생활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3023</Words>
  <Application>Microsoft Office PowerPoint</Application>
  <PresentationFormat>화면 슬라이드 쇼(4:3)</PresentationFormat>
  <Paragraphs>428</Paragraphs>
  <Slides>45</Slides>
  <Notes>39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46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통합사회</dc:title>
  <dc:creator>user</dc:creator>
  <cp:lastModifiedBy>user</cp:lastModifiedBy>
  <cp:revision>234</cp:revision>
  <dcterms:created xsi:type="dcterms:W3CDTF">2017-01-13T03:10:23Z</dcterms:created>
  <dcterms:modified xsi:type="dcterms:W3CDTF">2018-02-06T05:59:10Z</dcterms:modified>
</cp:coreProperties>
</file>