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58" r:id="rId4"/>
    <p:sldId id="343" r:id="rId5"/>
    <p:sldId id="259" r:id="rId6"/>
    <p:sldId id="261" r:id="rId7"/>
    <p:sldId id="262" r:id="rId8"/>
    <p:sldId id="263" r:id="rId9"/>
    <p:sldId id="347" r:id="rId10"/>
    <p:sldId id="351" r:id="rId11"/>
    <p:sldId id="282" r:id="rId12"/>
    <p:sldId id="270" r:id="rId13"/>
    <p:sldId id="352" r:id="rId14"/>
    <p:sldId id="353" r:id="rId15"/>
    <p:sldId id="350" r:id="rId16"/>
    <p:sldId id="345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35B"/>
    <a:srgbClr val="A66246"/>
    <a:srgbClr val="F24C4C"/>
    <a:srgbClr val="E02E2E"/>
    <a:srgbClr val="FEF3F5"/>
    <a:srgbClr val="444E82"/>
    <a:srgbClr val="C5E3ED"/>
    <a:srgbClr val="CDE7EF"/>
    <a:srgbClr val="BFE1EB"/>
    <a:srgbClr val="7F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4660"/>
  </p:normalViewPr>
  <p:slideViewPr>
    <p:cSldViewPr>
      <p:cViewPr>
        <p:scale>
          <a:sx n="75" d="100"/>
          <a:sy n="75" d="100"/>
        </p:scale>
        <p:origin x="-13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1619672" y="5013176"/>
            <a:ext cx="6192688" cy="1512000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36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altLang="ko-KR" sz="1800" b="1" spc="20" dirty="0" smtClean="0">
                <a:solidFill>
                  <a:srgbClr val="8064A2">
                    <a:lumMod val="75000"/>
                  </a:srgbClr>
                </a:solidFill>
                <a:cs typeface="+mn-cs"/>
              </a:rPr>
              <a:t>   </a:t>
            </a: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물을 얻기 위해 먼 길을 걸어온 아이들이 환하게 웃고 있다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. </a:t>
            </a: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아이들은 자신의 삶을 행복하다고 생각할까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? </a:t>
            </a:r>
            <a:r>
              <a:rPr lang="ko-KR" altLang="en-US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행복한 삶을 살기 위해 우리에게 필요한 것은 무엇일까</a:t>
            </a:r>
            <a:r>
              <a:rPr lang="en-US" altLang="ko-KR" sz="1800" b="1" spc="20" dirty="0" smtClean="0">
                <a:solidFill>
                  <a:schemeClr val="accent3">
                    <a:lumMod val="75000"/>
                  </a:schemeClr>
                </a:solidFill>
                <a:cs typeface="+mn-cs"/>
              </a:rPr>
              <a:t>?</a:t>
            </a:r>
            <a:endParaRPr lang="ko-KR" altLang="en-US" sz="1800" b="1" spc="20" dirty="0">
              <a:solidFill>
                <a:schemeClr val="accent3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2" name="그림 21" descr="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2656"/>
            <a:ext cx="3600400" cy="36004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491880" y="3346755"/>
            <a:ext cx="4608512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환경의 탐구</a:t>
            </a:r>
            <a:endParaRPr lang="en-US" altLang="ko-KR" sz="2000" b="1" spc="-150" dirty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삶의 목적으로서의 행복</a:t>
            </a:r>
            <a:endParaRPr lang="en-US" altLang="ko-KR" sz="2000" b="1" spc="-15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000" b="1" spc="-150" dirty="0" smtClean="0">
                <a:latin typeface="나눔고딕 ExtraBold" pitchFamily="50" charset="-127"/>
                <a:ea typeface="나눔고딕 ExtraBold" pitchFamily="50" charset="-127"/>
              </a:rPr>
              <a:t>행복한 삶을 위한 조건</a:t>
            </a:r>
            <a:endParaRPr lang="ko-KR" altLang="en-US" sz="20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1548284"/>
            <a:ext cx="612068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lnSpc>
                <a:spcPct val="120000"/>
              </a:lnSpc>
            </a:pP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환경과</a:t>
            </a:r>
            <a:endParaRPr lang="en-US" altLang="ko-KR" sz="4400" b="1" spc="-150" dirty="0" smtClean="0">
              <a:ln w="18415" cmpd="sng">
                <a:noFill/>
                <a:prstDash val="solid"/>
              </a:ln>
              <a:latin typeface="나눔고딕 ExtraBold" pitchFamily="50" charset="-127"/>
              <a:ea typeface="나눔고딕 ExtraBold" pitchFamily="50" charset="-127"/>
            </a:endParaRPr>
          </a:p>
          <a:p>
            <a:pPr defTabSz="720000">
              <a:lnSpc>
                <a:spcPct val="120000"/>
              </a:lnSpc>
            </a:pPr>
            <a:r>
              <a:rPr lang="en-US" altLang="ko-KR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ko-KR" altLang="en-US" sz="4400" b="1" spc="-150" dirty="0" smtClean="0">
                <a:ln w="18415" cmpd="sng">
                  <a:noFill/>
                  <a:prstDash val="solid"/>
                </a:ln>
                <a:latin typeface="나눔고딕 ExtraBold" pitchFamily="50" charset="-127"/>
                <a:ea typeface="나눔고딕 ExtraBold" pitchFamily="50" charset="-127"/>
              </a:rPr>
              <a:t>    행복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2555776" y="3212976"/>
            <a:ext cx="511256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1619672" y="5013176"/>
            <a:ext cx="6192688" cy="1512000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  <a:ln w="34925" cap="rnd" cmpd="sng">
            <a:noFill/>
          </a:ln>
        </p:spPr>
        <p:txBody>
          <a:bodyPr vert="horz" lIns="144000" tIns="0" rIns="144000" bIns="144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     행복한 삶을 살기 위해서는 기본적인 생활을 영위할 수 있는 여건이 마련되어야 한다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경제적 안정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편리하고 쾌적한 주거 환경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민주화된 정치 체제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,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도덕적 실천 등이 그것이다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 </a:t>
            </a:r>
            <a:r>
              <a:rPr lang="ko-KR" altLang="en-US" sz="1500" spc="-110" dirty="0" smtClean="0">
                <a:solidFill>
                  <a:srgbClr val="FF0000"/>
                </a:solidFill>
                <a:cs typeface="+mn-cs"/>
              </a:rPr>
              <a:t>다만 주어진 여건과 상관없이 스스로의 삶에 만족한다면 언제 어디서든 행복한 사람이 될 수 있다</a:t>
            </a:r>
            <a:r>
              <a:rPr lang="en-US" altLang="ko-KR" sz="1500" spc="-110" dirty="0" smtClean="0">
                <a:solidFill>
                  <a:srgbClr val="FF0000"/>
                </a:solidFill>
                <a:cs typeface="+mn-cs"/>
              </a:rPr>
              <a:t>.</a:t>
            </a:r>
            <a:endParaRPr lang="ko-KR" altLang="en-US" sz="1800" b="1" spc="20" dirty="0">
              <a:solidFill>
                <a:schemeClr val="accent4">
                  <a:lumMod val="7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75656" y="4797642"/>
            <a:ext cx="520451" cy="5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공간적 관점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현상이 나타나는 위치와 장소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현상의 분포 패턴과 이동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지역 간 네트워크 등 공간적 맥락을 살펴보는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지역 간의 차이를 이해하고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 현상에 대한 환경의 영향을 파악하는 데 도움을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인간의 삶을 이해하기 위한 관점은 어떤 특징이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현상을 이해하는 데 필요한 다양한 관점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58" y="1916832"/>
            <a:ext cx="89505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268760"/>
            <a:ext cx="856895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빈칸에 들어갈 알맞은 관점을 적어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1560" y="1772816"/>
            <a:ext cx="8064896" cy="77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서현이는 위의 뉴스를 보고 아동 노동 실태에 관심을 갖게 되었다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그래서 아동 노동에 관해 조사해 보기로 하였다</a:t>
            </a:r>
            <a:r>
              <a:rPr lang="en-US" altLang="ko-KR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spc="-100" dirty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96000" y="2636912"/>
          <a:ext cx="8352000" cy="3919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000"/>
                <a:gridCol w="1440000"/>
                <a:gridCol w="2736000"/>
                <a:gridCol w="1440000"/>
              </a:tblGrid>
              <a:tr h="362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사고의 흐름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관점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사고의 흐름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관점</a:t>
                      </a:r>
                      <a:endParaRPr lang="ko-KR" altLang="en-US" sz="1600" b="1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8762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아동 노동은 언제부터 시작되었을까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아동 노동에 대한 인식은 어떻게 바뀌어 왔을까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아동 노동의 역사를 살펴보아야겠다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해당 국가의 경제 상황이 좋지 않은가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아니면 전쟁으로 사회가 불안정한가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아이들의 인권을 보호하는 법 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제도가 없는 것일까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612000" marR="0" lvl="0" indent="-612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500" b="0" i="0" u="none" strike="noStrike" kern="1200" cap="none" spc="-120" normalizeH="0" baseline="0" noProof="0" dirty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  <a:tr h="748762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세계 어느 곳에서 아동 노동이 이루어지고</a:t>
                      </a:r>
                      <a:r>
                        <a:rPr lang="ko-KR" altLang="en-US" sz="15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있을까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해당 국가의 위치와 자연적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인문적 특징을</a:t>
                      </a:r>
                      <a:r>
                        <a:rPr lang="ko-KR" altLang="en-US" sz="15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조사해 보아야겠다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5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인권 침해 여부의 판단 기준을 무엇일까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인권의 보장 범위를 국가에서 임의대로 정해도 될까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아니면 모든 국가가 보장해야</a:t>
                      </a:r>
                      <a:r>
                        <a:rPr lang="ko-KR" altLang="en-US" sz="15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할 보편적인 인권이 존재하는 것일까</a:t>
                      </a:r>
                      <a:r>
                        <a:rPr lang="en-US" altLang="ko-KR" sz="1500" dirty="0" smtClean="0"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5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72000" marB="72000" anchor="ctr"/>
                </a:tc>
                <a:tc>
                  <a:txBody>
                    <a:bodyPr/>
                    <a:lstStyle/>
                    <a:p>
                      <a:pPr marL="612000" marR="0" lvl="0" indent="-61200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500" b="0" i="0" u="none" strike="noStrike" kern="1200" cap="none" spc="-120" normalizeH="0" baseline="0" noProof="0" dirty="0" smtClean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51520" y="33896"/>
            <a:ext cx="770485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0" algn="l"/>
            <a:r>
              <a:rPr lang="ko-KR" altLang="en-US" sz="27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현상을 이해하는 데 필요한 다양한 관점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31840" y="3646440"/>
            <a:ext cx="1440160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시간적 관점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5445224"/>
            <a:ext cx="144016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공간적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관점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5445224"/>
            <a:ext cx="144016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윤리적 관점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3645024"/>
            <a:ext cx="144016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사회적 관점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사회적 관점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 현상에 대한 제도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정책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구조의 영향력을 분석하고 예측하는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사회의 구조와 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제도가 사회 현상에 미치는 영향을 파악하고 대안을 마련하는 데 도움을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인간의 삶을 이해하기 위한 관점은 어떤 특징이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윤리적 관점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문제를 규범적 차원에서 살펴보고 바람직한 사회를 실현하기 위한 방안을 살펴보는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바람직하고 행복한 삶이 무엇인지 성찰하고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사회 문제의 바람직한 해결책을 모색하는 데 도움을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인간의 삶을 이해하기 위한 관점은 어떤 특징이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윤리적 관점</a:t>
              </a:r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: 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키메라 배아 연구에 대한 가치 판단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4527257"/>
          </a:xfrm>
          <a:prstGeom prst="roundRect">
            <a:avLst>
              <a:gd name="adj" fmla="val 3132"/>
            </a:avLst>
          </a:prstGeom>
          <a:solidFill>
            <a:srgbClr val="FCF3EB"/>
          </a:solidFill>
          <a:effectLst/>
        </p:spPr>
        <p:txBody>
          <a:bodyPr wrap="square" lIns="72000" tIns="72000" rIns="72000" bIns="72000" rtlCol="0">
            <a:spAutoFit/>
          </a:bodyPr>
          <a:lstStyle/>
          <a:p>
            <a:pPr marL="522000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 최근 인간과 동물의 유전 형질을 동시에 가진 ‘</a:t>
            </a:r>
            <a:r>
              <a:rPr lang="ko-KR" altLang="en-US" sz="1600" b="1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키메라 배아’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키워 내 이식용 장기를 만드는 연구가 진행되고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‘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키메라 배아’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돼지 자궁에서 키워 당뇨병 환자에게 필요한 췌장을 만드는 연구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파킨슨병을 치료하기 위해 키메라 배아로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도파민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신경 세포를 복제하는 실험 등이 진행되고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이러한 연구가 성공한다면 질병으로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고통받는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환자들의 삶의 질이 높아질 것이다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pc="-7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508291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3509" y="1320362"/>
            <a:ext cx="8856983" cy="3065717"/>
          </a:xfrm>
          <a:prstGeom prst="roundRect">
            <a:avLst>
              <a:gd name="adj" fmla="val 4478"/>
            </a:avLst>
          </a:prstGeom>
          <a:solidFill>
            <a:srgbClr val="FCF3EB"/>
          </a:solidFill>
          <a:effectLst/>
        </p:spPr>
        <p:txBody>
          <a:bodyPr wrap="square" lIns="108000" rIns="108000" rtlCol="0">
            <a:sp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pc="-70" dirty="0" smtClean="0">
                <a:latin typeface="맑은 고딕" pitchFamily="50" charset="-127"/>
                <a:ea typeface="맑은 고딕" pitchFamily="50" charset="-127"/>
              </a:rPr>
              <a:t>반면 키메라 배아는 서로 다른 종의 특성을 가진 한 개체로 성장할 수 있기 때문에 인간과 동물의 경계를 흐릿하게 한다는 점에서 생명 윤리 논쟁을 불러일으키고 있다</a:t>
            </a:r>
            <a:r>
              <a:rPr lang="en-US" altLang="ko-KR" spc="-7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70" dirty="0" smtClean="0">
                <a:latin typeface="맑은 고딕" pitchFamily="50" charset="-127"/>
                <a:ea typeface="맑은 고딕" pitchFamily="50" charset="-127"/>
              </a:rPr>
              <a:t>이러한 연구를 반대하는 사람들은 인간의 의식이 깃든 생명체를 실험에 사용하고 실험 후 폐기하는 것은 인간 생명의 존엄성을 위협하는 행위라고 주장한다</a:t>
            </a:r>
            <a:r>
              <a:rPr lang="en-US" altLang="ko-KR" spc="-7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40000"/>
              </a:lnSpc>
              <a:buFontTx/>
              <a:buChar char="-"/>
            </a:pPr>
            <a:r>
              <a:rPr lang="en-US" altLang="ko-KR" spc="-7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pc="-70" dirty="0" smtClean="0">
                <a:latin typeface="맑은 고딕" pitchFamily="50" charset="-127"/>
                <a:ea typeface="맑은 고딕" pitchFamily="50" charset="-127"/>
              </a:rPr>
              <a:t>경향신문</a:t>
            </a:r>
            <a:r>
              <a:rPr lang="en-US" altLang="ko-KR" spc="-70" dirty="0" smtClean="0">
                <a:latin typeface="맑은 고딕" pitchFamily="50" charset="-127"/>
                <a:ea typeface="맑은 고딕" pitchFamily="50" charset="-127"/>
              </a:rPr>
              <a:t>』, 2016. 6. 7.</a:t>
            </a:r>
          </a:p>
          <a:p>
            <a:pPr marL="0" lvl="6" algn="just">
              <a:lnSpc>
                <a:spcPct val="120000"/>
              </a:lnSpc>
            </a:pPr>
            <a:endParaRPr lang="en-US" altLang="ko-KR" sz="1400" spc="-100" baseline="30000" dirty="0" smtClean="0">
              <a:solidFill>
                <a:srgbClr val="F79646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20000"/>
              </a:lnSpc>
            </a:pPr>
            <a:r>
              <a:rPr lang="ko-KR" altLang="en-US" sz="1400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 </a:t>
            </a:r>
            <a:r>
              <a:rPr lang="ko-KR" altLang="en-US" sz="14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키메라</a:t>
            </a:r>
            <a:r>
              <a:rPr lang="en-US" altLang="ko-KR" sz="14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그리스 신화에 등장하는 ‘키메라’는 사자</a:t>
            </a:r>
            <a:r>
              <a:rPr lang="en-US" altLang="ko-KR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양</a:t>
            </a:r>
            <a:r>
              <a:rPr lang="en-US" altLang="ko-KR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뱀의 모습을 전부 가지고 있는 괴물이다</a:t>
            </a:r>
            <a:r>
              <a:rPr lang="en-US" altLang="ko-KR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생명 공학에서 ‘키메라’는 서로 다른 종의 유전자를 결합하는 기술을 의미한다</a:t>
            </a:r>
            <a:r>
              <a:rPr lang="en-US" altLang="ko-KR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just">
              <a:lnSpc>
                <a:spcPct val="120000"/>
              </a:lnSpc>
            </a:pPr>
            <a:r>
              <a:rPr lang="ko-KR" altLang="en-US" sz="1400" spc="-100" baseline="30000" dirty="0" smtClean="0">
                <a:solidFill>
                  <a:srgbClr val="F79646"/>
                </a:solidFill>
                <a:latin typeface="맑은 고딕" pitchFamily="50" charset="-127"/>
                <a:ea typeface="맑은 고딕" pitchFamily="50" charset="-127"/>
              </a:rPr>
              <a:t>✽ </a:t>
            </a:r>
            <a:r>
              <a:rPr lang="ko-KR" altLang="en-US" sz="14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배아</a:t>
            </a:r>
            <a:r>
              <a:rPr lang="en-US" altLang="ko-KR" sz="14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정자와 난자가 합쳐진 이후 세포 분열과 분화를 거듭하는 상태로 태아가 되기 전까지를 뜻한다</a:t>
            </a:r>
            <a:r>
              <a:rPr lang="en-US" altLang="ko-KR" sz="14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4000" spc="-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4437112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7584" y="4437112"/>
            <a:ext cx="7920880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키메라 배아 연구가 지속되어야 할지 자신의 입장을 정리하여 발표해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384" y="4975076"/>
            <a:ext cx="8141096" cy="15696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긍정적 측면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이러한 시도가 성공해 실용화되면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장기 이식을 하지 못해 오랫동안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고통받은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 사람들이 치료받을 수 있을 것이고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인간 생명을 연장할 수 있는 가능성이 높아진다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108000" indent="-108000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solidFill>
                  <a:srgbClr val="FF0000"/>
                </a:solidFill>
                <a:latin typeface="+mn-ea"/>
              </a:rPr>
              <a:t>부정적 측면</a:t>
            </a:r>
            <a:r>
              <a:rPr lang="en-US" altLang="ko-KR" sz="1600" b="1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인간과 동물의 경계가 불분명한 생명체가 나타나게 되고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또 그것을 사용하고 폐기한다면 인간의 존엄과 생명을 경시하는 풍조가 만연해질 것이다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윤리적 관점</a:t>
              </a:r>
              <a:r>
                <a:rPr lang="en-US" altLang="ko-KR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: </a:t>
              </a:r>
              <a:r>
                <a:rPr lang="ko-KR" altLang="en-US" sz="24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키메라 배아 연구에 대한 가치 판단</a:t>
              </a:r>
              <a:endParaRPr lang="ko-KR" altLang="en-US" sz="27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통합적 관점이 요청되는 이유를 파악한다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통합적으로 사고하기 위해서 거쳐야 하는 절차를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통합적 관점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통합적 관점의 이해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5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863526"/>
            <a:ext cx="756084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코끼리를 제대로 이해하려면 아이들은 어떻게 해야 할까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00466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507940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개별 학생이 조사한 내용만으로는 코끼리를 제대로 이해하기는 어려우므로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학생들은 조사한 내용을 서로 공유하거나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코끼리를 여러 측면에서 충분히 탐구하여 통합적으로 코끼리를 이해해야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통합적 관점의 이해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8135" y="1052736"/>
            <a:ext cx="5247730" cy="37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3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통합적 관점의 필요성</a:t>
            </a:r>
            <a:endParaRPr lang="en-US" altLang="ko-KR" sz="28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환경의 상호 작용 속에서 담긴 복잡하고 다면적인 의미를 파악하기 위해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필요함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인간의 삶과 사회 현상을 바라볼 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다각적인 해결 방안을 모색할 수 있음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사회에 대한 통찰력 함양이 가능함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6372200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인간의 삶을 이해하려면 왜 통합적 관점이 필요할까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통합적 관점의 이해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15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환경의 탐구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lvl="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통합적 사고 방법</a:t>
            </a:r>
            <a:endParaRPr lang="en-US" altLang="ko-KR" sz="2800" b="1" spc="10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통합적 사고의 필요성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지식의 탐구를 바탕으로 다양한 관점을 반영하기 위해서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통합적 사고의 절차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관점별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탐구 주제의 선정 → 자료 수집과 탐구 → 탐구 내용을 종합하여 현상 파악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통합적 관점의 이해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통합적으로 사고하려면 어떻게 해야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23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기후 변화를 통합적으로 이해하기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556211"/>
            <a:ext cx="8460940" cy="4401205"/>
          </a:xfrm>
          <a:prstGeom prst="rect">
            <a:avLst/>
          </a:prstGeom>
          <a:solidFill>
            <a:srgbClr val="F0F7FC"/>
          </a:solidFill>
          <a:effectLst/>
        </p:spPr>
        <p:txBody>
          <a:bodyPr wrap="square" rtlCol="0" anchor="ctr">
            <a:spAutoFit/>
          </a:bodyPr>
          <a:lstStyle/>
          <a:p>
            <a:pPr marL="2700000">
              <a:lnSpc>
                <a:spcPct val="140000"/>
              </a:lnSpc>
            </a:pP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 기후 변화가 심해지고 있다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지구 온난화의 주범인 이산화 탄소 수준은 산업화 이후 급격히 증가해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1900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년대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280 </a:t>
            </a:r>
            <a:r>
              <a:rPr lang="en-US" altLang="ko-KR" sz="20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ppm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에서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2000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년대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380 </a:t>
            </a:r>
            <a:r>
              <a:rPr lang="en-US" altLang="ko-KR" sz="20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ppm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수준으로 늘었다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같은 기간 지구의 기온은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1 ℃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정도 상승했다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한국 환경 정책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평가 연구원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(KEI)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에 따르면 기후 변화의 영향으로 폭염 사망자 수가 늘어나고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집중 호우의 가능성도 커져 물 부족 현상이 심화될 것으로 전망했다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산림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· </a:t>
            </a:r>
          </a:p>
          <a:p>
            <a:pPr>
              <a:lnSpc>
                <a:spcPct val="140000"/>
              </a:lnSpc>
            </a:pP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생태계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국토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연안 등에 다양한 피해가 발생할 것으로 예상되는 만큼 지구 온난화를 막기 위한 법 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· 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제도의 보완과 개인적 차원의 노력이 필요한 시점이다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.</a:t>
            </a:r>
          </a:p>
          <a:p>
            <a:pPr algn="r">
              <a:lnSpc>
                <a:spcPct val="140000"/>
              </a:lnSpc>
            </a:pP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- 『</a:t>
            </a:r>
            <a:r>
              <a:rPr lang="ko-KR" altLang="en-US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에너지경제</a:t>
            </a:r>
            <a:r>
              <a:rPr lang="en-US" altLang="ko-KR" sz="20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』, 2016. 10. 27.</a:t>
            </a:r>
          </a:p>
        </p:txBody>
      </p:sp>
      <p:pic>
        <p:nvPicPr>
          <p:cNvPr id="8" name="그림 7" descr="D1-1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62880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6228184" y="4797152"/>
            <a:ext cx="2664296" cy="1728192"/>
          </a:xfrm>
          <a:prstGeom prst="roundRect">
            <a:avLst>
              <a:gd name="adj" fmla="val 831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6156176" y="2780928"/>
            <a:ext cx="2664296" cy="1728192"/>
          </a:xfrm>
          <a:prstGeom prst="roundRect">
            <a:avLst>
              <a:gd name="adj" fmla="val 831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51520" y="1556792"/>
            <a:ext cx="8568952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같은 현상을 이해하기 위해 다양한 관점에서 현상을 파악하려고 한다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관점별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탐구 주제를 선정해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23528" y="2636912"/>
            <a:ext cx="2664296" cy="1728192"/>
          </a:xfrm>
          <a:prstGeom prst="roundRect">
            <a:avLst>
              <a:gd name="adj" fmla="val 831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083" y="3140968"/>
            <a:ext cx="2940077" cy="30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자유형 33"/>
          <p:cNvSpPr/>
          <p:nvPr/>
        </p:nvSpPr>
        <p:spPr>
          <a:xfrm>
            <a:off x="5381625" y="2924945"/>
            <a:ext cx="918567" cy="792088"/>
          </a:xfrm>
          <a:custGeom>
            <a:avLst/>
            <a:gdLst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542925 w 892969"/>
              <a:gd name="connsiteY4" fmla="*/ 289322 h 648891"/>
              <a:gd name="connsiteX5" fmla="*/ 419100 w 892969"/>
              <a:gd name="connsiteY5" fmla="*/ 317897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419100 w 892969"/>
              <a:gd name="connsiteY5" fmla="*/ 317897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612964 w 892969"/>
              <a:gd name="connsiteY3" fmla="*/ 235960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612964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969" h="648891">
                <a:moveTo>
                  <a:pt x="0" y="648891"/>
                </a:moveTo>
                <a:cubicBezTo>
                  <a:pt x="11906" y="533598"/>
                  <a:pt x="23813" y="418306"/>
                  <a:pt x="73819" y="341709"/>
                </a:cubicBezTo>
                <a:cubicBezTo>
                  <a:pt x="123825" y="265112"/>
                  <a:pt x="221848" y="206934"/>
                  <a:pt x="300038" y="189309"/>
                </a:cubicBezTo>
                <a:cubicBezTo>
                  <a:pt x="378228" y="171684"/>
                  <a:pt x="531845" y="218116"/>
                  <a:pt x="542962" y="235960"/>
                </a:cubicBezTo>
                <a:cubicBezTo>
                  <a:pt x="616822" y="295074"/>
                  <a:pt x="577963" y="383435"/>
                  <a:pt x="542962" y="412930"/>
                </a:cubicBezTo>
                <a:cubicBezTo>
                  <a:pt x="507961" y="442425"/>
                  <a:pt x="379625" y="432593"/>
                  <a:pt x="332958" y="412930"/>
                </a:cubicBezTo>
                <a:cubicBezTo>
                  <a:pt x="286291" y="393267"/>
                  <a:pt x="242250" y="346508"/>
                  <a:pt x="262957" y="294950"/>
                </a:cubicBezTo>
                <a:cubicBezTo>
                  <a:pt x="283664" y="243392"/>
                  <a:pt x="379979" y="150956"/>
                  <a:pt x="457200" y="103584"/>
                </a:cubicBezTo>
                <a:cubicBezTo>
                  <a:pt x="534421" y="56212"/>
                  <a:pt x="653653" y="21432"/>
                  <a:pt x="726281" y="10716"/>
                </a:cubicBezTo>
                <a:cubicBezTo>
                  <a:pt x="798909" y="0"/>
                  <a:pt x="845939" y="19645"/>
                  <a:pt x="892969" y="39291"/>
                </a:cubicBezTo>
              </a:path>
            </a:pathLst>
          </a:custGeom>
          <a:ln w="19050" cap="rnd">
            <a:solidFill>
              <a:srgbClr val="6F7C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 34"/>
          <p:cNvSpPr/>
          <p:nvPr/>
        </p:nvSpPr>
        <p:spPr>
          <a:xfrm flipH="1">
            <a:off x="2789337" y="2708172"/>
            <a:ext cx="1206599" cy="805917"/>
          </a:xfrm>
          <a:custGeom>
            <a:avLst/>
            <a:gdLst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542925 w 892969"/>
              <a:gd name="connsiteY4" fmla="*/ 289322 h 648891"/>
              <a:gd name="connsiteX5" fmla="*/ 419100 w 892969"/>
              <a:gd name="connsiteY5" fmla="*/ 317897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419100 w 892969"/>
              <a:gd name="connsiteY5" fmla="*/ 317897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366713 w 892969"/>
              <a:gd name="connsiteY6" fmla="*/ 229791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497681 w 892969"/>
              <a:gd name="connsiteY3" fmla="*/ 184547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612964 w 892969"/>
              <a:gd name="connsiteY3" fmla="*/ 235960 h 648891"/>
              <a:gd name="connsiteX4" fmla="*/ 612964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612964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26295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32958 w 892969"/>
              <a:gd name="connsiteY5" fmla="*/ 412930 h 648891"/>
              <a:gd name="connsiteX6" fmla="*/ 30676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60058 w 892969"/>
              <a:gd name="connsiteY5" fmla="*/ 412931 h 648891"/>
              <a:gd name="connsiteX6" fmla="*/ 30676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48891 h 648891"/>
              <a:gd name="connsiteX1" fmla="*/ 73819 w 892969"/>
              <a:gd name="connsiteY1" fmla="*/ 341709 h 648891"/>
              <a:gd name="connsiteX2" fmla="*/ 300038 w 892969"/>
              <a:gd name="connsiteY2" fmla="*/ 189309 h 648891"/>
              <a:gd name="connsiteX3" fmla="*/ 542962 w 892969"/>
              <a:gd name="connsiteY3" fmla="*/ 235960 h 648891"/>
              <a:gd name="connsiteX4" fmla="*/ 542962 w 892969"/>
              <a:gd name="connsiteY4" fmla="*/ 412930 h 648891"/>
              <a:gd name="connsiteX5" fmla="*/ 360058 w 892969"/>
              <a:gd name="connsiteY5" fmla="*/ 412931 h 648891"/>
              <a:gd name="connsiteX6" fmla="*/ 306767 w 892969"/>
              <a:gd name="connsiteY6" fmla="*/ 294950 h 648891"/>
              <a:gd name="connsiteX7" fmla="*/ 457200 w 892969"/>
              <a:gd name="connsiteY7" fmla="*/ 103584 h 648891"/>
              <a:gd name="connsiteX8" fmla="*/ 726281 w 892969"/>
              <a:gd name="connsiteY8" fmla="*/ 10716 h 648891"/>
              <a:gd name="connsiteX9" fmla="*/ 892969 w 892969"/>
              <a:gd name="connsiteY9" fmla="*/ 39291 h 648891"/>
              <a:gd name="connsiteX0" fmla="*/ 0 w 892969"/>
              <a:gd name="connsiteY0" fmla="*/ 659607 h 659607"/>
              <a:gd name="connsiteX1" fmla="*/ 73819 w 892969"/>
              <a:gd name="connsiteY1" fmla="*/ 352425 h 659607"/>
              <a:gd name="connsiteX2" fmla="*/ 300038 w 892969"/>
              <a:gd name="connsiteY2" fmla="*/ 200025 h 659607"/>
              <a:gd name="connsiteX3" fmla="*/ 542962 w 892969"/>
              <a:gd name="connsiteY3" fmla="*/ 246676 h 659607"/>
              <a:gd name="connsiteX4" fmla="*/ 542962 w 892969"/>
              <a:gd name="connsiteY4" fmla="*/ 423646 h 659607"/>
              <a:gd name="connsiteX5" fmla="*/ 360058 w 892969"/>
              <a:gd name="connsiteY5" fmla="*/ 423647 h 659607"/>
              <a:gd name="connsiteX6" fmla="*/ 306767 w 892969"/>
              <a:gd name="connsiteY6" fmla="*/ 305666 h 659607"/>
              <a:gd name="connsiteX7" fmla="*/ 457200 w 892969"/>
              <a:gd name="connsiteY7" fmla="*/ 114300 h 659607"/>
              <a:gd name="connsiteX8" fmla="*/ 573222 w 892969"/>
              <a:gd name="connsiteY8" fmla="*/ 10716 h 659607"/>
              <a:gd name="connsiteX9" fmla="*/ 892969 w 892969"/>
              <a:gd name="connsiteY9" fmla="*/ 50007 h 659607"/>
              <a:gd name="connsiteX0" fmla="*/ 0 w 892969"/>
              <a:gd name="connsiteY0" fmla="*/ 660220 h 660220"/>
              <a:gd name="connsiteX1" fmla="*/ 73819 w 892969"/>
              <a:gd name="connsiteY1" fmla="*/ 353038 h 660220"/>
              <a:gd name="connsiteX2" fmla="*/ 300038 w 892969"/>
              <a:gd name="connsiteY2" fmla="*/ 200638 h 660220"/>
              <a:gd name="connsiteX3" fmla="*/ 542962 w 892969"/>
              <a:gd name="connsiteY3" fmla="*/ 247289 h 660220"/>
              <a:gd name="connsiteX4" fmla="*/ 542962 w 892969"/>
              <a:gd name="connsiteY4" fmla="*/ 424259 h 660220"/>
              <a:gd name="connsiteX5" fmla="*/ 360058 w 892969"/>
              <a:gd name="connsiteY5" fmla="*/ 424260 h 660220"/>
              <a:gd name="connsiteX6" fmla="*/ 306767 w 892969"/>
              <a:gd name="connsiteY6" fmla="*/ 306279 h 660220"/>
              <a:gd name="connsiteX7" fmla="*/ 413350 w 892969"/>
              <a:gd name="connsiteY7" fmla="*/ 118593 h 660220"/>
              <a:gd name="connsiteX8" fmla="*/ 573222 w 892969"/>
              <a:gd name="connsiteY8" fmla="*/ 11329 h 660220"/>
              <a:gd name="connsiteX9" fmla="*/ 892969 w 892969"/>
              <a:gd name="connsiteY9" fmla="*/ 50620 h 660220"/>
              <a:gd name="connsiteX0" fmla="*/ 0 w 892969"/>
              <a:gd name="connsiteY0" fmla="*/ 660220 h 660220"/>
              <a:gd name="connsiteX1" fmla="*/ 73819 w 892969"/>
              <a:gd name="connsiteY1" fmla="*/ 353038 h 660220"/>
              <a:gd name="connsiteX2" fmla="*/ 300038 w 892969"/>
              <a:gd name="connsiteY2" fmla="*/ 200638 h 660220"/>
              <a:gd name="connsiteX3" fmla="*/ 519932 w 892969"/>
              <a:gd name="connsiteY3" fmla="*/ 236573 h 660220"/>
              <a:gd name="connsiteX4" fmla="*/ 542962 w 892969"/>
              <a:gd name="connsiteY4" fmla="*/ 424259 h 660220"/>
              <a:gd name="connsiteX5" fmla="*/ 360058 w 892969"/>
              <a:gd name="connsiteY5" fmla="*/ 424260 h 660220"/>
              <a:gd name="connsiteX6" fmla="*/ 306767 w 892969"/>
              <a:gd name="connsiteY6" fmla="*/ 306279 h 660220"/>
              <a:gd name="connsiteX7" fmla="*/ 413350 w 892969"/>
              <a:gd name="connsiteY7" fmla="*/ 118593 h 660220"/>
              <a:gd name="connsiteX8" fmla="*/ 573222 w 892969"/>
              <a:gd name="connsiteY8" fmla="*/ 11329 h 660220"/>
              <a:gd name="connsiteX9" fmla="*/ 892969 w 892969"/>
              <a:gd name="connsiteY9" fmla="*/ 50620 h 6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969" h="660220">
                <a:moveTo>
                  <a:pt x="0" y="660220"/>
                </a:moveTo>
                <a:cubicBezTo>
                  <a:pt x="11906" y="544927"/>
                  <a:pt x="23813" y="429635"/>
                  <a:pt x="73819" y="353038"/>
                </a:cubicBezTo>
                <a:cubicBezTo>
                  <a:pt x="123825" y="276441"/>
                  <a:pt x="225686" y="220049"/>
                  <a:pt x="300038" y="200638"/>
                </a:cubicBezTo>
                <a:cubicBezTo>
                  <a:pt x="374390" y="181227"/>
                  <a:pt x="508815" y="218729"/>
                  <a:pt x="519932" y="236573"/>
                </a:cubicBezTo>
                <a:cubicBezTo>
                  <a:pt x="593792" y="295687"/>
                  <a:pt x="569608" y="392978"/>
                  <a:pt x="542962" y="424259"/>
                </a:cubicBezTo>
                <a:cubicBezTo>
                  <a:pt x="516316" y="455540"/>
                  <a:pt x="442013" y="445326"/>
                  <a:pt x="360058" y="424260"/>
                </a:cubicBezTo>
                <a:cubicBezTo>
                  <a:pt x="320692" y="404597"/>
                  <a:pt x="297885" y="357223"/>
                  <a:pt x="306767" y="306279"/>
                </a:cubicBezTo>
                <a:cubicBezTo>
                  <a:pt x="315649" y="255335"/>
                  <a:pt x="368941" y="167751"/>
                  <a:pt x="413350" y="118593"/>
                </a:cubicBezTo>
                <a:cubicBezTo>
                  <a:pt x="457759" y="69435"/>
                  <a:pt x="493285" y="22658"/>
                  <a:pt x="573222" y="11329"/>
                </a:cubicBezTo>
                <a:cubicBezTo>
                  <a:pt x="653159" y="0"/>
                  <a:pt x="845939" y="30974"/>
                  <a:pt x="892969" y="50620"/>
                </a:cubicBezTo>
              </a:path>
            </a:pathLst>
          </a:custGeom>
          <a:ln w="19050" cap="rnd">
            <a:solidFill>
              <a:srgbClr val="6F7C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 36"/>
          <p:cNvSpPr/>
          <p:nvPr/>
        </p:nvSpPr>
        <p:spPr>
          <a:xfrm rot="21322865">
            <a:off x="5294716" y="4701286"/>
            <a:ext cx="1079866" cy="438255"/>
          </a:xfrm>
          <a:custGeom>
            <a:avLst/>
            <a:gdLst>
              <a:gd name="connsiteX0" fmla="*/ 50800 w 1422400"/>
              <a:gd name="connsiteY0" fmla="*/ 0 h 754062"/>
              <a:gd name="connsiteX1" fmla="*/ 60325 w 1422400"/>
              <a:gd name="connsiteY1" fmla="*/ 352425 h 754062"/>
              <a:gd name="connsiteX2" fmla="*/ 412750 w 1422400"/>
              <a:gd name="connsiteY2" fmla="*/ 619125 h 754062"/>
              <a:gd name="connsiteX3" fmla="*/ 879475 w 1422400"/>
              <a:gd name="connsiteY3" fmla="*/ 476250 h 754062"/>
              <a:gd name="connsiteX4" fmla="*/ 860425 w 1422400"/>
              <a:gd name="connsiteY4" fmla="*/ 171450 h 754062"/>
              <a:gd name="connsiteX5" fmla="*/ 584200 w 1422400"/>
              <a:gd name="connsiteY5" fmla="*/ 190500 h 754062"/>
              <a:gd name="connsiteX6" fmla="*/ 641350 w 1422400"/>
              <a:gd name="connsiteY6" fmla="*/ 495300 h 754062"/>
              <a:gd name="connsiteX7" fmla="*/ 708025 w 1422400"/>
              <a:gd name="connsiteY7" fmla="*/ 723900 h 754062"/>
              <a:gd name="connsiteX8" fmla="*/ 1270000 w 1422400"/>
              <a:gd name="connsiteY8" fmla="*/ 676275 h 754062"/>
              <a:gd name="connsiteX9" fmla="*/ 1422400 w 1422400"/>
              <a:gd name="connsiteY9" fmla="*/ 466725 h 754062"/>
              <a:gd name="connsiteX0" fmla="*/ 50800 w 1422400"/>
              <a:gd name="connsiteY0" fmla="*/ 0 h 765878"/>
              <a:gd name="connsiteX1" fmla="*/ 60325 w 1422400"/>
              <a:gd name="connsiteY1" fmla="*/ 352425 h 765878"/>
              <a:gd name="connsiteX2" fmla="*/ 412750 w 1422400"/>
              <a:gd name="connsiteY2" fmla="*/ 619125 h 765878"/>
              <a:gd name="connsiteX3" fmla="*/ 879475 w 1422400"/>
              <a:gd name="connsiteY3" fmla="*/ 476250 h 765878"/>
              <a:gd name="connsiteX4" fmla="*/ 860425 w 1422400"/>
              <a:gd name="connsiteY4" fmla="*/ 171450 h 765878"/>
              <a:gd name="connsiteX5" fmla="*/ 584200 w 1422400"/>
              <a:gd name="connsiteY5" fmla="*/ 190500 h 765878"/>
              <a:gd name="connsiteX6" fmla="*/ 526653 w 1422400"/>
              <a:gd name="connsiteY6" fmla="*/ 424408 h 765878"/>
              <a:gd name="connsiteX7" fmla="*/ 708025 w 1422400"/>
              <a:gd name="connsiteY7" fmla="*/ 723900 h 765878"/>
              <a:gd name="connsiteX8" fmla="*/ 1270000 w 1422400"/>
              <a:gd name="connsiteY8" fmla="*/ 676275 h 765878"/>
              <a:gd name="connsiteX9" fmla="*/ 1422400 w 1422400"/>
              <a:gd name="connsiteY9" fmla="*/ 466725 h 765878"/>
              <a:gd name="connsiteX0" fmla="*/ 50800 w 1422400"/>
              <a:gd name="connsiteY0" fmla="*/ 0 h 765878"/>
              <a:gd name="connsiteX1" fmla="*/ 60325 w 1422400"/>
              <a:gd name="connsiteY1" fmla="*/ 352425 h 765878"/>
              <a:gd name="connsiteX2" fmla="*/ 412750 w 1422400"/>
              <a:gd name="connsiteY2" fmla="*/ 619125 h 765878"/>
              <a:gd name="connsiteX3" fmla="*/ 879475 w 1422400"/>
              <a:gd name="connsiteY3" fmla="*/ 476250 h 765878"/>
              <a:gd name="connsiteX4" fmla="*/ 742677 w 1422400"/>
              <a:gd name="connsiteY4" fmla="*/ 208384 h 765878"/>
              <a:gd name="connsiteX5" fmla="*/ 584200 w 1422400"/>
              <a:gd name="connsiteY5" fmla="*/ 190500 h 765878"/>
              <a:gd name="connsiteX6" fmla="*/ 526653 w 1422400"/>
              <a:gd name="connsiteY6" fmla="*/ 424408 h 765878"/>
              <a:gd name="connsiteX7" fmla="*/ 708025 w 1422400"/>
              <a:gd name="connsiteY7" fmla="*/ 723900 h 765878"/>
              <a:gd name="connsiteX8" fmla="*/ 1270000 w 1422400"/>
              <a:gd name="connsiteY8" fmla="*/ 676275 h 765878"/>
              <a:gd name="connsiteX9" fmla="*/ 1422400 w 1422400"/>
              <a:gd name="connsiteY9" fmla="*/ 466725 h 765878"/>
              <a:gd name="connsiteX0" fmla="*/ 50800 w 1422400"/>
              <a:gd name="connsiteY0" fmla="*/ 0 h 765878"/>
              <a:gd name="connsiteX1" fmla="*/ 60325 w 1422400"/>
              <a:gd name="connsiteY1" fmla="*/ 352425 h 765878"/>
              <a:gd name="connsiteX2" fmla="*/ 412750 w 1422400"/>
              <a:gd name="connsiteY2" fmla="*/ 619125 h 765878"/>
              <a:gd name="connsiteX3" fmla="*/ 814685 w 1422400"/>
              <a:gd name="connsiteY3" fmla="*/ 424408 h 765878"/>
              <a:gd name="connsiteX4" fmla="*/ 742677 w 1422400"/>
              <a:gd name="connsiteY4" fmla="*/ 208384 h 765878"/>
              <a:gd name="connsiteX5" fmla="*/ 584200 w 1422400"/>
              <a:gd name="connsiteY5" fmla="*/ 190500 h 765878"/>
              <a:gd name="connsiteX6" fmla="*/ 526653 w 1422400"/>
              <a:gd name="connsiteY6" fmla="*/ 424408 h 765878"/>
              <a:gd name="connsiteX7" fmla="*/ 708025 w 1422400"/>
              <a:gd name="connsiteY7" fmla="*/ 723900 h 765878"/>
              <a:gd name="connsiteX8" fmla="*/ 1270000 w 1422400"/>
              <a:gd name="connsiteY8" fmla="*/ 676275 h 765878"/>
              <a:gd name="connsiteX9" fmla="*/ 1422400 w 1422400"/>
              <a:gd name="connsiteY9" fmla="*/ 466725 h 765878"/>
              <a:gd name="connsiteX0" fmla="*/ 25400 w 1397000"/>
              <a:gd name="connsiteY0" fmla="*/ 0 h 765878"/>
              <a:gd name="connsiteX1" fmla="*/ 69205 w 1397000"/>
              <a:gd name="connsiteY1" fmla="*/ 352400 h 765878"/>
              <a:gd name="connsiteX2" fmla="*/ 387350 w 1397000"/>
              <a:gd name="connsiteY2" fmla="*/ 619125 h 765878"/>
              <a:gd name="connsiteX3" fmla="*/ 789285 w 1397000"/>
              <a:gd name="connsiteY3" fmla="*/ 424408 h 765878"/>
              <a:gd name="connsiteX4" fmla="*/ 717277 w 1397000"/>
              <a:gd name="connsiteY4" fmla="*/ 208384 h 765878"/>
              <a:gd name="connsiteX5" fmla="*/ 558800 w 1397000"/>
              <a:gd name="connsiteY5" fmla="*/ 190500 h 765878"/>
              <a:gd name="connsiteX6" fmla="*/ 501253 w 1397000"/>
              <a:gd name="connsiteY6" fmla="*/ 424408 h 765878"/>
              <a:gd name="connsiteX7" fmla="*/ 682625 w 1397000"/>
              <a:gd name="connsiteY7" fmla="*/ 723900 h 765878"/>
              <a:gd name="connsiteX8" fmla="*/ 1244600 w 1397000"/>
              <a:gd name="connsiteY8" fmla="*/ 676275 h 765878"/>
              <a:gd name="connsiteX9" fmla="*/ 1397000 w 1397000"/>
              <a:gd name="connsiteY9" fmla="*/ 466725 h 765878"/>
              <a:gd name="connsiteX0" fmla="*/ 25400 w 1397000"/>
              <a:gd name="connsiteY0" fmla="*/ 0 h 765878"/>
              <a:gd name="connsiteX1" fmla="*/ 69205 w 1397000"/>
              <a:gd name="connsiteY1" fmla="*/ 352400 h 765878"/>
              <a:gd name="connsiteX2" fmla="*/ 357237 w 1397000"/>
              <a:gd name="connsiteY2" fmla="*/ 568424 h 765878"/>
              <a:gd name="connsiteX3" fmla="*/ 789285 w 1397000"/>
              <a:gd name="connsiteY3" fmla="*/ 424408 h 765878"/>
              <a:gd name="connsiteX4" fmla="*/ 717277 w 1397000"/>
              <a:gd name="connsiteY4" fmla="*/ 208384 h 765878"/>
              <a:gd name="connsiteX5" fmla="*/ 558800 w 1397000"/>
              <a:gd name="connsiteY5" fmla="*/ 190500 h 765878"/>
              <a:gd name="connsiteX6" fmla="*/ 501253 w 1397000"/>
              <a:gd name="connsiteY6" fmla="*/ 424408 h 765878"/>
              <a:gd name="connsiteX7" fmla="*/ 682625 w 1397000"/>
              <a:gd name="connsiteY7" fmla="*/ 723900 h 765878"/>
              <a:gd name="connsiteX8" fmla="*/ 1244600 w 1397000"/>
              <a:gd name="connsiteY8" fmla="*/ 676275 h 765878"/>
              <a:gd name="connsiteX9" fmla="*/ 1397000 w 1397000"/>
              <a:gd name="connsiteY9" fmla="*/ 466725 h 765878"/>
              <a:gd name="connsiteX0" fmla="*/ 25400 w 1397000"/>
              <a:gd name="connsiteY0" fmla="*/ 0 h 771905"/>
              <a:gd name="connsiteX1" fmla="*/ 69205 w 1397000"/>
              <a:gd name="connsiteY1" fmla="*/ 352400 h 771905"/>
              <a:gd name="connsiteX2" fmla="*/ 357237 w 1397000"/>
              <a:gd name="connsiteY2" fmla="*/ 568424 h 771905"/>
              <a:gd name="connsiteX3" fmla="*/ 789285 w 1397000"/>
              <a:gd name="connsiteY3" fmla="*/ 424408 h 771905"/>
              <a:gd name="connsiteX4" fmla="*/ 717277 w 1397000"/>
              <a:gd name="connsiteY4" fmla="*/ 208384 h 771905"/>
              <a:gd name="connsiteX5" fmla="*/ 558800 w 1397000"/>
              <a:gd name="connsiteY5" fmla="*/ 190500 h 771905"/>
              <a:gd name="connsiteX6" fmla="*/ 501253 w 1397000"/>
              <a:gd name="connsiteY6" fmla="*/ 424408 h 771905"/>
              <a:gd name="connsiteX7" fmla="*/ 682625 w 1397000"/>
              <a:gd name="connsiteY7" fmla="*/ 723900 h 771905"/>
              <a:gd name="connsiteX8" fmla="*/ 1077317 w 1397000"/>
              <a:gd name="connsiteY8" fmla="*/ 712440 h 771905"/>
              <a:gd name="connsiteX9" fmla="*/ 1397000 w 1397000"/>
              <a:gd name="connsiteY9" fmla="*/ 466725 h 771905"/>
              <a:gd name="connsiteX0" fmla="*/ 25400 w 1397000"/>
              <a:gd name="connsiteY0" fmla="*/ 0 h 741391"/>
              <a:gd name="connsiteX1" fmla="*/ 69205 w 1397000"/>
              <a:gd name="connsiteY1" fmla="*/ 352400 h 741391"/>
              <a:gd name="connsiteX2" fmla="*/ 357237 w 1397000"/>
              <a:gd name="connsiteY2" fmla="*/ 568424 h 741391"/>
              <a:gd name="connsiteX3" fmla="*/ 789285 w 1397000"/>
              <a:gd name="connsiteY3" fmla="*/ 424408 h 741391"/>
              <a:gd name="connsiteX4" fmla="*/ 717277 w 1397000"/>
              <a:gd name="connsiteY4" fmla="*/ 208384 h 741391"/>
              <a:gd name="connsiteX5" fmla="*/ 558800 w 1397000"/>
              <a:gd name="connsiteY5" fmla="*/ 190500 h 741391"/>
              <a:gd name="connsiteX6" fmla="*/ 501253 w 1397000"/>
              <a:gd name="connsiteY6" fmla="*/ 424408 h 741391"/>
              <a:gd name="connsiteX7" fmla="*/ 789285 w 1397000"/>
              <a:gd name="connsiteY7" fmla="*/ 640432 h 741391"/>
              <a:gd name="connsiteX8" fmla="*/ 1077317 w 1397000"/>
              <a:gd name="connsiteY8" fmla="*/ 712440 h 741391"/>
              <a:gd name="connsiteX9" fmla="*/ 1397000 w 1397000"/>
              <a:gd name="connsiteY9" fmla="*/ 466725 h 741391"/>
              <a:gd name="connsiteX0" fmla="*/ 25400 w 1397000"/>
              <a:gd name="connsiteY0" fmla="*/ 0 h 676436"/>
              <a:gd name="connsiteX1" fmla="*/ 69205 w 1397000"/>
              <a:gd name="connsiteY1" fmla="*/ 352400 h 676436"/>
              <a:gd name="connsiteX2" fmla="*/ 357237 w 1397000"/>
              <a:gd name="connsiteY2" fmla="*/ 568424 h 676436"/>
              <a:gd name="connsiteX3" fmla="*/ 789285 w 1397000"/>
              <a:gd name="connsiteY3" fmla="*/ 424408 h 676436"/>
              <a:gd name="connsiteX4" fmla="*/ 717277 w 1397000"/>
              <a:gd name="connsiteY4" fmla="*/ 208384 h 676436"/>
              <a:gd name="connsiteX5" fmla="*/ 558800 w 1397000"/>
              <a:gd name="connsiteY5" fmla="*/ 190500 h 676436"/>
              <a:gd name="connsiteX6" fmla="*/ 501253 w 1397000"/>
              <a:gd name="connsiteY6" fmla="*/ 424408 h 676436"/>
              <a:gd name="connsiteX7" fmla="*/ 789285 w 1397000"/>
              <a:gd name="connsiteY7" fmla="*/ 640432 h 676436"/>
              <a:gd name="connsiteX8" fmla="*/ 1077317 w 1397000"/>
              <a:gd name="connsiteY8" fmla="*/ 640432 h 676436"/>
              <a:gd name="connsiteX9" fmla="*/ 1397000 w 1397000"/>
              <a:gd name="connsiteY9" fmla="*/ 466725 h 676436"/>
              <a:gd name="connsiteX0" fmla="*/ 25400 w 1365349"/>
              <a:gd name="connsiteY0" fmla="*/ 0 h 676436"/>
              <a:gd name="connsiteX1" fmla="*/ 69205 w 1365349"/>
              <a:gd name="connsiteY1" fmla="*/ 352400 h 676436"/>
              <a:gd name="connsiteX2" fmla="*/ 357237 w 1365349"/>
              <a:gd name="connsiteY2" fmla="*/ 568424 h 676436"/>
              <a:gd name="connsiteX3" fmla="*/ 789285 w 1365349"/>
              <a:gd name="connsiteY3" fmla="*/ 424408 h 676436"/>
              <a:gd name="connsiteX4" fmla="*/ 717277 w 1365349"/>
              <a:gd name="connsiteY4" fmla="*/ 208384 h 676436"/>
              <a:gd name="connsiteX5" fmla="*/ 558800 w 1365349"/>
              <a:gd name="connsiteY5" fmla="*/ 190500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0 h 676436"/>
              <a:gd name="connsiteX1" fmla="*/ 69206 w 1365349"/>
              <a:gd name="connsiteY1" fmla="*/ 280392 h 676436"/>
              <a:gd name="connsiteX2" fmla="*/ 357237 w 1365349"/>
              <a:gd name="connsiteY2" fmla="*/ 568424 h 676436"/>
              <a:gd name="connsiteX3" fmla="*/ 789285 w 1365349"/>
              <a:gd name="connsiteY3" fmla="*/ 424408 h 676436"/>
              <a:gd name="connsiteX4" fmla="*/ 717277 w 1365349"/>
              <a:gd name="connsiteY4" fmla="*/ 208384 h 676436"/>
              <a:gd name="connsiteX5" fmla="*/ 558800 w 1365349"/>
              <a:gd name="connsiteY5" fmla="*/ 190500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0 h 676436"/>
              <a:gd name="connsiteX1" fmla="*/ 69206 w 1365349"/>
              <a:gd name="connsiteY1" fmla="*/ 280392 h 676436"/>
              <a:gd name="connsiteX2" fmla="*/ 357238 w 1365349"/>
              <a:gd name="connsiteY2" fmla="*/ 496416 h 676436"/>
              <a:gd name="connsiteX3" fmla="*/ 789285 w 1365349"/>
              <a:gd name="connsiteY3" fmla="*/ 424408 h 676436"/>
              <a:gd name="connsiteX4" fmla="*/ 717277 w 1365349"/>
              <a:gd name="connsiteY4" fmla="*/ 208384 h 676436"/>
              <a:gd name="connsiteX5" fmla="*/ 558800 w 1365349"/>
              <a:gd name="connsiteY5" fmla="*/ 190500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0 h 676436"/>
              <a:gd name="connsiteX1" fmla="*/ 69206 w 1365349"/>
              <a:gd name="connsiteY1" fmla="*/ 280392 h 676436"/>
              <a:gd name="connsiteX2" fmla="*/ 357238 w 1365349"/>
              <a:gd name="connsiteY2" fmla="*/ 496416 h 676436"/>
              <a:gd name="connsiteX3" fmla="*/ 789285 w 1365349"/>
              <a:gd name="connsiteY3" fmla="*/ 424408 h 676436"/>
              <a:gd name="connsiteX4" fmla="*/ 789286 w 1365349"/>
              <a:gd name="connsiteY4" fmla="*/ 64368 h 676436"/>
              <a:gd name="connsiteX5" fmla="*/ 558800 w 1365349"/>
              <a:gd name="connsiteY5" fmla="*/ 190500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0 h 676436"/>
              <a:gd name="connsiteX1" fmla="*/ 69206 w 1365349"/>
              <a:gd name="connsiteY1" fmla="*/ 280392 h 676436"/>
              <a:gd name="connsiteX2" fmla="*/ 357238 w 1365349"/>
              <a:gd name="connsiteY2" fmla="*/ 496416 h 676436"/>
              <a:gd name="connsiteX3" fmla="*/ 861294 w 1365349"/>
              <a:gd name="connsiteY3" fmla="*/ 280392 h 676436"/>
              <a:gd name="connsiteX4" fmla="*/ 789286 w 1365349"/>
              <a:gd name="connsiteY4" fmla="*/ 64368 h 676436"/>
              <a:gd name="connsiteX5" fmla="*/ 558800 w 1365349"/>
              <a:gd name="connsiteY5" fmla="*/ 190500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0 h 676436"/>
              <a:gd name="connsiteX1" fmla="*/ 69206 w 1365349"/>
              <a:gd name="connsiteY1" fmla="*/ 280392 h 676436"/>
              <a:gd name="connsiteX2" fmla="*/ 357238 w 1365349"/>
              <a:gd name="connsiteY2" fmla="*/ 496416 h 676436"/>
              <a:gd name="connsiteX3" fmla="*/ 861294 w 1365349"/>
              <a:gd name="connsiteY3" fmla="*/ 280392 h 676436"/>
              <a:gd name="connsiteX4" fmla="*/ 789286 w 1365349"/>
              <a:gd name="connsiteY4" fmla="*/ 64368 h 676436"/>
              <a:gd name="connsiteX5" fmla="*/ 573262 w 1365349"/>
              <a:gd name="connsiteY5" fmla="*/ 136376 h 676436"/>
              <a:gd name="connsiteX6" fmla="*/ 501253 w 1365349"/>
              <a:gd name="connsiteY6" fmla="*/ 424408 h 676436"/>
              <a:gd name="connsiteX7" fmla="*/ 789285 w 1365349"/>
              <a:gd name="connsiteY7" fmla="*/ 640432 h 676436"/>
              <a:gd name="connsiteX8" fmla="*/ 1077317 w 1365349"/>
              <a:gd name="connsiteY8" fmla="*/ 640432 h 676436"/>
              <a:gd name="connsiteX9" fmla="*/ 1365349 w 1365349"/>
              <a:gd name="connsiteY9" fmla="*/ 496416 h 676436"/>
              <a:gd name="connsiteX0" fmla="*/ 25400 w 1365349"/>
              <a:gd name="connsiteY0" fmla="*/ 363399 h 1039835"/>
              <a:gd name="connsiteX1" fmla="*/ 69206 w 1365349"/>
              <a:gd name="connsiteY1" fmla="*/ 643791 h 1039835"/>
              <a:gd name="connsiteX2" fmla="*/ 357238 w 1365349"/>
              <a:gd name="connsiteY2" fmla="*/ 859815 h 1039835"/>
              <a:gd name="connsiteX3" fmla="*/ 861294 w 1365349"/>
              <a:gd name="connsiteY3" fmla="*/ 643791 h 1039835"/>
              <a:gd name="connsiteX4" fmla="*/ 936490 w 1365349"/>
              <a:gd name="connsiteY4" fmla="*/ 24002 h 1039835"/>
              <a:gd name="connsiteX5" fmla="*/ 573262 w 1365349"/>
              <a:gd name="connsiteY5" fmla="*/ 499775 h 1039835"/>
              <a:gd name="connsiteX6" fmla="*/ 501253 w 1365349"/>
              <a:gd name="connsiteY6" fmla="*/ 787807 h 1039835"/>
              <a:gd name="connsiteX7" fmla="*/ 789285 w 1365349"/>
              <a:gd name="connsiteY7" fmla="*/ 1003831 h 1039835"/>
              <a:gd name="connsiteX8" fmla="*/ 1077317 w 1365349"/>
              <a:gd name="connsiteY8" fmla="*/ 1003831 h 1039835"/>
              <a:gd name="connsiteX9" fmla="*/ 1365349 w 1365349"/>
              <a:gd name="connsiteY9" fmla="*/ 859815 h 1039835"/>
              <a:gd name="connsiteX0" fmla="*/ 25400 w 1365349"/>
              <a:gd name="connsiteY0" fmla="*/ 367269 h 1043705"/>
              <a:gd name="connsiteX1" fmla="*/ 69206 w 1365349"/>
              <a:gd name="connsiteY1" fmla="*/ 647661 h 1043705"/>
              <a:gd name="connsiteX2" fmla="*/ 357238 w 1365349"/>
              <a:gd name="connsiteY2" fmla="*/ 863685 h 1043705"/>
              <a:gd name="connsiteX3" fmla="*/ 909571 w 1365349"/>
              <a:gd name="connsiteY3" fmla="*/ 670885 h 1043705"/>
              <a:gd name="connsiteX4" fmla="*/ 936490 w 1365349"/>
              <a:gd name="connsiteY4" fmla="*/ 27872 h 1043705"/>
              <a:gd name="connsiteX5" fmla="*/ 573262 w 1365349"/>
              <a:gd name="connsiteY5" fmla="*/ 503645 h 1043705"/>
              <a:gd name="connsiteX6" fmla="*/ 501253 w 1365349"/>
              <a:gd name="connsiteY6" fmla="*/ 791677 h 1043705"/>
              <a:gd name="connsiteX7" fmla="*/ 789285 w 1365349"/>
              <a:gd name="connsiteY7" fmla="*/ 1007701 h 1043705"/>
              <a:gd name="connsiteX8" fmla="*/ 1077317 w 1365349"/>
              <a:gd name="connsiteY8" fmla="*/ 1007701 h 1043705"/>
              <a:gd name="connsiteX9" fmla="*/ 1365349 w 1365349"/>
              <a:gd name="connsiteY9" fmla="*/ 863685 h 1043705"/>
              <a:gd name="connsiteX0" fmla="*/ 25400 w 1365349"/>
              <a:gd name="connsiteY0" fmla="*/ 193528 h 869964"/>
              <a:gd name="connsiteX1" fmla="*/ 69206 w 1365349"/>
              <a:gd name="connsiteY1" fmla="*/ 473920 h 869964"/>
              <a:gd name="connsiteX2" fmla="*/ 357238 w 1365349"/>
              <a:gd name="connsiteY2" fmla="*/ 689944 h 869964"/>
              <a:gd name="connsiteX3" fmla="*/ 909571 w 1365349"/>
              <a:gd name="connsiteY3" fmla="*/ 497144 h 869964"/>
              <a:gd name="connsiteX4" fmla="*/ 1013061 w 1365349"/>
              <a:gd name="connsiteY4" fmla="*/ 27872 h 869964"/>
              <a:gd name="connsiteX5" fmla="*/ 573262 w 1365349"/>
              <a:gd name="connsiteY5" fmla="*/ 329904 h 869964"/>
              <a:gd name="connsiteX6" fmla="*/ 501253 w 1365349"/>
              <a:gd name="connsiteY6" fmla="*/ 617936 h 869964"/>
              <a:gd name="connsiteX7" fmla="*/ 789285 w 1365349"/>
              <a:gd name="connsiteY7" fmla="*/ 833960 h 869964"/>
              <a:gd name="connsiteX8" fmla="*/ 1077317 w 1365349"/>
              <a:gd name="connsiteY8" fmla="*/ 833960 h 869964"/>
              <a:gd name="connsiteX9" fmla="*/ 1365349 w 1365349"/>
              <a:gd name="connsiteY9" fmla="*/ 689944 h 869964"/>
              <a:gd name="connsiteX0" fmla="*/ 25400 w 1365349"/>
              <a:gd name="connsiteY0" fmla="*/ 223569 h 900005"/>
              <a:gd name="connsiteX1" fmla="*/ 69206 w 1365349"/>
              <a:gd name="connsiteY1" fmla="*/ 503961 h 900005"/>
              <a:gd name="connsiteX2" fmla="*/ 357238 w 1365349"/>
              <a:gd name="connsiteY2" fmla="*/ 719985 h 900005"/>
              <a:gd name="connsiteX3" fmla="*/ 909571 w 1365349"/>
              <a:gd name="connsiteY3" fmla="*/ 527185 h 900005"/>
              <a:gd name="connsiteX4" fmla="*/ 1013061 w 1365349"/>
              <a:gd name="connsiteY4" fmla="*/ 57913 h 900005"/>
              <a:gd name="connsiteX5" fmla="*/ 756431 w 1365349"/>
              <a:gd name="connsiteY5" fmla="*/ 179702 h 900005"/>
              <a:gd name="connsiteX6" fmla="*/ 501253 w 1365349"/>
              <a:gd name="connsiteY6" fmla="*/ 647977 h 900005"/>
              <a:gd name="connsiteX7" fmla="*/ 789285 w 1365349"/>
              <a:gd name="connsiteY7" fmla="*/ 864001 h 900005"/>
              <a:gd name="connsiteX8" fmla="*/ 1077317 w 1365349"/>
              <a:gd name="connsiteY8" fmla="*/ 864001 h 900005"/>
              <a:gd name="connsiteX9" fmla="*/ 1365349 w 1365349"/>
              <a:gd name="connsiteY9" fmla="*/ 719985 h 900005"/>
              <a:gd name="connsiteX0" fmla="*/ 25400 w 1365349"/>
              <a:gd name="connsiteY0" fmla="*/ 223569 h 926631"/>
              <a:gd name="connsiteX1" fmla="*/ 69206 w 1365349"/>
              <a:gd name="connsiteY1" fmla="*/ 503961 h 926631"/>
              <a:gd name="connsiteX2" fmla="*/ 357238 w 1365349"/>
              <a:gd name="connsiteY2" fmla="*/ 719985 h 926631"/>
              <a:gd name="connsiteX3" fmla="*/ 909571 w 1365349"/>
              <a:gd name="connsiteY3" fmla="*/ 527185 h 926631"/>
              <a:gd name="connsiteX4" fmla="*/ 1013061 w 1365349"/>
              <a:gd name="connsiteY4" fmla="*/ 57913 h 926631"/>
              <a:gd name="connsiteX5" fmla="*/ 756431 w 1365349"/>
              <a:gd name="connsiteY5" fmla="*/ 179702 h 926631"/>
              <a:gd name="connsiteX6" fmla="*/ 659672 w 1365349"/>
              <a:gd name="connsiteY6" fmla="*/ 488223 h 926631"/>
              <a:gd name="connsiteX7" fmla="*/ 789285 w 1365349"/>
              <a:gd name="connsiteY7" fmla="*/ 864001 h 926631"/>
              <a:gd name="connsiteX8" fmla="*/ 1077317 w 1365349"/>
              <a:gd name="connsiteY8" fmla="*/ 864001 h 926631"/>
              <a:gd name="connsiteX9" fmla="*/ 1365349 w 1365349"/>
              <a:gd name="connsiteY9" fmla="*/ 719985 h 926631"/>
              <a:gd name="connsiteX0" fmla="*/ 25400 w 1365349"/>
              <a:gd name="connsiteY0" fmla="*/ 225735 h 928797"/>
              <a:gd name="connsiteX1" fmla="*/ 69206 w 1365349"/>
              <a:gd name="connsiteY1" fmla="*/ 506127 h 928797"/>
              <a:gd name="connsiteX2" fmla="*/ 357238 w 1365349"/>
              <a:gd name="connsiteY2" fmla="*/ 722151 h 928797"/>
              <a:gd name="connsiteX3" fmla="*/ 992871 w 1365349"/>
              <a:gd name="connsiteY3" fmla="*/ 542337 h 928797"/>
              <a:gd name="connsiteX4" fmla="*/ 1013061 w 1365349"/>
              <a:gd name="connsiteY4" fmla="*/ 60079 h 928797"/>
              <a:gd name="connsiteX5" fmla="*/ 756431 w 1365349"/>
              <a:gd name="connsiteY5" fmla="*/ 181868 h 928797"/>
              <a:gd name="connsiteX6" fmla="*/ 659672 w 1365349"/>
              <a:gd name="connsiteY6" fmla="*/ 490389 h 928797"/>
              <a:gd name="connsiteX7" fmla="*/ 789285 w 1365349"/>
              <a:gd name="connsiteY7" fmla="*/ 866167 h 928797"/>
              <a:gd name="connsiteX8" fmla="*/ 1077317 w 1365349"/>
              <a:gd name="connsiteY8" fmla="*/ 866167 h 928797"/>
              <a:gd name="connsiteX9" fmla="*/ 1365349 w 1365349"/>
              <a:gd name="connsiteY9" fmla="*/ 722151 h 928797"/>
              <a:gd name="connsiteX0" fmla="*/ 25400 w 1365349"/>
              <a:gd name="connsiteY0" fmla="*/ 238723 h 941785"/>
              <a:gd name="connsiteX1" fmla="*/ 69206 w 1365349"/>
              <a:gd name="connsiteY1" fmla="*/ 519115 h 941785"/>
              <a:gd name="connsiteX2" fmla="*/ 357238 w 1365349"/>
              <a:gd name="connsiteY2" fmla="*/ 735139 h 941785"/>
              <a:gd name="connsiteX3" fmla="*/ 992871 w 1365349"/>
              <a:gd name="connsiteY3" fmla="*/ 555325 h 941785"/>
              <a:gd name="connsiteX4" fmla="*/ 929761 w 1365349"/>
              <a:gd name="connsiteY4" fmla="*/ 60078 h 941785"/>
              <a:gd name="connsiteX5" fmla="*/ 756431 w 1365349"/>
              <a:gd name="connsiteY5" fmla="*/ 194856 h 941785"/>
              <a:gd name="connsiteX6" fmla="*/ 659672 w 1365349"/>
              <a:gd name="connsiteY6" fmla="*/ 503377 h 941785"/>
              <a:gd name="connsiteX7" fmla="*/ 789285 w 1365349"/>
              <a:gd name="connsiteY7" fmla="*/ 879155 h 941785"/>
              <a:gd name="connsiteX8" fmla="*/ 1077317 w 1365349"/>
              <a:gd name="connsiteY8" fmla="*/ 879155 h 941785"/>
              <a:gd name="connsiteX9" fmla="*/ 1365349 w 1365349"/>
              <a:gd name="connsiteY9" fmla="*/ 735139 h 941785"/>
              <a:gd name="connsiteX0" fmla="*/ 25400 w 1365349"/>
              <a:gd name="connsiteY0" fmla="*/ 236559 h 939621"/>
              <a:gd name="connsiteX1" fmla="*/ 69206 w 1365349"/>
              <a:gd name="connsiteY1" fmla="*/ 516951 h 939621"/>
              <a:gd name="connsiteX2" fmla="*/ 357238 w 1365349"/>
              <a:gd name="connsiteY2" fmla="*/ 732975 h 939621"/>
              <a:gd name="connsiteX3" fmla="*/ 909571 w 1365349"/>
              <a:gd name="connsiteY3" fmla="*/ 540174 h 939621"/>
              <a:gd name="connsiteX4" fmla="*/ 929761 w 1365349"/>
              <a:gd name="connsiteY4" fmla="*/ 57914 h 939621"/>
              <a:gd name="connsiteX5" fmla="*/ 756431 w 1365349"/>
              <a:gd name="connsiteY5" fmla="*/ 192692 h 939621"/>
              <a:gd name="connsiteX6" fmla="*/ 659672 w 1365349"/>
              <a:gd name="connsiteY6" fmla="*/ 501213 h 939621"/>
              <a:gd name="connsiteX7" fmla="*/ 789285 w 1365349"/>
              <a:gd name="connsiteY7" fmla="*/ 876991 h 939621"/>
              <a:gd name="connsiteX8" fmla="*/ 1077317 w 1365349"/>
              <a:gd name="connsiteY8" fmla="*/ 876991 h 939621"/>
              <a:gd name="connsiteX9" fmla="*/ 1365349 w 1365349"/>
              <a:gd name="connsiteY9" fmla="*/ 732975 h 939621"/>
              <a:gd name="connsiteX0" fmla="*/ 25400 w 1365349"/>
              <a:gd name="connsiteY0" fmla="*/ 278500 h 981562"/>
              <a:gd name="connsiteX1" fmla="*/ 69206 w 1365349"/>
              <a:gd name="connsiteY1" fmla="*/ 558892 h 981562"/>
              <a:gd name="connsiteX2" fmla="*/ 357238 w 1365349"/>
              <a:gd name="connsiteY2" fmla="*/ 774916 h 981562"/>
              <a:gd name="connsiteX3" fmla="*/ 909571 w 1365349"/>
              <a:gd name="connsiteY3" fmla="*/ 582115 h 981562"/>
              <a:gd name="connsiteX4" fmla="*/ 929761 w 1365349"/>
              <a:gd name="connsiteY4" fmla="*/ 99855 h 981562"/>
              <a:gd name="connsiteX5" fmla="*/ 763160 w 1365349"/>
              <a:gd name="connsiteY5" fmla="*/ 73883 h 981562"/>
              <a:gd name="connsiteX6" fmla="*/ 659672 w 1365349"/>
              <a:gd name="connsiteY6" fmla="*/ 543154 h 981562"/>
              <a:gd name="connsiteX7" fmla="*/ 789285 w 1365349"/>
              <a:gd name="connsiteY7" fmla="*/ 918932 h 981562"/>
              <a:gd name="connsiteX8" fmla="*/ 1077317 w 1365349"/>
              <a:gd name="connsiteY8" fmla="*/ 918932 h 981562"/>
              <a:gd name="connsiteX9" fmla="*/ 1365349 w 1365349"/>
              <a:gd name="connsiteY9" fmla="*/ 774916 h 981562"/>
              <a:gd name="connsiteX0" fmla="*/ 25401 w 1390750"/>
              <a:gd name="connsiteY0" fmla="*/ 278504 h 981562"/>
              <a:gd name="connsiteX1" fmla="*/ 94607 w 1390750"/>
              <a:gd name="connsiteY1" fmla="*/ 558892 h 981562"/>
              <a:gd name="connsiteX2" fmla="*/ 382639 w 1390750"/>
              <a:gd name="connsiteY2" fmla="*/ 774916 h 981562"/>
              <a:gd name="connsiteX3" fmla="*/ 934972 w 1390750"/>
              <a:gd name="connsiteY3" fmla="*/ 582115 h 981562"/>
              <a:gd name="connsiteX4" fmla="*/ 955162 w 1390750"/>
              <a:gd name="connsiteY4" fmla="*/ 99855 h 981562"/>
              <a:gd name="connsiteX5" fmla="*/ 788561 w 1390750"/>
              <a:gd name="connsiteY5" fmla="*/ 73883 h 981562"/>
              <a:gd name="connsiteX6" fmla="*/ 685073 w 1390750"/>
              <a:gd name="connsiteY6" fmla="*/ 543154 h 981562"/>
              <a:gd name="connsiteX7" fmla="*/ 814686 w 1390750"/>
              <a:gd name="connsiteY7" fmla="*/ 918932 h 981562"/>
              <a:gd name="connsiteX8" fmla="*/ 1102718 w 1390750"/>
              <a:gd name="connsiteY8" fmla="*/ 918932 h 981562"/>
              <a:gd name="connsiteX9" fmla="*/ 1390750 w 1390750"/>
              <a:gd name="connsiteY9" fmla="*/ 774916 h 981562"/>
              <a:gd name="connsiteX0" fmla="*/ 3778 w 1369127"/>
              <a:gd name="connsiteY0" fmla="*/ 278504 h 981562"/>
              <a:gd name="connsiteX1" fmla="*/ 72984 w 1369127"/>
              <a:gd name="connsiteY1" fmla="*/ 558892 h 981562"/>
              <a:gd name="connsiteX2" fmla="*/ 361016 w 1369127"/>
              <a:gd name="connsiteY2" fmla="*/ 774916 h 981562"/>
              <a:gd name="connsiteX3" fmla="*/ 913349 w 1369127"/>
              <a:gd name="connsiteY3" fmla="*/ 582115 h 981562"/>
              <a:gd name="connsiteX4" fmla="*/ 933539 w 1369127"/>
              <a:gd name="connsiteY4" fmla="*/ 99855 h 981562"/>
              <a:gd name="connsiteX5" fmla="*/ 766938 w 1369127"/>
              <a:gd name="connsiteY5" fmla="*/ 73883 h 981562"/>
              <a:gd name="connsiteX6" fmla="*/ 663450 w 1369127"/>
              <a:gd name="connsiteY6" fmla="*/ 543154 h 981562"/>
              <a:gd name="connsiteX7" fmla="*/ 793063 w 1369127"/>
              <a:gd name="connsiteY7" fmla="*/ 918932 h 981562"/>
              <a:gd name="connsiteX8" fmla="*/ 1081095 w 1369127"/>
              <a:gd name="connsiteY8" fmla="*/ 918932 h 981562"/>
              <a:gd name="connsiteX9" fmla="*/ 1369127 w 1369127"/>
              <a:gd name="connsiteY9" fmla="*/ 774916 h 981562"/>
              <a:gd name="connsiteX0" fmla="*/ 3778 w 1329848"/>
              <a:gd name="connsiteY0" fmla="*/ 278504 h 981562"/>
              <a:gd name="connsiteX1" fmla="*/ 72984 w 1329848"/>
              <a:gd name="connsiteY1" fmla="*/ 558892 h 981562"/>
              <a:gd name="connsiteX2" fmla="*/ 361016 w 1329848"/>
              <a:gd name="connsiteY2" fmla="*/ 774916 h 981562"/>
              <a:gd name="connsiteX3" fmla="*/ 913349 w 1329848"/>
              <a:gd name="connsiteY3" fmla="*/ 582115 h 981562"/>
              <a:gd name="connsiteX4" fmla="*/ 933539 w 1329848"/>
              <a:gd name="connsiteY4" fmla="*/ 99855 h 981562"/>
              <a:gd name="connsiteX5" fmla="*/ 766938 w 1329848"/>
              <a:gd name="connsiteY5" fmla="*/ 73883 h 981562"/>
              <a:gd name="connsiteX6" fmla="*/ 663450 w 1329848"/>
              <a:gd name="connsiteY6" fmla="*/ 543154 h 981562"/>
              <a:gd name="connsiteX7" fmla="*/ 793063 w 1329848"/>
              <a:gd name="connsiteY7" fmla="*/ 918932 h 981562"/>
              <a:gd name="connsiteX8" fmla="*/ 1081095 w 1329848"/>
              <a:gd name="connsiteY8" fmla="*/ 918932 h 981562"/>
              <a:gd name="connsiteX9" fmla="*/ 1329848 w 1329848"/>
              <a:gd name="connsiteY9" fmla="*/ 647053 h 98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848" h="981562">
                <a:moveTo>
                  <a:pt x="3778" y="278504"/>
                </a:moveTo>
                <a:cubicBezTo>
                  <a:pt x="0" y="390272"/>
                  <a:pt x="13444" y="476157"/>
                  <a:pt x="72984" y="558892"/>
                </a:cubicBezTo>
                <a:cubicBezTo>
                  <a:pt x="132524" y="641627"/>
                  <a:pt x="220955" y="771046"/>
                  <a:pt x="361016" y="774916"/>
                </a:cubicBezTo>
                <a:cubicBezTo>
                  <a:pt x="501077" y="778786"/>
                  <a:pt x="817928" y="694625"/>
                  <a:pt x="913349" y="582115"/>
                </a:cubicBezTo>
                <a:cubicBezTo>
                  <a:pt x="1008770" y="469605"/>
                  <a:pt x="957941" y="184560"/>
                  <a:pt x="933539" y="99855"/>
                </a:cubicBezTo>
                <a:cubicBezTo>
                  <a:pt x="909137" y="15150"/>
                  <a:pt x="811953" y="0"/>
                  <a:pt x="766938" y="73883"/>
                </a:cubicBezTo>
                <a:cubicBezTo>
                  <a:pt x="721923" y="147766"/>
                  <a:pt x="659096" y="402313"/>
                  <a:pt x="663450" y="543154"/>
                </a:cubicBezTo>
                <a:cubicBezTo>
                  <a:pt x="667804" y="683996"/>
                  <a:pt x="723456" y="856302"/>
                  <a:pt x="793063" y="918932"/>
                </a:cubicBezTo>
                <a:cubicBezTo>
                  <a:pt x="862670" y="981562"/>
                  <a:pt x="991631" y="964245"/>
                  <a:pt x="1081095" y="918932"/>
                </a:cubicBezTo>
                <a:cubicBezTo>
                  <a:pt x="1170559" y="873619"/>
                  <a:pt x="1306036" y="685153"/>
                  <a:pt x="1329848" y="647053"/>
                </a:cubicBezTo>
              </a:path>
            </a:pathLst>
          </a:custGeom>
          <a:ln w="19050">
            <a:solidFill>
              <a:srgbClr val="6F7C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323528" y="4869160"/>
            <a:ext cx="2664296" cy="1728192"/>
          </a:xfrm>
          <a:prstGeom prst="roundRect">
            <a:avLst>
              <a:gd name="adj" fmla="val 831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  <a:effectLst>
            <a:outerShdw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 41"/>
          <p:cNvSpPr/>
          <p:nvPr/>
        </p:nvSpPr>
        <p:spPr>
          <a:xfrm>
            <a:off x="2766948" y="4293096"/>
            <a:ext cx="1156980" cy="713244"/>
          </a:xfrm>
          <a:custGeom>
            <a:avLst/>
            <a:gdLst>
              <a:gd name="connsiteX0" fmla="*/ 1046480 w 1046480"/>
              <a:gd name="connsiteY0" fmla="*/ 0 h 754380"/>
              <a:gd name="connsiteX1" fmla="*/ 619760 w 1046480"/>
              <a:gd name="connsiteY1" fmla="*/ 83820 h 754380"/>
              <a:gd name="connsiteX2" fmla="*/ 337820 w 1046480"/>
              <a:gd name="connsiteY2" fmla="*/ 342900 h 754380"/>
              <a:gd name="connsiteX3" fmla="*/ 452120 w 1046480"/>
              <a:gd name="connsiteY3" fmla="*/ 518160 h 754380"/>
              <a:gd name="connsiteX4" fmla="*/ 513080 w 1046480"/>
              <a:gd name="connsiteY4" fmla="*/ 297180 h 754380"/>
              <a:gd name="connsiteX5" fmla="*/ 254000 w 1046480"/>
              <a:gd name="connsiteY5" fmla="*/ 228600 h 754380"/>
              <a:gd name="connsiteX6" fmla="*/ 55880 w 1046480"/>
              <a:gd name="connsiteY6" fmla="*/ 365760 h 754380"/>
              <a:gd name="connsiteX7" fmla="*/ 2540 w 1046480"/>
              <a:gd name="connsiteY7" fmla="*/ 594360 h 754380"/>
              <a:gd name="connsiteX8" fmla="*/ 71120 w 1046480"/>
              <a:gd name="connsiteY8" fmla="*/ 754380 h 754380"/>
              <a:gd name="connsiteX0" fmla="*/ 1046480 w 1046480"/>
              <a:gd name="connsiteY0" fmla="*/ 0 h 754380"/>
              <a:gd name="connsiteX1" fmla="*/ 619760 w 1046480"/>
              <a:gd name="connsiteY1" fmla="*/ 83820 h 754380"/>
              <a:gd name="connsiteX2" fmla="*/ 282493 w 1046480"/>
              <a:gd name="connsiteY2" fmla="*/ 345885 h 754380"/>
              <a:gd name="connsiteX3" fmla="*/ 452120 w 1046480"/>
              <a:gd name="connsiteY3" fmla="*/ 518160 h 754380"/>
              <a:gd name="connsiteX4" fmla="*/ 513080 w 1046480"/>
              <a:gd name="connsiteY4" fmla="*/ 297180 h 754380"/>
              <a:gd name="connsiteX5" fmla="*/ 254000 w 1046480"/>
              <a:gd name="connsiteY5" fmla="*/ 228600 h 754380"/>
              <a:gd name="connsiteX6" fmla="*/ 55880 w 1046480"/>
              <a:gd name="connsiteY6" fmla="*/ 365760 h 754380"/>
              <a:gd name="connsiteX7" fmla="*/ 2540 w 1046480"/>
              <a:gd name="connsiteY7" fmla="*/ 594360 h 754380"/>
              <a:gd name="connsiteX8" fmla="*/ 71120 w 1046480"/>
              <a:gd name="connsiteY8" fmla="*/ 754380 h 754380"/>
              <a:gd name="connsiteX0" fmla="*/ 1046480 w 1046480"/>
              <a:gd name="connsiteY0" fmla="*/ 0 h 754380"/>
              <a:gd name="connsiteX1" fmla="*/ 619760 w 1046480"/>
              <a:gd name="connsiteY1" fmla="*/ 83820 h 754380"/>
              <a:gd name="connsiteX2" fmla="*/ 282493 w 1046480"/>
              <a:gd name="connsiteY2" fmla="*/ 345885 h 754380"/>
              <a:gd name="connsiteX3" fmla="*/ 452120 w 1046480"/>
              <a:gd name="connsiteY3" fmla="*/ 518160 h 754380"/>
              <a:gd name="connsiteX4" fmla="*/ 513080 w 1046480"/>
              <a:gd name="connsiteY4" fmla="*/ 297180 h 754380"/>
              <a:gd name="connsiteX5" fmla="*/ 254000 w 1046480"/>
              <a:gd name="connsiteY5" fmla="*/ 228600 h 754380"/>
              <a:gd name="connsiteX6" fmla="*/ 55880 w 1046480"/>
              <a:gd name="connsiteY6" fmla="*/ 365760 h 754380"/>
              <a:gd name="connsiteX7" fmla="*/ 2540 w 1046480"/>
              <a:gd name="connsiteY7" fmla="*/ 594360 h 754380"/>
              <a:gd name="connsiteX8" fmla="*/ 71120 w 1046480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480" h="754380">
                <a:moveTo>
                  <a:pt x="1046480" y="0"/>
                </a:moveTo>
                <a:cubicBezTo>
                  <a:pt x="892175" y="13335"/>
                  <a:pt x="747091" y="26173"/>
                  <a:pt x="619760" y="83820"/>
                </a:cubicBezTo>
                <a:cubicBezTo>
                  <a:pt x="492429" y="141467"/>
                  <a:pt x="310433" y="273495"/>
                  <a:pt x="282493" y="345885"/>
                </a:cubicBezTo>
                <a:cubicBezTo>
                  <a:pt x="232973" y="572143"/>
                  <a:pt x="413689" y="526278"/>
                  <a:pt x="452120" y="518160"/>
                </a:cubicBezTo>
                <a:cubicBezTo>
                  <a:pt x="490551" y="510043"/>
                  <a:pt x="546100" y="345440"/>
                  <a:pt x="513080" y="297180"/>
                </a:cubicBezTo>
                <a:cubicBezTo>
                  <a:pt x="480060" y="248920"/>
                  <a:pt x="330200" y="217170"/>
                  <a:pt x="254000" y="228600"/>
                </a:cubicBezTo>
                <a:cubicBezTo>
                  <a:pt x="177800" y="240030"/>
                  <a:pt x="97790" y="304800"/>
                  <a:pt x="55880" y="365760"/>
                </a:cubicBezTo>
                <a:cubicBezTo>
                  <a:pt x="13970" y="426720"/>
                  <a:pt x="0" y="529590"/>
                  <a:pt x="2540" y="594360"/>
                </a:cubicBezTo>
                <a:cubicBezTo>
                  <a:pt x="5080" y="659130"/>
                  <a:pt x="53340" y="728980"/>
                  <a:pt x="71120" y="754380"/>
                </a:cubicBezTo>
              </a:path>
            </a:pathLst>
          </a:custGeom>
          <a:ln w="19050">
            <a:solidFill>
              <a:srgbClr val="6F7CB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기후 변화를 통합적으로 이해하기</a:t>
              </a: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17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723436"/>
            <a:ext cx="2520280" cy="15696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기후 변화를 막기 위한 국제적인 대책 회의에는 어떤 것들이 있었고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각국은 회의 결과로 만들어진 국제 협약을 어떻게 이행하고 있는지 그 경과를 살펴본다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2852936"/>
            <a:ext cx="252028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 이상 기후가 나타난 대표적인 지역들을 조사하고 그 원인을 파악해 본다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941168"/>
            <a:ext cx="2520280" cy="10772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산업화가 지구 온난화에 끼친 영향을 살펴보고 이를 막기 위한 제도와 협약에는 무엇이 있는지 조사해 본다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4869160"/>
            <a:ext cx="2520280" cy="10772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 우리가 지구 온난화를 막기 위해 일상생활에서 지녀야 할 태도는 무엇인지 생각해 본다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47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21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31540" y="191683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 기피 시설 입지 선정을 둘러싼 갈등이 끊임없이 벌어지고 있다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쓰레기 매립지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화장장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방사성 폐기물 처리 시설 등은 꼭 필요한 시설이지만 자신이 거주하는 지역에 들어서는 것은 대부분의 사람들이 원하지 않는다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이를 둘러싼 갈등이 장기화되면 사회적 비용은 증가하고 우리 사회의 결속력은 약화될 것이다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어떻게 하면 해결할 수 있을까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sz="2000" spc="-100" dirty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70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1152128" cy="5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530" y="1916832"/>
            <a:ext cx="8460940" cy="4514400"/>
          </a:xfrm>
          <a:prstGeom prst="rect">
            <a:avLst/>
          </a:prstGeom>
          <a:solidFill>
            <a:srgbClr val="EEF7F5"/>
          </a:soli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  <a:cs typeface="함초롬바탕" pitchFamily="18" charset="-127"/>
            </a:endParaRPr>
          </a:p>
        </p:txBody>
      </p:sp>
      <p:pic>
        <p:nvPicPr>
          <p:cNvPr id="14" name="그림 13" descr="d1-1-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844824"/>
            <a:ext cx="5328592" cy="4605987"/>
          </a:xfrm>
          <a:prstGeom prst="rect">
            <a:avLst/>
          </a:prstGeom>
        </p:spPr>
      </p:pic>
      <p:grpSp>
        <p:nvGrpSpPr>
          <p:cNvPr id="1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15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43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1152128" cy="5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1530" y="1916832"/>
            <a:ext cx="8460940" cy="4513509"/>
          </a:xfrm>
          <a:prstGeom prst="rect">
            <a:avLst/>
          </a:prstGeom>
          <a:solidFill>
            <a:srgbClr val="EEF7F5"/>
          </a:solidFill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1992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 인천 ◯◯동에 세계 최대 규모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(15.4 ㎢)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로 조성된 수도권 매립지는 서울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경기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인천 등 수도권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3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개 시도가 함께 사용하고 있다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당초 사용 기한은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2016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12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월까지였으나 서울시와 경기도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환경부는 매립 공간에 여유가 많다는 이유로 사용 기한을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2044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년까지 연장해야 한다고 주장하였다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그러자 인천시는 악취와 분진 등에 따른 지역 민원과 도시 이미지 추락을 이유로 강력하게 반발하였다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수년간 이어진 갈등 끝에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2025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년까지 한시적으로 추가 사용하기로 합의하였지만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2025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년에 매립을 중단하기 위해서는 대체 매립지 조성을 서둘러야 한다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지역 주민들을 설득하기 위해서는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10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 이상 걸리기 때문이다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그러나 대체 매립지 조성 계획은 여전히 윤곽조차 잡히지 않고 있다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인천의 시민 단체들은 서울시가 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2025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년 이후에도 현 매립지를 계속 사용하려고 대체 매립지 선정을 의도적으로 늦추고 있다고 주장하고 있다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</a:p>
          <a:p>
            <a:pPr algn="r">
              <a:lnSpc>
                <a:spcPct val="140000"/>
              </a:lnSpc>
            </a:pP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- 『</a:t>
            </a:r>
            <a:r>
              <a:rPr lang="ko-KR" altLang="en-US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한국경제</a:t>
            </a:r>
            <a:r>
              <a:rPr lang="en-US" altLang="ko-KR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』, 2016. 8. 16.</a:t>
            </a:r>
          </a:p>
        </p:txBody>
      </p:sp>
    </p:spTree>
    <p:extLst>
      <p:ext uri="{BB962C8B-B14F-4D97-AF65-F5344CB8AC3E}">
        <p14:creationId xmlns:p14="http://schemas.microsoft.com/office/powerpoint/2010/main" val="1686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268760"/>
            <a:ext cx="1797320" cy="5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79712" y="1312627"/>
            <a:ext cx="684076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쓰레기 매립지를 둘러싼 갈등에 대해 </a:t>
            </a: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관점별로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탐구해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79512" y="2132856"/>
            <a:ext cx="3024336" cy="3888432"/>
            <a:chOff x="467544" y="5832781"/>
            <a:chExt cx="3024336" cy="4204865"/>
          </a:xfrm>
        </p:grpSpPr>
        <p:sp>
          <p:nvSpPr>
            <p:cNvPr id="18" name="양쪽 모서리가 둥근 사각형 17"/>
            <p:cNvSpPr/>
            <p:nvPr/>
          </p:nvSpPr>
          <p:spPr>
            <a:xfrm>
              <a:off x="467544" y="5832781"/>
              <a:ext cx="1296144" cy="700811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1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9" name="제목 1"/>
            <p:cNvSpPr txBox="1">
              <a:spLocks/>
            </p:cNvSpPr>
            <p:nvPr/>
          </p:nvSpPr>
          <p:spPr>
            <a:xfrm>
              <a:off x="467544" y="6212712"/>
              <a:ext cx="3024336" cy="3824934"/>
            </a:xfrm>
            <a:prstGeom prst="roundRect">
              <a:avLst>
                <a:gd name="adj" fmla="val 4489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 구성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:: 4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명을 한 </a:t>
              </a:r>
              <a:r>
                <a:rPr lang="ko-KR" altLang="en-US" sz="12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모둠으로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구성한다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집단으로 이동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모집단은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개의 전문가 집단에 각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명씩 </a:t>
              </a:r>
              <a:r>
                <a:rPr lang="ko-KR" altLang="en-US" sz="12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모둠원을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파견한다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관점에 따라 모인 전문가 집단은 각각의 관점에서 현상을 탐구한다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모집단으로 이동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전문가 집단에서 조사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·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논의한 내용을 정리하여 모집단으로 이동한다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모둠원들은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각자 전문가 집단에서 공부한 내용을 모집단의 다른 친구들에게 설명한다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모집단은 탐구한 내용을 종합하여 현상을 분석하고 해결 방안을 제안한다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3419872" y="3429000"/>
          <a:ext cx="1728192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5292080" y="3429000"/>
          <a:ext cx="1728192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시간적</a:t>
                      </a:r>
                      <a:endParaRPr kumimoji="0" lang="en-US" altLang="ko-KR" sz="12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관점</a:t>
                      </a:r>
                      <a:endParaRPr lang="ko-KR" altLang="en-US" sz="12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공간적</a:t>
                      </a:r>
                      <a:endParaRPr lang="en-US" altLang="ko-KR" sz="1200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관점</a:t>
                      </a:r>
                      <a:endParaRPr lang="ko-KR" altLang="en-US" sz="12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사회적</a:t>
                      </a:r>
                      <a:endParaRPr lang="en-US" altLang="ko-KR" sz="1200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관점</a:t>
                      </a:r>
                      <a:endParaRPr lang="ko-KR" altLang="en-US" sz="12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윤리적</a:t>
                      </a:r>
                      <a:endParaRPr lang="en-US" altLang="ko-KR" sz="1200" spc="-100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2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관점</a:t>
                      </a:r>
                      <a:endParaRPr lang="ko-KR" altLang="en-US" sz="12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/>
        </p:nvGraphicFramePr>
        <p:xfrm>
          <a:off x="7164288" y="3429000"/>
          <a:ext cx="1728192" cy="2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200" b="0" i="0" u="none" strike="noStrike" kern="1200" cap="none" spc="-5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5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200" spc="-5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모둠</a:t>
                      </a:r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4" name="그룹 83"/>
          <p:cNvGrpSpPr/>
          <p:nvPr/>
        </p:nvGrpSpPr>
        <p:grpSpPr>
          <a:xfrm>
            <a:off x="3990758" y="3573016"/>
            <a:ext cx="1098096" cy="1746168"/>
            <a:chOff x="4206782" y="3573016"/>
            <a:chExt cx="1098096" cy="1746168"/>
          </a:xfrm>
        </p:grpSpPr>
        <p:sp>
          <p:nvSpPr>
            <p:cNvPr id="28" name="타원 27"/>
            <p:cNvSpPr/>
            <p:nvPr/>
          </p:nvSpPr>
          <p:spPr>
            <a:xfrm>
              <a:off x="4206782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29" name="타원 28"/>
            <p:cNvSpPr/>
            <p:nvPr/>
          </p:nvSpPr>
          <p:spPr>
            <a:xfrm>
              <a:off x="4206782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32" name="타원 31"/>
            <p:cNvSpPr/>
            <p:nvPr/>
          </p:nvSpPr>
          <p:spPr>
            <a:xfrm>
              <a:off x="4494814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33" name="타원 32"/>
            <p:cNvSpPr/>
            <p:nvPr/>
          </p:nvSpPr>
          <p:spPr>
            <a:xfrm>
              <a:off x="4782846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34" name="타원 33"/>
            <p:cNvSpPr/>
            <p:nvPr/>
          </p:nvSpPr>
          <p:spPr>
            <a:xfrm>
              <a:off x="5070878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4494814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36" name="타원 35"/>
            <p:cNvSpPr/>
            <p:nvPr/>
          </p:nvSpPr>
          <p:spPr>
            <a:xfrm>
              <a:off x="4782846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37" name="타원 36"/>
            <p:cNvSpPr/>
            <p:nvPr/>
          </p:nvSpPr>
          <p:spPr>
            <a:xfrm>
              <a:off x="5070878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4206782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39" name="타원 38"/>
            <p:cNvSpPr/>
            <p:nvPr/>
          </p:nvSpPr>
          <p:spPr>
            <a:xfrm>
              <a:off x="4494814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40" name="타원 39"/>
            <p:cNvSpPr/>
            <p:nvPr/>
          </p:nvSpPr>
          <p:spPr>
            <a:xfrm>
              <a:off x="4782846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5070878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4206782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43" name="타원 42"/>
            <p:cNvSpPr/>
            <p:nvPr/>
          </p:nvSpPr>
          <p:spPr>
            <a:xfrm>
              <a:off x="4494814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4782846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46" name="타원 45"/>
            <p:cNvSpPr/>
            <p:nvPr/>
          </p:nvSpPr>
          <p:spPr>
            <a:xfrm>
              <a:off x="5070878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7732732" y="3573016"/>
            <a:ext cx="1098096" cy="1746168"/>
            <a:chOff x="7804740" y="3573016"/>
            <a:chExt cx="1098096" cy="1746168"/>
          </a:xfrm>
        </p:grpSpPr>
        <p:sp>
          <p:nvSpPr>
            <p:cNvPr id="47" name="타원 46"/>
            <p:cNvSpPr/>
            <p:nvPr/>
          </p:nvSpPr>
          <p:spPr>
            <a:xfrm>
              <a:off x="7804740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48" name="타원 47"/>
            <p:cNvSpPr/>
            <p:nvPr/>
          </p:nvSpPr>
          <p:spPr>
            <a:xfrm>
              <a:off x="7804740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49" name="타원 48"/>
            <p:cNvSpPr/>
            <p:nvPr/>
          </p:nvSpPr>
          <p:spPr>
            <a:xfrm>
              <a:off x="8092772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50" name="타원 49"/>
            <p:cNvSpPr/>
            <p:nvPr/>
          </p:nvSpPr>
          <p:spPr>
            <a:xfrm>
              <a:off x="8380804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51" name="타원 50"/>
            <p:cNvSpPr/>
            <p:nvPr/>
          </p:nvSpPr>
          <p:spPr>
            <a:xfrm>
              <a:off x="8668836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52" name="타원 51"/>
            <p:cNvSpPr/>
            <p:nvPr/>
          </p:nvSpPr>
          <p:spPr>
            <a:xfrm>
              <a:off x="8092772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53" name="타원 52"/>
            <p:cNvSpPr/>
            <p:nvPr/>
          </p:nvSpPr>
          <p:spPr>
            <a:xfrm>
              <a:off x="8380804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54" name="타원 53"/>
            <p:cNvSpPr/>
            <p:nvPr/>
          </p:nvSpPr>
          <p:spPr>
            <a:xfrm>
              <a:off x="8668836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55" name="타원 54"/>
            <p:cNvSpPr/>
            <p:nvPr/>
          </p:nvSpPr>
          <p:spPr>
            <a:xfrm>
              <a:off x="7804740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56" name="타원 55"/>
            <p:cNvSpPr/>
            <p:nvPr/>
          </p:nvSpPr>
          <p:spPr>
            <a:xfrm>
              <a:off x="8092772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57" name="타원 56"/>
            <p:cNvSpPr/>
            <p:nvPr/>
          </p:nvSpPr>
          <p:spPr>
            <a:xfrm>
              <a:off x="8380804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58" name="타원 57"/>
            <p:cNvSpPr/>
            <p:nvPr/>
          </p:nvSpPr>
          <p:spPr>
            <a:xfrm>
              <a:off x="8668836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59" name="타원 58"/>
            <p:cNvSpPr/>
            <p:nvPr/>
          </p:nvSpPr>
          <p:spPr>
            <a:xfrm>
              <a:off x="7804740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60" name="타원 59"/>
            <p:cNvSpPr/>
            <p:nvPr/>
          </p:nvSpPr>
          <p:spPr>
            <a:xfrm>
              <a:off x="8092772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61" name="타원 60"/>
            <p:cNvSpPr/>
            <p:nvPr/>
          </p:nvSpPr>
          <p:spPr>
            <a:xfrm>
              <a:off x="8380804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62" name="타원 61"/>
            <p:cNvSpPr/>
            <p:nvPr/>
          </p:nvSpPr>
          <p:spPr>
            <a:xfrm>
              <a:off x="8668836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5860524" y="3573016"/>
            <a:ext cx="1098096" cy="1746168"/>
            <a:chOff x="6004540" y="3573016"/>
            <a:chExt cx="1098096" cy="1746168"/>
          </a:xfrm>
        </p:grpSpPr>
        <p:sp>
          <p:nvSpPr>
            <p:cNvPr id="67" name="타원 66"/>
            <p:cNvSpPr/>
            <p:nvPr/>
          </p:nvSpPr>
          <p:spPr>
            <a:xfrm>
              <a:off x="6004540" y="3573016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68" name="타원 67"/>
            <p:cNvSpPr/>
            <p:nvPr/>
          </p:nvSpPr>
          <p:spPr>
            <a:xfrm>
              <a:off x="6004540" y="4077072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69" name="타원 68"/>
            <p:cNvSpPr/>
            <p:nvPr/>
          </p:nvSpPr>
          <p:spPr>
            <a:xfrm>
              <a:off x="6292572" y="3573016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70" name="타원 69"/>
            <p:cNvSpPr/>
            <p:nvPr/>
          </p:nvSpPr>
          <p:spPr>
            <a:xfrm>
              <a:off x="6580604" y="3573016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71" name="타원 70"/>
            <p:cNvSpPr/>
            <p:nvPr/>
          </p:nvSpPr>
          <p:spPr>
            <a:xfrm>
              <a:off x="6868636" y="3573016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A</a:t>
              </a:r>
              <a:endParaRPr lang="ko-KR" altLang="en-US" sz="1300" dirty="0"/>
            </a:p>
          </p:txBody>
        </p:sp>
        <p:sp>
          <p:nvSpPr>
            <p:cNvPr id="72" name="타원 71"/>
            <p:cNvSpPr/>
            <p:nvPr/>
          </p:nvSpPr>
          <p:spPr>
            <a:xfrm>
              <a:off x="6292572" y="407707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73" name="타원 72"/>
            <p:cNvSpPr/>
            <p:nvPr/>
          </p:nvSpPr>
          <p:spPr>
            <a:xfrm>
              <a:off x="6580604" y="407707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74" name="타원 73"/>
            <p:cNvSpPr/>
            <p:nvPr/>
          </p:nvSpPr>
          <p:spPr>
            <a:xfrm>
              <a:off x="6868636" y="4077072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B</a:t>
              </a:r>
              <a:endParaRPr lang="ko-KR" altLang="en-US" sz="1300" dirty="0"/>
            </a:p>
          </p:txBody>
        </p:sp>
        <p:sp>
          <p:nvSpPr>
            <p:cNvPr id="75" name="타원 74"/>
            <p:cNvSpPr/>
            <p:nvPr/>
          </p:nvSpPr>
          <p:spPr>
            <a:xfrm>
              <a:off x="6004540" y="4563152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76" name="타원 75"/>
            <p:cNvSpPr/>
            <p:nvPr/>
          </p:nvSpPr>
          <p:spPr>
            <a:xfrm>
              <a:off x="6292572" y="4563152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77" name="타원 76"/>
            <p:cNvSpPr/>
            <p:nvPr/>
          </p:nvSpPr>
          <p:spPr>
            <a:xfrm>
              <a:off x="6580604" y="4563152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78" name="타원 77"/>
            <p:cNvSpPr/>
            <p:nvPr/>
          </p:nvSpPr>
          <p:spPr>
            <a:xfrm>
              <a:off x="6868636" y="4563152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C</a:t>
              </a:r>
              <a:endParaRPr lang="ko-KR" altLang="en-US" sz="1300" dirty="0"/>
            </a:p>
          </p:txBody>
        </p:sp>
        <p:sp>
          <p:nvSpPr>
            <p:cNvPr id="79" name="타원 78"/>
            <p:cNvSpPr/>
            <p:nvPr/>
          </p:nvSpPr>
          <p:spPr>
            <a:xfrm>
              <a:off x="6004540" y="5085184"/>
              <a:ext cx="234000" cy="234000"/>
            </a:xfrm>
            <a:prstGeom prst="ellipse">
              <a:avLst/>
            </a:prstGeom>
            <a:solidFill>
              <a:srgbClr val="EB7A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80" name="타원 79"/>
            <p:cNvSpPr/>
            <p:nvPr/>
          </p:nvSpPr>
          <p:spPr>
            <a:xfrm>
              <a:off x="6292572" y="5085184"/>
              <a:ext cx="234000" cy="234000"/>
            </a:xfrm>
            <a:prstGeom prst="ellipse">
              <a:avLst/>
            </a:prstGeom>
            <a:solidFill>
              <a:srgbClr val="F7B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81" name="타원 80"/>
            <p:cNvSpPr/>
            <p:nvPr/>
          </p:nvSpPr>
          <p:spPr>
            <a:xfrm>
              <a:off x="6580604" y="5085184"/>
              <a:ext cx="234000" cy="23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  <p:sp>
          <p:nvSpPr>
            <p:cNvPr id="82" name="타원 81"/>
            <p:cNvSpPr/>
            <p:nvPr/>
          </p:nvSpPr>
          <p:spPr>
            <a:xfrm>
              <a:off x="6868636" y="5085184"/>
              <a:ext cx="234000" cy="23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300" dirty="0" smtClean="0"/>
                <a:t>D</a:t>
              </a:r>
              <a:endParaRPr lang="ko-KR" altLang="en-US" sz="1300" dirty="0"/>
            </a:p>
          </p:txBody>
        </p:sp>
      </p:grpSp>
      <p:sp>
        <p:nvSpPr>
          <p:cNvPr id="86" name="사다리꼴 85"/>
          <p:cNvSpPr/>
          <p:nvPr/>
        </p:nvSpPr>
        <p:spPr>
          <a:xfrm>
            <a:off x="3635896" y="2852936"/>
            <a:ext cx="1296144" cy="432048"/>
          </a:xfrm>
          <a:prstGeom prst="trapezoid">
            <a:avLst>
              <a:gd name="adj" fmla="val 15432"/>
            </a:avLst>
          </a:prstGeom>
          <a:solidFill>
            <a:srgbClr val="F0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모집단 구성</a:t>
            </a:r>
            <a:endParaRPr lang="ko-KR" altLang="en-US" sz="2000" b="1" dirty="0"/>
          </a:p>
        </p:txBody>
      </p:sp>
      <p:sp>
        <p:nvSpPr>
          <p:cNvPr id="87" name="사다리꼴 86"/>
          <p:cNvSpPr/>
          <p:nvPr/>
        </p:nvSpPr>
        <p:spPr>
          <a:xfrm>
            <a:off x="5364088" y="2852936"/>
            <a:ext cx="1584176" cy="432048"/>
          </a:xfrm>
          <a:prstGeom prst="trapezoid">
            <a:avLst>
              <a:gd name="adj" fmla="val 15432"/>
            </a:avLst>
          </a:prstGeom>
          <a:solidFill>
            <a:srgbClr val="F0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전문가 집단 활동</a:t>
            </a:r>
            <a:endParaRPr lang="ko-KR" altLang="en-US" sz="2000" b="1" dirty="0"/>
          </a:p>
        </p:txBody>
      </p:sp>
      <p:sp>
        <p:nvSpPr>
          <p:cNvPr id="88" name="사다리꼴 87"/>
          <p:cNvSpPr/>
          <p:nvPr/>
        </p:nvSpPr>
        <p:spPr>
          <a:xfrm>
            <a:off x="7380312" y="2852936"/>
            <a:ext cx="1296144" cy="432048"/>
          </a:xfrm>
          <a:prstGeom prst="trapezoid">
            <a:avLst>
              <a:gd name="adj" fmla="val 15432"/>
            </a:avLst>
          </a:prstGeom>
          <a:solidFill>
            <a:srgbClr val="F0D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</a:rPr>
              <a:t>모집단 구성</a:t>
            </a:r>
            <a:endParaRPr lang="ko-KR" altLang="en-US" sz="2000" b="1" dirty="0"/>
          </a:p>
        </p:txBody>
      </p:sp>
      <p:cxnSp>
        <p:nvCxnSpPr>
          <p:cNvPr id="90" name="직선 화살표 연결선 89"/>
          <p:cNvCxnSpPr/>
          <p:nvPr/>
        </p:nvCxnSpPr>
        <p:spPr>
          <a:xfrm>
            <a:off x="4932040" y="3068960"/>
            <a:ext cx="432048" cy="0"/>
          </a:xfrm>
          <a:prstGeom prst="straightConnector1">
            <a:avLst/>
          </a:prstGeom>
          <a:ln w="57150">
            <a:solidFill>
              <a:srgbClr val="F0DBC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/>
          <p:nvPr/>
        </p:nvCxnSpPr>
        <p:spPr>
          <a:xfrm>
            <a:off x="6948264" y="3068960"/>
            <a:ext cx="432048" cy="0"/>
          </a:xfrm>
          <a:prstGeom prst="straightConnector1">
            <a:avLst/>
          </a:prstGeom>
          <a:ln w="57150">
            <a:solidFill>
              <a:srgbClr val="F0DBC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467544" y="1543848"/>
          <a:ext cx="8208912" cy="49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600400"/>
                <a:gridCol w="309634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전문가 집단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주제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내용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</a:tr>
              <a:tr h="709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 발생과 진행 과정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기피 시설의 입지 문제를 원만하게 해결한 과거 사례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입지 조건 파악하기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매립지가 지역의 환경에 미치는 영향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매립지의 영향 지역에 거주하는 주민들을 위한 보상 정책</a:t>
                      </a:r>
                      <a:r>
                        <a:rPr lang="en-US" altLang="ko-KR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제도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법적 절차 파악하기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윤리적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선정을 둘러싼 가치관의 대립 분석하기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환경을 보호할 수 있는 쓰레기 처리 방법 찾기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467544" y="1543848"/>
          <a:ext cx="8208912" cy="49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600400"/>
                <a:gridCol w="309634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전문가 집단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주제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내용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</a:tr>
              <a:tr h="709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시간적 관점</a:t>
                      </a:r>
                      <a:endParaRPr lang="ko-KR" altLang="en-US" sz="1800" b="1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 발생과 진행 과정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기피 시설의 입지 문제를 원만하게 해결한 과거 사례 조사하기</a:t>
                      </a:r>
                      <a:endParaRPr lang="ko-KR" altLang="en-US" sz="1600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입지 조건 파악하기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매립지가 지역의 환경에 미치는 영향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매립지의 영향 지역에 거주하는 주민들을 위한 보상 정책</a:t>
                      </a:r>
                      <a:r>
                        <a:rPr lang="en-US" altLang="ko-KR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제도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법적 절차 파악하기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윤리적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선정을 둘러싼 가치관의 대립 분석하기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환경을 보호할 수 있는 쓰레기 처리 방법 찾기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2002962"/>
            <a:ext cx="3096344" cy="426264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원래 수도권 매립지는 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2016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년을 끝으로 사용 종료될 예정이었으나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1990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년대와 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2000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년대를 거치며 분리수거 및 </a:t>
            </a:r>
            <a:r>
              <a:rPr lang="ko-KR" altLang="en-US" sz="1400" spc="-5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종량제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시행 등으로 매립되는 쓰레기의 양이 감소하였고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이로 인해 매립 공간이 남아 매립기한 연장이 추진되었다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경기도 ○○시의 경우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쓰레기 소각장을 건설하려 하였을 때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주민들의 반대에 부딪혔지만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 의견을 수렴하여 쓰레기 소각장에 수영장과 축구장 등의 편의 시설을 만들고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소각장 굴뚝을 전망대로 활용하면서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지금은 이 지역 사람들이 많이 찾는 자원 회수 시설로 자리매김하게 되었다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9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467544" y="1543848"/>
          <a:ext cx="8208912" cy="49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600400"/>
                <a:gridCol w="309634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전문가 집단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주제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내용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</a:tr>
              <a:tr h="709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 발생과 진행 과정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기피 시설의 입지 문제를 원만하게 해결한 과거 사례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공간적 관점</a:t>
                      </a:r>
                      <a:endParaRPr lang="ko-KR" altLang="en-US" sz="1800" b="1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입지 조건 파악하기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매립지가 지역의 환경에 미치는 영향 조사하기</a:t>
                      </a:r>
                      <a:endParaRPr lang="ko-KR" altLang="en-US" sz="1600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매립지의 영향 지역에 거주하는 주민들을 위한 보상 정책</a:t>
                      </a:r>
                      <a:r>
                        <a:rPr lang="en-US" altLang="ko-KR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제도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법적 절차 파악하기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윤리적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선정을 둘러싼 가치관의 대립 분석하기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환경을 보호할 수 있는 쓰레기 처리 방법 찾기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2002962"/>
            <a:ext cx="3096344" cy="401340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쓰레기를 매립하는 과정에서 악취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먼지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침출수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등이 발생할 가능성이 있기 때문에 주거지로부터 다소 떨어져 있는 곳이 적절하며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대규모의 쓰레기를 매립할 수 있는 평탄한 지형과 쓰레기를 수월하게 운반할 수 있는 교통 시설의 확보도 필요할 것이다</a:t>
            </a:r>
            <a:r>
              <a:rPr lang="en-US" altLang="ko-KR" sz="140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쓰레기 매립지는 미관을 해칠 뿐 아니라 매립 과정에서 발생하는 먼지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악취와 쓰레기 분해 과정 및 오염물질 처리장에서 발생하는 휘발성 유기 물질로 인해 어린이들에게 천식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아토피피부염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비염 발생 위험을 높인다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ko-KR" altLang="en-US" sz="14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25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251520" y="1268760"/>
            <a:ext cx="856895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1550" y="4416553"/>
            <a:ext cx="8100900" cy="15327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latin typeface="+mn-ea"/>
              </a:rPr>
              <a:t>  과거 빨래터는 마을 공동의 생활 공간이자 만남의 공간이었다</a:t>
            </a:r>
            <a:r>
              <a:rPr lang="en-US" altLang="ko-KR" spc="-100" dirty="0" smtClean="0">
                <a:latin typeface="+mn-ea"/>
              </a:rPr>
              <a:t>. </a:t>
            </a:r>
            <a:r>
              <a:rPr lang="ko-KR" altLang="en-US" spc="-100" dirty="0" smtClean="0">
                <a:latin typeface="+mn-ea"/>
              </a:rPr>
              <a:t>마을의 아낙네들은 이곳에 나와 빨래를 하면서 살아가는 이야기를 나누었고 정보도 주고받았다</a:t>
            </a:r>
            <a:r>
              <a:rPr lang="en-US" altLang="ko-KR" spc="-100" dirty="0" smtClean="0"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pc="-100" dirty="0" smtClean="0">
                <a:latin typeface="+mn-ea"/>
              </a:rPr>
              <a:t>  이 작품의 화가 박수근</a:t>
            </a:r>
            <a:r>
              <a:rPr lang="en-US" altLang="ko-KR" spc="-100" dirty="0" smtClean="0">
                <a:latin typeface="+mn-ea"/>
              </a:rPr>
              <a:t>(1914~1965)</a:t>
            </a:r>
            <a:r>
              <a:rPr lang="ko-KR" altLang="en-US" spc="-100" dirty="0" smtClean="0">
                <a:latin typeface="+mn-ea"/>
              </a:rPr>
              <a:t>은 암울한 시대를 살았던 우리네 소박한 일상을 애정 어린 눈길로 화폭에 담았다</a:t>
            </a:r>
            <a:r>
              <a:rPr lang="en-US" altLang="ko-KR" spc="-100" dirty="0" smtClean="0">
                <a:latin typeface="+mn-ea"/>
              </a:rPr>
              <a:t>.</a:t>
            </a:r>
            <a:endParaRPr lang="ko-KR" altLang="en-US" spc="-100" dirty="0" smtClean="0">
              <a:latin typeface="+mn-ea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2195736" y="1628800"/>
            <a:ext cx="4680520" cy="2700546"/>
            <a:chOff x="2195736" y="1124744"/>
            <a:chExt cx="4680520" cy="27005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1124744"/>
              <a:ext cx="4636443" cy="23042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ctr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0" h="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5292080" y="3452880"/>
              <a:ext cx="1584176" cy="37241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ko-KR" sz="1400" spc="-100" dirty="0" smtClean="0">
                  <a:latin typeface="+mn-ea"/>
                </a:rPr>
                <a:t>- </a:t>
              </a:r>
              <a:r>
                <a:rPr lang="ko-KR" altLang="en-US" sz="1400" spc="-100" dirty="0" smtClean="0">
                  <a:latin typeface="+mn-ea"/>
                </a:rPr>
                <a:t>박수근</a:t>
              </a:r>
              <a:r>
                <a:rPr lang="en-US" altLang="ko-KR" sz="1400" spc="-100" dirty="0" smtClean="0">
                  <a:latin typeface="+mn-ea"/>
                </a:rPr>
                <a:t>, </a:t>
              </a:r>
              <a:r>
                <a:rPr lang="ko-KR" altLang="en-US" sz="1400" spc="-100" dirty="0" smtClean="0">
                  <a:latin typeface="+mn-ea"/>
                </a:rPr>
                <a:t>「빨래터」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467544" y="1543848"/>
          <a:ext cx="8208912" cy="49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600400"/>
                <a:gridCol w="309634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전문가 집단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주제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내용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</a:tr>
              <a:tr h="709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 발생과 진행 과정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기피 시설의 입지 문제를 원만하게 해결한 과거 사례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입지 조건 파악하기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매립지가 지역의 환경에 미치는 영향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 관점</a:t>
                      </a:r>
                      <a:endParaRPr lang="ko-KR" altLang="en-US" sz="1800" b="1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매립지의 영향 지역에 거주하는 주민들을 위한 보상 정책</a:t>
                      </a:r>
                      <a:r>
                        <a:rPr lang="en-US" altLang="ko-KR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제도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법적 절차 파악하기</a:t>
                      </a:r>
                      <a:endParaRPr lang="ko-KR" altLang="en-US" sz="1600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윤리적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선정을 둘러싼 가치관의 대립 분석하기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환경을 보호할 수 있는 쓰레기 처리 방법 찾기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4005064"/>
            <a:ext cx="3096344" cy="233294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지역에 매립지의 소유권 및 관리 권한 부여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편의 시설 및 교통 시설 확충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매립 후 토지 활용 계획 마련 등의 보상 정책을 추진할 수 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환경 영향 평가를 실시하여 주변 환경에 악영향을 주는지 확인하고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주민들의 동의를 바탕으로 계획하고 추진하여야 한다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2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83" name="표 82"/>
          <p:cNvGraphicFramePr>
            <a:graphicFrameLocks noGrp="1"/>
          </p:cNvGraphicFramePr>
          <p:nvPr/>
        </p:nvGraphicFramePr>
        <p:xfrm>
          <a:off x="467544" y="1543848"/>
          <a:ext cx="8208912" cy="490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600400"/>
                <a:gridCol w="309634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전문가 집단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주제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탐구 내용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5"/>
                    </a:solidFill>
                  </a:tcPr>
                </a:tc>
              </a:tr>
              <a:tr h="7090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문제 발생과 진행 과정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o-KR" altLang="en-US" sz="16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기피 시설의 입지 문제를 원만하게 해결한 과거 사례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공간적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입지 조건 파악하기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매립지가 지역의 환경에 미치는 영향 조사하기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사회적 관점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매립지의 영향 지역에 거주하는 주민들을 위한 보상 정책</a:t>
                      </a:r>
                      <a:r>
                        <a:rPr lang="en-US" altLang="ko-KR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제도 조사하기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조성에 필요한 법적 절차 파악하기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941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윤리적 관점</a:t>
                      </a:r>
                      <a:endParaRPr lang="ko-KR" altLang="en-US" sz="1800" b="1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쓰레기 매립지 선정을 둘러싼 가치관의 대립 분석하기</a:t>
                      </a:r>
                    </a:p>
                    <a:p>
                      <a:pPr marL="144000" marR="0" indent="-144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환경을 보호할 수 있는 쓰레기 처리 방법 찾기</a:t>
                      </a:r>
                      <a:endParaRPr lang="ko-KR" altLang="en-US" sz="1600" spc="-100" baseline="0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80112" y="4005064"/>
            <a:ext cx="3096344" cy="177279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간 이익 갈등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지역 환경의 보호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환경 단체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주민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매립지 운영에 따른 경제적 이익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지자체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사이의 가치관 대립</a:t>
            </a:r>
            <a:endParaRPr lang="en-US" altLang="ko-KR" sz="1400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분리수거 및 쓰레기 재활용의 생활화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종량제</a:t>
            </a:r>
            <a:r>
              <a:rPr lang="ko-KR" altLang="en-US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시행 등을 들 수 있다</a:t>
            </a:r>
            <a:r>
              <a:rPr lang="en-US" altLang="ko-KR" sz="14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07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기피 시설 입지 선정을 둘러싼 갈등의 대안 찾기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98150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3906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1312627"/>
            <a:ext cx="6840760" cy="799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통합적 관점에서 쓰레기 매립지 선정을 둘러싼 갈등의 원인을 분석하고 해결 방안을 제안해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026" y="1311740"/>
            <a:ext cx="1440160" cy="55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제목 1"/>
          <p:cNvSpPr txBox="1">
            <a:spLocks/>
          </p:cNvSpPr>
          <p:nvPr/>
        </p:nvSpPr>
        <p:spPr>
          <a:xfrm flipH="1">
            <a:off x="323528" y="2420888"/>
            <a:ext cx="8352928" cy="1872000"/>
          </a:xfrm>
          <a:prstGeom prst="snip1Rect">
            <a:avLst>
              <a:gd name="adj" fmla="val 25968"/>
            </a:avLst>
          </a:prstGeom>
          <a:solidFill>
            <a:schemeClr val="bg1"/>
          </a:solidFill>
          <a:ln w="28575" cap="rnd" cmpd="sng">
            <a:solidFill>
              <a:schemeClr val="bg1">
                <a:lumMod val="85000"/>
              </a:schemeClr>
            </a:solidFill>
          </a:ln>
        </p:spPr>
        <p:txBody>
          <a:bodyPr vert="horz" wrap="square" lIns="144000" tIns="72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2000" indent="-252000" algn="just">
              <a:lnSpc>
                <a:spcPct val="130000"/>
              </a:lnSpc>
            </a:pPr>
            <a:endParaRPr lang="ko-KR" altLang="en-US" sz="1200" b="1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323528" y="2492897"/>
            <a:ext cx="1944216" cy="360040"/>
            <a:chOff x="323528" y="2564904"/>
            <a:chExt cx="2120963" cy="360040"/>
          </a:xfrm>
        </p:grpSpPr>
        <p:sp>
          <p:nvSpPr>
            <p:cNvPr id="85" name="평행 사변형 84"/>
            <p:cNvSpPr/>
            <p:nvPr/>
          </p:nvSpPr>
          <p:spPr>
            <a:xfrm>
              <a:off x="323528" y="2564904"/>
              <a:ext cx="1021204" cy="360040"/>
            </a:xfrm>
            <a:prstGeom prst="parallelogram">
              <a:avLst>
                <a:gd name="adj" fmla="val 10172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89" name="모서리가 둥근 직사각형 88"/>
            <p:cNvSpPr/>
            <p:nvPr/>
          </p:nvSpPr>
          <p:spPr>
            <a:xfrm>
              <a:off x="755576" y="2564904"/>
              <a:ext cx="1688915" cy="360040"/>
            </a:xfrm>
            <a:prstGeom prst="roundRect">
              <a:avLst>
                <a:gd name="adj" fmla="val 2989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ko-KR" altLang="en-US" sz="1600" b="1" spc="-5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나눔고딕 ExtraBold" pitchFamily="50" charset="-127"/>
                  <a:ea typeface="나눔고딕 ExtraBold" pitchFamily="50" charset="-127"/>
                </a:rPr>
                <a:t>갈등의 원인 분석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94" name="제목 1"/>
          <p:cNvSpPr txBox="1">
            <a:spLocks/>
          </p:cNvSpPr>
          <p:nvPr/>
        </p:nvSpPr>
        <p:spPr>
          <a:xfrm flipH="1">
            <a:off x="395536" y="4581127"/>
            <a:ext cx="8352928" cy="1872000"/>
          </a:xfrm>
          <a:prstGeom prst="snip1Rect">
            <a:avLst>
              <a:gd name="adj" fmla="val 26411"/>
            </a:avLst>
          </a:prstGeom>
          <a:solidFill>
            <a:schemeClr val="bg1"/>
          </a:solidFill>
          <a:ln w="28575" cap="rnd" cmpd="sng">
            <a:solidFill>
              <a:schemeClr val="bg1">
                <a:lumMod val="85000"/>
              </a:schemeClr>
            </a:solidFill>
          </a:ln>
        </p:spPr>
        <p:txBody>
          <a:bodyPr vert="horz" wrap="square" lIns="144000" tIns="72000" rIns="144000" bIns="3600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2000" indent="-252000" algn="just">
              <a:lnSpc>
                <a:spcPct val="130000"/>
              </a:lnSpc>
            </a:pPr>
            <a:endParaRPr lang="ko-KR" altLang="en-US" sz="1200" b="1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5" name="그룹 94"/>
          <p:cNvGrpSpPr/>
          <p:nvPr/>
        </p:nvGrpSpPr>
        <p:grpSpPr>
          <a:xfrm>
            <a:off x="395536" y="4653136"/>
            <a:ext cx="1944216" cy="360040"/>
            <a:chOff x="323528" y="2564904"/>
            <a:chExt cx="2120963" cy="360040"/>
          </a:xfrm>
        </p:grpSpPr>
        <p:sp>
          <p:nvSpPr>
            <p:cNvPr id="96" name="평행 사변형 95"/>
            <p:cNvSpPr/>
            <p:nvPr/>
          </p:nvSpPr>
          <p:spPr>
            <a:xfrm>
              <a:off x="323528" y="2564904"/>
              <a:ext cx="1021204" cy="360040"/>
            </a:xfrm>
            <a:prstGeom prst="parallelogram">
              <a:avLst>
                <a:gd name="adj" fmla="val 10172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97" name="모서리가 둥근 직사각형 96"/>
            <p:cNvSpPr/>
            <p:nvPr/>
          </p:nvSpPr>
          <p:spPr>
            <a:xfrm>
              <a:off x="755576" y="2564904"/>
              <a:ext cx="1688915" cy="360040"/>
            </a:xfrm>
            <a:prstGeom prst="roundRect">
              <a:avLst>
                <a:gd name="adj" fmla="val 2989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해결 방안 제안</a:t>
              </a:r>
              <a:endParaRPr lang="ko-KR" altLang="en-US" sz="1600" b="1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2897649"/>
            <a:ext cx="8280920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쓰레기 매립지와 같은 혐오시설을 기피하는 이른바 님비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(NIMBY)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현상으로 인해 쓰레기 매립지의 위치 선정 및 연장 사용에 대한 갈등이 발생하게 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지역마다 각 입장이 다르며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서로의 이익을 충족시킬 수 있는 방안에 합의하기 어렵기 때문에 사회적 갈등이 되고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앞의 사례에서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서울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인천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경기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개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지자체는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수도권 매립지를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2025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년까지 연장 사용하기로 합의했다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단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3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개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지자체는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2025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년 이전에 자체적인 대체 쓰레기 처리장을 마련하기로 하였다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057889"/>
            <a:ext cx="8280920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쓰레기 처리 및 매립에 대한 장기적이고 투명한 계획을 바탕으로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해당 지역 주민들에게 정확한 정보를 제공하여 원만한 합의를 도출할 수 있어야 할 것이다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쓰레기 매립지가 연장되거나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새롭게 선정되는 지역에는 쓰레기 매립으로 인한 환경 오염을 방지할 수 있는 대책을 명확하게 제시하고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교통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주거 여건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삶의 질을 향상시킬 수 있는 다양한 지역 발전의 지원 방안을 동시에 제시하여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불편함과 위험 감수에 대한 적절한 보상을 해야 할 것이다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600" spc="-1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86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3573016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당시의 정보 소통 공간과 오늘날의 정보 소통 공간의 차이점은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567" y="4005064"/>
            <a:ext cx="7704856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당시의 의사소통은 대면적 접촉이 가능한 범위나 전화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우편 등의 통신 수단에 의존하였지만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오늘날에는 인터넷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SNS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와 같이 시간과 장소에 구애받지 않는 비대면 접촉 방식의 의사소통이 크게 증가하였다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761783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아낙네들이 복장이나 빨래를 하는 공간을 통해 시대적 배경을 말해 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2204864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무명 저고리와 치마를 입은 아낙네들이 동네 냇가에서 빨래를 하면서 서로 이야기하는 모습이며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산업화 이전 시대인 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1950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년대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서민들의 삶을 보여준다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5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시간적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,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공간적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,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사회적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, </a:t>
            </a:r>
            <a:r>
              <a:rPr lang="ko-KR" altLang="en-US" sz="1500" spc="-140" dirty="0" smtClean="0">
                <a:solidFill>
                  <a:schemeClr val="tx1"/>
                </a:solidFill>
              </a:rPr>
              <a:t>윤리적 관점의 특징을 이해한다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구체적인 사회 현상을 네 가지 관점에서 탐구한다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200" spc="-140" dirty="0" smtClean="0">
                <a:solidFill>
                  <a:schemeClr val="tx1"/>
                </a:solidFill>
              </a:rPr>
              <a:t>네 가지 관점의 탐구 내용을 바탕으로 사회 현상을 통합적으로 이해한다</a:t>
            </a:r>
            <a:r>
              <a:rPr lang="en-US" altLang="ko-KR" sz="1200" spc="-140" dirty="0" smtClean="0">
                <a:solidFill>
                  <a:schemeClr val="tx1"/>
                </a:solidFill>
              </a:rPr>
              <a:t>.</a:t>
            </a:r>
            <a:endParaRPr lang="ko-KR" altLang="en-US" sz="1200" spc="-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dirty="0" smtClean="0">
                  <a:solidFill>
                    <a:prstClr val="black"/>
                  </a:solidFill>
                </a:rPr>
                <a:t> 17</a:t>
              </a:r>
              <a:r>
                <a:rPr lang="ko-KR" altLang="en-US" sz="15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496944" cy="110203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환경을 탐구하는 방법을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시간적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공간적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사회적 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윤리적 관점의 특징을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시간적 관점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공간적 관점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사회적 관점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윤리적 관점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863526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친구들은 각각 한옥을 어떠한 관점에서 바라보고 있을까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00466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507940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선생님 우측부터 시계 방향으로 사회적 관점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공간적 관점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시간적 관점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윤리적 관점에서 한옥을 바라보고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450" y="1274394"/>
            <a:ext cx="84151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41319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인간은 독립적 존재가 아니라 사회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환경과 상호 작용하면서 서로 영향을 주고받음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인간과 사회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환경의 탐구 방법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시대적 배경과 맥락 탐구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2)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공간에 따라 다르게 나타나는 지리적 특성 파악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3)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사회 제도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구조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정책 등 사회적 특성 탐구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4)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도덕적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규범적 판단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환경을 어떻게 탐구할까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시간적 관점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현재의 모습이 있기까지 변화해 온 자취를 통해 시대적 배경과 맥락을 살펴보는 것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특징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과거를 돌아봄으로써 현재 나타나고 있는 현상이나 문제를 이해하는 데 도움을 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인간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사회</a:t>
                </a:r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환경을 바라보는 관점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238076" y="1202878"/>
              <a:ext cx="26580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1-1.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인간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사회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환경의 탐구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51621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인간의 삶을 이해하기 위한 관점은 어떤 특징이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2900</Words>
  <Application>Microsoft Office PowerPoint</Application>
  <PresentationFormat>화면 슬라이드 쇼(4:3)</PresentationFormat>
  <Paragraphs>428</Paragraphs>
  <Slides>32</Slides>
  <Notes>32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189</cp:revision>
  <dcterms:created xsi:type="dcterms:W3CDTF">2017-01-13T03:10:23Z</dcterms:created>
  <dcterms:modified xsi:type="dcterms:W3CDTF">2018-02-06T05:56:28Z</dcterms:modified>
</cp:coreProperties>
</file>