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1" r:id="rId2"/>
    <p:sldId id="257" r:id="rId3"/>
    <p:sldId id="265" r:id="rId4"/>
    <p:sldId id="280" r:id="rId5"/>
    <p:sldId id="269" r:id="rId6"/>
    <p:sldId id="270" r:id="rId7"/>
    <p:sldId id="271" r:id="rId8"/>
    <p:sldId id="281" r:id="rId9"/>
    <p:sldId id="266" r:id="rId10"/>
    <p:sldId id="267" r:id="rId11"/>
    <p:sldId id="288" r:id="rId12"/>
    <p:sldId id="282" r:id="rId13"/>
    <p:sldId id="268" r:id="rId14"/>
    <p:sldId id="283" r:id="rId15"/>
    <p:sldId id="272" r:id="rId16"/>
    <p:sldId id="273" r:id="rId17"/>
    <p:sldId id="284" r:id="rId18"/>
    <p:sldId id="287" r:id="rId19"/>
    <p:sldId id="274" r:id="rId20"/>
    <p:sldId id="286" r:id="rId21"/>
    <p:sldId id="275" r:id="rId22"/>
    <p:sldId id="298" r:id="rId23"/>
    <p:sldId id="276" r:id="rId24"/>
    <p:sldId id="277" r:id="rId25"/>
    <p:sldId id="260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4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96" y="-378"/>
      </p:cViewPr>
      <p:guideLst>
        <p:guide orient="horz" pos="2160"/>
        <p:guide orient="horz" pos="3910"/>
        <p:guide pos="2880"/>
        <p:guide pos="5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F81E-6791-4C92-81BE-DB483DB3125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FDEF4-0AFB-47F5-8E7A-25A0AF522B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B14C-123A-4629-8517-5A1CCACEABC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2.png"/><Relationship Id="rId7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45.png"/><Relationship Id="rId5" Type="http://schemas.openxmlformats.org/officeDocument/2006/relationships/image" Target="../media/image114.png"/><Relationship Id="rId10" Type="http://schemas.openxmlformats.org/officeDocument/2006/relationships/image" Target="../media/image42.png"/><Relationship Id="rId4" Type="http://schemas.openxmlformats.org/officeDocument/2006/relationships/image" Target="../media/image113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41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41.png"/><Relationship Id="rId7" Type="http://schemas.openxmlformats.org/officeDocument/2006/relationships/image" Target="../media/image1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47.png"/><Relationship Id="rId5" Type="http://schemas.openxmlformats.org/officeDocument/2006/relationships/image" Target="../media/image42.png"/><Relationship Id="rId10" Type="http://schemas.openxmlformats.org/officeDocument/2006/relationships/image" Target="../media/image146.png"/><Relationship Id="rId4" Type="http://schemas.openxmlformats.org/officeDocument/2006/relationships/image" Target="../media/image41.png"/><Relationship Id="rId9" Type="http://schemas.openxmlformats.org/officeDocument/2006/relationships/image" Target="../media/image1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3.png"/><Relationship Id="rId7" Type="http://schemas.openxmlformats.org/officeDocument/2006/relationships/image" Target="../media/image81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68.png"/><Relationship Id="rId4" Type="http://schemas.openxmlformats.org/officeDocument/2006/relationships/image" Target="../media/image164.png"/><Relationship Id="rId9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0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   이하의 자연수 중에서   의 배수 또는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의 배수의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40" y="1964713"/>
            <a:ext cx="508635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947" y="1974972"/>
            <a:ext cx="23431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65" y="2555264"/>
            <a:ext cx="25717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665" y="6187955"/>
            <a:ext cx="23622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값을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      </a:t>
            </a:r>
          </a:p>
          <a:p>
            <a:pPr>
              <a:lnSpc>
                <a:spcPct val="120000"/>
              </a:lnSpc>
              <a:buNone/>
            </a:pPr>
            <a:endParaRPr lang="en-US" altLang="ko-KR" sz="6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</a:p>
          <a:p>
            <a:pPr>
              <a:lnSpc>
                <a:spcPct val="120000"/>
              </a:lnSpc>
              <a:buNone/>
            </a:pPr>
            <a:endParaRPr lang="en-US" altLang="ko-KR" sz="6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056" y="2499944"/>
            <a:ext cx="67056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447" y="3185033"/>
            <a:ext cx="1199674" cy="3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837" y="3785095"/>
            <a:ext cx="628650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471" y="5599601"/>
            <a:ext cx="5410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471" y="6154373"/>
            <a:ext cx="16764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471" y="5064124"/>
            <a:ext cx="2743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   안에 알맞은 수를 써넣으라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142" y="2455619"/>
            <a:ext cx="1786414" cy="78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894" y="3494580"/>
            <a:ext cx="1713071" cy="10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903" y="5592640"/>
            <a:ext cx="2743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320" y="6136789"/>
            <a:ext cx="2743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1787499" y="1976469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917561" y="3068714"/>
            <a:ext cx="300093" cy="36028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11785" y="4055435"/>
            <a:ext cx="213830" cy="2318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86668" b="48423"/>
          <a:stretch>
            <a:fillRect/>
          </a:stretch>
        </p:blipFill>
        <p:spPr bwMode="auto">
          <a:xfrm>
            <a:off x="3252160" y="3069531"/>
            <a:ext cx="238160" cy="4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다섯 개의 숫자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3200" dirty="0" smtClean="0"/>
              <a:t>,</a:t>
            </a:r>
            <a:r>
              <a:rPr lang="en-US" altLang="ko-KR" sz="3200" dirty="0" smtClean="0">
                <a:latin typeface="+mj-lt"/>
              </a:rPr>
              <a:t>   </a:t>
            </a:r>
            <a:r>
              <a:rPr lang="ko-KR" altLang="en-US" sz="3200" dirty="0" smtClean="0">
                <a:latin typeface="+mj-lt"/>
              </a:rPr>
              <a:t>중에서 서로 다른 세 개를 택해 일렬로 나열하여 세 자리의 자연수를 만들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짝수의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20886"/>
          <a:stretch>
            <a:fillRect/>
          </a:stretch>
        </p:blipFill>
        <p:spPr bwMode="auto">
          <a:xfrm>
            <a:off x="3639283" y="1980467"/>
            <a:ext cx="226068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67" y="1942527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739" y="1932785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9120" y="1932785"/>
            <a:ext cx="25146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4447" y="1956863"/>
            <a:ext cx="26860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249" y="6180749"/>
            <a:ext cx="38100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여섯 개의 </a:t>
            </a:r>
            <a:r>
              <a:rPr lang="ko-KR" altLang="en-US" sz="3200" dirty="0" smtClean="0"/>
              <a:t>숫자  </a:t>
            </a:r>
            <a:r>
              <a:rPr lang="ko-KR" altLang="en-US" sz="16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2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2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dirty="0" smtClean="0"/>
              <a:t> </a:t>
            </a:r>
            <a:r>
              <a:rPr lang="en-US" altLang="ko-KR" sz="3200" dirty="0" smtClean="0"/>
              <a:t>,   </a:t>
            </a:r>
            <a:r>
              <a:rPr lang="ko-KR" altLang="en-US" sz="3200" dirty="0" smtClean="0">
                <a:latin typeface="+mj-lt"/>
              </a:rPr>
              <a:t>중에서 서로 다른 세 개를 택해 일렬로 나열하여 세 자리의 자연수를 만들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</a:t>
            </a:r>
            <a:r>
              <a:rPr lang="ko-KR" altLang="en-US" sz="2800" dirty="0" smtClean="0">
                <a:latin typeface="+mj-lt"/>
              </a:rPr>
              <a:t>홀수의 개수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  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보다 작은 수의 개수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20886"/>
          <a:stretch>
            <a:fillRect/>
          </a:stretch>
        </p:blipFill>
        <p:spPr bwMode="auto">
          <a:xfrm>
            <a:off x="3639283" y="1980467"/>
            <a:ext cx="226068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67" y="1942527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739" y="1932785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9120" y="1932785"/>
            <a:ext cx="25146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4447" y="1956863"/>
            <a:ext cx="26860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9559" y="1953357"/>
            <a:ext cx="25146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2184" y="4195392"/>
            <a:ext cx="691515" cy="3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0854" y="5616454"/>
            <a:ext cx="36576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0854" y="6145581"/>
            <a:ext cx="35814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오른쪽 그림과 같이   </a:t>
            </a:r>
            <a:r>
              <a:rPr lang="ko-KR" altLang="en-US" sz="105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를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포함한 다섯 명의 친구들이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버스 뒷좌석에 한 줄로 나란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히 앉을 때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9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서로 이웃하게 앉는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84" y="1951890"/>
            <a:ext cx="37147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279" y="1942366"/>
            <a:ext cx="354330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947" y="3684749"/>
            <a:ext cx="37147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942" y="3675225"/>
            <a:ext cx="354330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49" y="6171957"/>
            <a:ext cx="38862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Y:\3. 교과서 개발 업무 관련\6. 컷, 삽화 일러스트 관련_1차년도\4. 삽화 자료\2. 컷 만화, 소컷 삽화_1차년도\수학\m-6-03a(최종).jpg"/>
          <p:cNvPicPr>
            <a:picLocks noChangeAspect="1" noChangeArrowheads="1"/>
          </p:cNvPicPr>
          <p:nvPr/>
        </p:nvPicPr>
        <p:blipFill>
          <a:blip r:embed="rId5"/>
          <a:srcRect l="6080" t="8277" r="9185" b="8179"/>
          <a:stretch>
            <a:fillRect/>
          </a:stretch>
        </p:blipFill>
        <p:spPr bwMode="auto">
          <a:xfrm>
            <a:off x="5890846" y="1916723"/>
            <a:ext cx="2803086" cy="170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남학생   명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여학생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명이 일렬로 서서 사진을 찍으려고 할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다음을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</a:t>
            </a:r>
            <a:r>
              <a:rPr lang="ko-KR" altLang="en-US" sz="2800" dirty="0" smtClean="0">
                <a:latin typeface="+mj-lt"/>
              </a:rPr>
              <a:t>여학생   명이 서로 이웃하게 서는 경우의 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  <a:r>
              <a:rPr lang="ko-KR" altLang="en-US" sz="2800" dirty="0" smtClean="0">
                <a:latin typeface="+mj-lt"/>
              </a:rPr>
              <a:t>남학생이 양 끝에 서는 경우의 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859" y="1971673"/>
            <a:ext cx="24003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071" y="1962882"/>
            <a:ext cx="27432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637" y="3106563"/>
            <a:ext cx="251460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939" y="5602896"/>
            <a:ext cx="59436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31" y="6166089"/>
            <a:ext cx="5943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값을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3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        </a:t>
            </a:r>
          </a:p>
          <a:p>
            <a:pPr>
              <a:lnSpc>
                <a:spcPct val="120000"/>
              </a:lnSpc>
              <a:buNone/>
            </a:pPr>
            <a:endParaRPr lang="en-US" altLang="ko-KR" sz="6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    </a:t>
            </a:r>
          </a:p>
          <a:p>
            <a:pPr>
              <a:lnSpc>
                <a:spcPct val="120000"/>
              </a:lnSpc>
              <a:buNone/>
            </a:pPr>
            <a:endParaRPr lang="en-US" altLang="ko-KR" sz="6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885" y="2561491"/>
            <a:ext cx="5572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46" y="3130797"/>
            <a:ext cx="604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51" y="3774593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5617" y="5036162"/>
            <a:ext cx="35052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5617" y="6154373"/>
            <a:ext cx="16764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5618" y="5629763"/>
            <a:ext cx="16764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             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 등식이 성립함을 증명하라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686" y="1893648"/>
            <a:ext cx="2287524" cy="4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1" y="3138487"/>
            <a:ext cx="2551748" cy="5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8" y="5552450"/>
            <a:ext cx="7747635" cy="8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등식을 만족시키는 자연수 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또는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3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endParaRPr lang="en-US" altLang="ko-KR" sz="5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420" y="2026995"/>
            <a:ext cx="361188" cy="28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992" y="2027728"/>
            <a:ext cx="252832" cy="2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573" y="3123466"/>
            <a:ext cx="1719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494" y="3711084"/>
            <a:ext cx="2076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9719" y="5584581"/>
            <a:ext cx="914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1915" y="6125939"/>
            <a:ext cx="86868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</a:rPr>
              <a:t>2</a:t>
            </a:r>
            <a:endParaRPr lang="ko-KR" altLang="en-US" dirty="0">
              <a:solidFill>
                <a:srgbClr val="F6555B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지혁이네 학급은 봉사 활동을 하려고 한다</a:t>
            </a:r>
            <a:r>
              <a:rPr lang="en-US" altLang="ko-KR" sz="3200" dirty="0" smtClean="0">
                <a:latin typeface="+mj-lt"/>
              </a:rPr>
              <a:t>. </a:t>
            </a:r>
            <a:r>
              <a:rPr lang="ko-KR" altLang="en-US" sz="3200" dirty="0" smtClean="0">
                <a:latin typeface="+mj-lt"/>
              </a:rPr>
              <a:t>서로 다른   개의 장소 중에서 서로 다른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 개의 장소를 택하는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645" y="2513370"/>
            <a:ext cx="294970" cy="4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34" y="3108683"/>
            <a:ext cx="282931" cy="4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559" y="6181247"/>
            <a:ext cx="334328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  </a:t>
            </a:r>
            <a:r>
              <a:rPr lang="ko-KR" altLang="en-US" sz="3200" dirty="0" err="1" smtClean="0"/>
              <a:t>부터</a:t>
            </a:r>
            <a:r>
              <a:rPr lang="ko-KR" altLang="en-US" sz="3200" dirty="0" smtClean="0"/>
              <a:t>    </a:t>
            </a:r>
            <a:r>
              <a:rPr lang="ko-KR" altLang="en-US" dirty="0" smtClean="0"/>
              <a:t> </a:t>
            </a:r>
            <a:r>
              <a:rPr lang="ko-KR" altLang="en-US" sz="3200" dirty="0" err="1" smtClean="0"/>
              <a:t>까지의</a:t>
            </a:r>
            <a:r>
              <a:rPr lang="ko-KR" altLang="en-US" sz="3200" dirty="0" smtClean="0"/>
              <a:t> 자연수가 각각 하나씩 적힌    장의 카드 중에서 한 장을 택할 때</a:t>
            </a:r>
            <a:r>
              <a:rPr lang="en-US" altLang="ko-KR" sz="3200" dirty="0" smtClean="0"/>
              <a:t>,  </a:t>
            </a:r>
            <a:r>
              <a:rPr lang="en-US" altLang="ko-KR" sz="2400" dirty="0" smtClean="0"/>
              <a:t> </a:t>
            </a:r>
            <a:r>
              <a:rPr lang="ko-KR" altLang="en-US" sz="3200" dirty="0" smtClean="0"/>
              <a:t>의 배수 또는   의 배수가 적힌 카드가 나오는 경우의 수를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15" y="1962149"/>
            <a:ext cx="22860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420" y="1947129"/>
            <a:ext cx="48006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5086" y="2527420"/>
            <a:ext cx="27432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3255" y="3132259"/>
            <a:ext cx="234315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873" y="6160108"/>
            <a:ext cx="29718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964" y="2513187"/>
            <a:ext cx="48006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집합                    의 부분집합 중에서 원소의 개수가   인 집합의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077" y="1834296"/>
            <a:ext cx="2648712" cy="5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460" y="2546374"/>
            <a:ext cx="258851" cy="40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6119205"/>
            <a:ext cx="3505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500" dirty="0" smtClean="0">
                <a:latin typeface="+mj-lt"/>
              </a:rPr>
              <a:t>오른쪽 그림과 같이 원의 둘레</a:t>
            </a:r>
            <a:endParaRPr lang="en-US" altLang="ko-KR" sz="35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500" dirty="0" smtClean="0">
                <a:latin typeface="+mj-lt"/>
              </a:rPr>
              <a:t>위에 서로 다른   개의 점이 있다</a:t>
            </a:r>
            <a:r>
              <a:rPr lang="en-US" altLang="ko-KR" sz="35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500" dirty="0" smtClean="0">
                <a:latin typeface="+mj-lt"/>
              </a:rPr>
              <a:t>다음을 구하라</a:t>
            </a:r>
            <a:r>
              <a:rPr lang="en-US" altLang="ko-KR" sz="35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000" dirty="0" smtClean="0">
                <a:latin typeface="+mj-lt"/>
              </a:rPr>
              <a:t>  (1) </a:t>
            </a:r>
            <a:r>
              <a:rPr lang="ko-KR" altLang="en-US" sz="3000" dirty="0" smtClean="0">
                <a:latin typeface="+mj-lt"/>
              </a:rPr>
              <a:t>두 개의 점을 이어서 만들 수</a:t>
            </a:r>
            <a:r>
              <a:rPr lang="en-US" altLang="ko-KR" sz="3000" dirty="0" smtClean="0">
                <a:latin typeface="+mj-lt"/>
              </a:rPr>
              <a:t> </a:t>
            </a:r>
            <a:r>
              <a:rPr lang="ko-KR" altLang="en-US" sz="3000" dirty="0" smtClean="0">
                <a:latin typeface="+mj-lt"/>
              </a:rPr>
              <a:t>있는</a:t>
            </a:r>
            <a:r>
              <a:rPr lang="en-US" altLang="ko-KR" sz="3000" dirty="0" smtClean="0">
                <a:latin typeface="+mj-lt"/>
              </a:rPr>
              <a:t/>
            </a:r>
            <a:br>
              <a:rPr lang="en-US" altLang="ko-KR" sz="3000" dirty="0" smtClean="0">
                <a:latin typeface="+mj-lt"/>
              </a:rPr>
            </a:br>
            <a:r>
              <a:rPr lang="en-US" altLang="ko-KR" sz="3000" dirty="0" smtClean="0">
                <a:latin typeface="+mj-lt"/>
              </a:rPr>
              <a:t>     </a:t>
            </a:r>
            <a:r>
              <a:rPr lang="ko-KR" altLang="en-US" sz="3000" dirty="0" smtClean="0">
                <a:latin typeface="+mj-lt"/>
              </a:rPr>
              <a:t> 선분의 개수</a:t>
            </a:r>
            <a:endParaRPr lang="en-US" altLang="ko-KR" sz="30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000" dirty="0" smtClean="0">
                <a:latin typeface="+mj-lt"/>
              </a:rPr>
              <a:t>  (2) </a:t>
            </a:r>
            <a:r>
              <a:rPr lang="ko-KR" altLang="en-US" sz="3000" dirty="0" smtClean="0">
                <a:latin typeface="+mj-lt"/>
              </a:rPr>
              <a:t>세 개의 점을 이어서 만들 수 있는 삼각형의</a:t>
            </a:r>
            <a:endParaRPr lang="en-US" altLang="ko-KR" sz="30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000" dirty="0" smtClean="0">
                <a:latin typeface="+mj-lt"/>
              </a:rPr>
              <a:t>     </a:t>
            </a:r>
            <a:r>
              <a:rPr lang="ko-KR" altLang="en-US" sz="3000" dirty="0" smtClean="0">
                <a:latin typeface="+mj-lt"/>
              </a:rPr>
              <a:t> 개수</a:t>
            </a:r>
            <a:endParaRPr lang="ko-KR" altLang="en-US" sz="30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050" name="Picture 2" descr="C:\Users\이승화\Desktop\수학 교과서\15h-m-6-1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123" y="1976560"/>
            <a:ext cx="1757635" cy="1707418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799" y="2455252"/>
            <a:ext cx="280035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3746" y="6145581"/>
            <a:ext cx="37338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7590" y="6098391"/>
            <a:ext cx="434340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</a:rPr>
              <a:t>3</a:t>
            </a:r>
            <a:endParaRPr lang="ko-KR" altLang="en-US" dirty="0">
              <a:solidFill>
                <a:srgbClr val="F6555B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부터   </a:t>
            </a:r>
            <a:r>
              <a:rPr lang="ko-KR" altLang="en-US" sz="3200" dirty="0" err="1" smtClean="0">
                <a:latin typeface="+mj-lt"/>
              </a:rPr>
              <a:t>까지의</a:t>
            </a:r>
            <a:r>
              <a:rPr lang="ko-KR" altLang="en-US" sz="3200" dirty="0" smtClean="0">
                <a:latin typeface="+mj-lt"/>
              </a:rPr>
              <a:t> 자연수가 각각 하나씩 적힌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  개의 공 중에서   개의 공을 동시에 택할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홀수가 적힌 공   개와 짝수가 적힌 공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개를 꺼내는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106" y="2528225"/>
            <a:ext cx="282931" cy="4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22" y="1911961"/>
            <a:ext cx="264871" cy="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7183" y="1933209"/>
            <a:ext cx="252832" cy="37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6355" y="3111812"/>
            <a:ext cx="282931" cy="4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457" y="6171957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129" y="2551436"/>
            <a:ext cx="252832" cy="37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269" y="3688755"/>
            <a:ext cx="282931" cy="4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남학생   명과 여학생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명으로 구성된 댄스 동아리 회원 중에서 댄스 대회에 출전할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 명의 학생을 뽑을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남학생   명과 여학생   명을 뽑는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198" y="1953357"/>
            <a:ext cx="26860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24" y="3131525"/>
            <a:ext cx="26860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257" y="1957390"/>
            <a:ext cx="26860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2" y="3116507"/>
            <a:ext cx="25146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0324" y="3683977"/>
            <a:ext cx="26860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6" y="6163165"/>
            <a:ext cx="36576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오른쪽 그림과 같이   개의 평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행선과   개의 평행선이 만나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고 있다</a:t>
            </a:r>
            <a:r>
              <a:rPr lang="en-US" altLang="ko-KR" sz="3200" dirty="0" smtClean="0">
                <a:latin typeface="+mj-lt"/>
              </a:rPr>
              <a:t>. </a:t>
            </a:r>
            <a:r>
              <a:rPr lang="ko-KR" altLang="en-US" sz="3200" dirty="0" smtClean="0">
                <a:latin typeface="+mj-lt"/>
              </a:rPr>
              <a:t>이들 평행선으로 만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들어지는 </a:t>
            </a:r>
            <a:r>
              <a:rPr lang="ko-KR" altLang="en-US" sz="3200" dirty="0" err="1" smtClean="0">
                <a:latin typeface="+mj-lt"/>
              </a:rPr>
              <a:t>평행사변형의</a:t>
            </a:r>
            <a:r>
              <a:rPr lang="ko-KR" altLang="en-US" sz="3200" dirty="0" smtClean="0">
                <a:latin typeface="+mj-lt"/>
              </a:rPr>
              <a:t>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074" name="Picture 2" descr="C:\Users\이승화\Desktop\수학 교과서\15h-m-6-1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892" y="1915258"/>
            <a:ext cx="2194409" cy="147125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012" y="1962149"/>
            <a:ext cx="26860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4048" y="2537156"/>
            <a:ext cx="26860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833" y="6163165"/>
            <a:ext cx="37338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자리의 자연수 중에서 각 자리의 숫자의 합이    또는   인 수의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94" y="2540976"/>
            <a:ext cx="26860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806" y="2566254"/>
            <a:ext cx="24003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12" y="6136789"/>
            <a:ext cx="3810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 </a:t>
            </a:r>
            <a:r>
              <a:rPr lang="ko-KR" altLang="en-US" sz="3200" dirty="0" err="1" smtClean="0">
                <a:latin typeface="+mj-lt"/>
              </a:rPr>
              <a:t>부터</a:t>
            </a:r>
            <a:r>
              <a:rPr lang="ko-KR" altLang="en-US" sz="3200" dirty="0" smtClean="0">
                <a:latin typeface="+mj-lt"/>
              </a:rPr>
              <a:t>   </a:t>
            </a:r>
            <a:r>
              <a:rPr lang="ko-KR" altLang="en-US" sz="3200" dirty="0" err="1" smtClean="0">
                <a:latin typeface="+mj-lt"/>
              </a:rPr>
              <a:t>까지의</a:t>
            </a:r>
            <a:r>
              <a:rPr lang="ko-KR" altLang="en-US" sz="3200" dirty="0" smtClean="0">
                <a:latin typeface="+mj-lt"/>
              </a:rPr>
              <a:t> 자연수가 각각 하나씩 적힌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장의 카드에서   장을 동시에 택할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두 장의 카드에 적힌 수의 합이 홀수가 되는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794" y="2532184"/>
            <a:ext cx="26860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22" y="1955921"/>
            <a:ext cx="25146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08" y="2522660"/>
            <a:ext cx="280035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776" y="1945297"/>
            <a:ext cx="280035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49" y="6171957"/>
            <a:ext cx="36576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  </a:t>
            </a:r>
            <a:r>
              <a:rPr lang="ko-KR" altLang="en-US" sz="2800" dirty="0" smtClean="0">
                <a:latin typeface="+mj-lt"/>
              </a:rPr>
              <a:t>명을 일렬로 세우는 경우의 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  </a:t>
            </a:r>
            <a:r>
              <a:rPr lang="ko-KR" altLang="en-US" sz="2800" dirty="0" smtClean="0">
                <a:latin typeface="+mj-lt"/>
              </a:rPr>
              <a:t>명의 학생들 중에서   명을 뽑아 일렬로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en-US" altLang="ko-KR" sz="2800" dirty="0" smtClean="0">
                <a:latin typeface="+mj-lt"/>
              </a:rPr>
              <a:t>     </a:t>
            </a:r>
            <a:r>
              <a:rPr lang="ko-KR" altLang="en-US" sz="2800" dirty="0" smtClean="0">
                <a:latin typeface="+mj-lt"/>
              </a:rPr>
              <a:t> 세우는 경우의 수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555" y="2528891"/>
            <a:ext cx="2238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104" y="3052066"/>
            <a:ext cx="223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3029" y="3061593"/>
            <a:ext cx="233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9395" y="5590809"/>
            <a:ext cx="3886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9173" y="6160229"/>
            <a:ext cx="5257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  </a:t>
            </a:r>
            <a:r>
              <a:rPr lang="ko-KR" altLang="en-US" sz="2800" dirty="0" smtClean="0">
                <a:latin typeface="+mj-lt"/>
              </a:rPr>
              <a:t>명의 학생 중에서 청소 당번   명을 뽑는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en-US" altLang="ko-KR" sz="2800" dirty="0" smtClean="0">
                <a:latin typeface="+mj-lt"/>
              </a:rPr>
              <a:t>     </a:t>
            </a:r>
            <a:r>
              <a:rPr lang="ko-KR" altLang="en-US" sz="2800" dirty="0" smtClean="0">
                <a:latin typeface="+mj-lt"/>
              </a:rPr>
              <a:t> 경우의 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</a:t>
            </a:r>
            <a:r>
              <a:rPr lang="ko-KR" altLang="en-US" sz="2800" dirty="0" smtClean="0">
                <a:latin typeface="+mj-lt"/>
              </a:rPr>
              <a:t>학급 회장을 포함한   명의 학생 중에서 학급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en-US" altLang="ko-KR" sz="2800" dirty="0" smtClean="0">
                <a:latin typeface="+mj-lt"/>
              </a:rPr>
              <a:t>     </a:t>
            </a:r>
            <a:r>
              <a:rPr lang="ko-KR" altLang="en-US" sz="2800" dirty="0" smtClean="0">
                <a:latin typeface="+mj-lt"/>
              </a:rPr>
              <a:t> 회장을 포함하지 않고 청소 당번 </a:t>
            </a:r>
            <a:r>
              <a:rPr lang="en-US" altLang="ko-KR" sz="2800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명을 뽑는</a:t>
            </a:r>
            <a:r>
              <a:rPr lang="en-US" altLang="ko-KR" sz="2800" dirty="0" smtClean="0">
                <a:latin typeface="+mj-lt"/>
              </a:rPr>
              <a:t/>
            </a:r>
            <a:br>
              <a:rPr lang="en-US" altLang="ko-KR" sz="2800" dirty="0" smtClean="0">
                <a:latin typeface="+mj-lt"/>
              </a:rPr>
            </a:br>
            <a:r>
              <a:rPr lang="en-US" altLang="ko-KR" sz="2800" dirty="0" smtClean="0">
                <a:latin typeface="+mj-lt"/>
              </a:rPr>
              <a:t>     </a:t>
            </a:r>
            <a:r>
              <a:rPr lang="ko-KR" altLang="en-US" sz="2800" dirty="0" smtClean="0">
                <a:latin typeface="+mj-lt"/>
              </a:rPr>
              <a:t> 경우의 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44" y="4081093"/>
            <a:ext cx="223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96" y="2545371"/>
            <a:ext cx="223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17" y="3544033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5" y="2527056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7263" y="5599599"/>
            <a:ext cx="44196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1334" y="6162792"/>
            <a:ext cx="37338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서로 다른   개의 상자에서 상자   개를 택하여 서로 다른 공   개를 각 상자에 한 개씩 넣는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828" y="2524857"/>
            <a:ext cx="26860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648" y="1962883"/>
            <a:ext cx="280035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228" y="1947495"/>
            <a:ext cx="26860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49" y="6163165"/>
            <a:ext cx="5486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0323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어느 요리 방송에서 오른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쪽 표와 같이 한식   가지</a:t>
            </a:r>
            <a:r>
              <a:rPr lang="en-US" altLang="ko-KR" sz="3200" dirty="0" smtClean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양식   가지 중에서 한 가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지 음식의 조리법을 소개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하려고 한다</a:t>
            </a:r>
            <a:r>
              <a:rPr lang="en-US" altLang="ko-KR" sz="3200" dirty="0" smtClean="0">
                <a:latin typeface="+mj-lt"/>
              </a:rPr>
              <a:t>. </a:t>
            </a:r>
            <a:r>
              <a:rPr lang="ko-KR" altLang="en-US" sz="3200" dirty="0" smtClean="0">
                <a:latin typeface="+mj-lt"/>
              </a:rPr>
              <a:t>방송에서 조리법을 소개할 음식을 택하는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74323" y="1915747"/>
          <a:ext cx="3253154" cy="198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12"/>
                <a:gridCol w="1894242"/>
              </a:tblGrid>
              <a:tr h="497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한식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양식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7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불고기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스테이크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잡채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크림 </a:t>
                      </a:r>
                      <a:r>
                        <a:rPr lang="ko-KR" altLang="en-US" sz="2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파스타</a:t>
                      </a:r>
                      <a:endParaRPr lang="ko-KR" altLang="en-US" sz="2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비빔밥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832" y="2528886"/>
            <a:ext cx="262890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363" y="3149842"/>
            <a:ext cx="26289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73" y="6145581"/>
            <a:ext cx="23622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집합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                        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대하여 함수                 중에서 일대일대응의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108" y="2453054"/>
            <a:ext cx="30175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191" y="2443525"/>
            <a:ext cx="3034665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304" y="3061553"/>
            <a:ext cx="2177415" cy="5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" y="6171957"/>
            <a:ext cx="37338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오른쪽 그림과 같이 원의 둘레 위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같은 간격으로 서로 다른   개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의 점이 있다</a:t>
            </a:r>
            <a:r>
              <a:rPr lang="en-US" altLang="ko-KR" sz="3200" dirty="0" smtClean="0">
                <a:latin typeface="+mj-lt"/>
              </a:rPr>
              <a:t>. </a:t>
            </a:r>
            <a:r>
              <a:rPr lang="ko-KR" altLang="en-US" sz="3200" dirty="0" smtClean="0">
                <a:latin typeface="+mj-lt"/>
              </a:rPr>
              <a:t>이 점 중에서 세 개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의 점을 이어서 만들 수 있는 직각삼각형의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4098" name="Picture 2" descr="C:\Users\이승화\Desktop\수학 교과서\15h-m-6-1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558" y="1965446"/>
            <a:ext cx="1463553" cy="1463553"/>
          </a:xfrm>
          <a:prstGeom prst="rect">
            <a:avLst/>
          </a:prstGeom>
          <a:noFill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920" y="2527055"/>
            <a:ext cx="25146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6171957"/>
            <a:ext cx="37338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4897310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</a:t>
            </a:r>
            <a:r>
              <a:rPr lang="en-US" altLang="ko-KR" sz="2400" i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(2)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3" y="1799575"/>
            <a:ext cx="8138587" cy="390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30000"/>
              </a:lnSpc>
              <a:buNone/>
            </a:pPr>
            <a:r>
              <a:rPr lang="ko-KR" altLang="en-US" sz="3200" dirty="0" smtClean="0">
                <a:latin typeface="+mj-lt"/>
              </a:rPr>
              <a:t>   </a:t>
            </a: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포함한   명의 쇼트 트랙 스케이트 선수 중에서 단체전에 출전할 대표 선수   명을 뽑을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3000" dirty="0" smtClean="0">
                <a:latin typeface="+mj-lt"/>
              </a:rPr>
              <a:t>  (1) </a:t>
            </a:r>
            <a:r>
              <a:rPr lang="ko-KR" altLang="en-US" sz="3000" dirty="0" smtClean="0">
                <a:latin typeface="+mj-lt"/>
              </a:rPr>
              <a:t>  </a:t>
            </a:r>
            <a:r>
              <a:rPr lang="ko-KR" altLang="en-US" sz="1100" dirty="0" smtClean="0">
                <a:latin typeface="+mj-lt"/>
              </a:rPr>
              <a:t>   </a:t>
            </a:r>
            <a:r>
              <a:rPr lang="ko-KR" altLang="en-US" sz="3000" dirty="0" smtClean="0">
                <a:latin typeface="+mj-lt"/>
              </a:rPr>
              <a:t>선수를 반드시</a:t>
            </a:r>
            <a:r>
              <a:rPr lang="ko-KR" altLang="en-US" sz="2200" dirty="0" smtClean="0">
                <a:latin typeface="+mj-lt"/>
              </a:rPr>
              <a:t> </a:t>
            </a:r>
            <a:r>
              <a:rPr lang="ko-KR" altLang="en-US" sz="3000" dirty="0" smtClean="0">
                <a:latin typeface="+mj-lt"/>
              </a:rPr>
              <a:t>포함하여</a:t>
            </a:r>
            <a:r>
              <a:rPr lang="ko-KR" altLang="en-US" sz="2200" dirty="0" smtClean="0">
                <a:latin typeface="+mj-lt"/>
              </a:rPr>
              <a:t> </a:t>
            </a:r>
            <a:r>
              <a:rPr lang="ko-KR" altLang="en-US" sz="3000" dirty="0" smtClean="0">
                <a:latin typeface="+mj-lt"/>
              </a:rPr>
              <a:t>뽑는</a:t>
            </a:r>
            <a:r>
              <a:rPr lang="ko-KR" altLang="en-US" sz="2200" dirty="0" smtClean="0">
                <a:latin typeface="+mj-lt"/>
              </a:rPr>
              <a:t> </a:t>
            </a:r>
            <a:r>
              <a:rPr lang="ko-KR" altLang="en-US" sz="3000" dirty="0" smtClean="0">
                <a:latin typeface="+mj-lt"/>
              </a:rPr>
              <a:t>경우의 수</a:t>
            </a:r>
            <a:endParaRPr lang="en-US" altLang="ko-KR" sz="3000" dirty="0" smtClean="0">
              <a:latin typeface="+mj-lt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ko-KR" sz="3000" dirty="0" smtClean="0">
                <a:latin typeface="+mj-lt"/>
              </a:rPr>
              <a:t>  (2)   </a:t>
            </a:r>
            <a:r>
              <a:rPr lang="en-US" altLang="ko-KR" sz="1100" dirty="0" smtClean="0">
                <a:latin typeface="+mj-lt"/>
              </a:rPr>
              <a:t>   </a:t>
            </a:r>
            <a:r>
              <a:rPr lang="ko-KR" altLang="en-US" sz="3000" dirty="0" smtClean="0">
                <a:latin typeface="+mj-lt"/>
              </a:rPr>
              <a:t>선수를 포함하여 대표 선수   명을 뽑아</a:t>
            </a:r>
            <a:r>
              <a:rPr lang="en-US" altLang="ko-KR" sz="3000" dirty="0" smtClean="0">
                <a:latin typeface="+mj-lt"/>
              </a:rPr>
              <a:t/>
            </a:r>
            <a:br>
              <a:rPr lang="en-US" altLang="ko-KR" sz="3000" dirty="0" smtClean="0">
                <a:latin typeface="+mj-lt"/>
              </a:rPr>
            </a:br>
            <a:r>
              <a:rPr lang="en-US" altLang="ko-KR" sz="3000" dirty="0" smtClean="0">
                <a:latin typeface="+mj-lt"/>
              </a:rPr>
              <a:t>     </a:t>
            </a:r>
            <a:r>
              <a:rPr lang="ko-KR" altLang="en-US" sz="3000" dirty="0" smtClean="0">
                <a:latin typeface="+mj-lt"/>
              </a:rPr>
              <a:t> 경기할 순서를 정할 때</a:t>
            </a:r>
            <a:r>
              <a:rPr lang="en-US" altLang="ko-KR" sz="3000" dirty="0" smtClean="0">
                <a:latin typeface="+mj-lt"/>
              </a:rPr>
              <a:t>,    </a:t>
            </a:r>
            <a:r>
              <a:rPr lang="ko-KR" altLang="en-US" sz="3000" dirty="0" smtClean="0">
                <a:latin typeface="+mj-lt"/>
              </a:rPr>
              <a:t>선수를 맨 마지막</a:t>
            </a:r>
            <a:r>
              <a:rPr lang="en-US" altLang="ko-KR" sz="3000" dirty="0" smtClean="0">
                <a:latin typeface="+mj-lt"/>
              </a:rPr>
              <a:t/>
            </a:r>
            <a:br>
              <a:rPr lang="en-US" altLang="ko-KR" sz="3000" dirty="0" smtClean="0">
                <a:latin typeface="+mj-lt"/>
              </a:rPr>
            </a:br>
            <a:r>
              <a:rPr lang="en-US" altLang="ko-KR" sz="3000" dirty="0" smtClean="0">
                <a:latin typeface="+mj-lt"/>
              </a:rPr>
              <a:t>      </a:t>
            </a:r>
            <a:r>
              <a:rPr lang="ko-KR" altLang="en-US" sz="3000" dirty="0" smtClean="0">
                <a:latin typeface="+mj-lt"/>
              </a:rPr>
              <a:t>에 배치하는 경우의 수</a:t>
            </a:r>
            <a:endParaRPr lang="ko-KR" altLang="en-US" sz="30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022" y="1925514"/>
            <a:ext cx="37147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586" y="1954089"/>
            <a:ext cx="280035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389" y="2475636"/>
            <a:ext cx="26860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654" y="4117731"/>
            <a:ext cx="3095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654" y="3584326"/>
            <a:ext cx="3095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539" y="6180997"/>
            <a:ext cx="37338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4027" y="6182463"/>
            <a:ext cx="40386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089" y="4094527"/>
            <a:ext cx="228314" cy="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69" y="4615188"/>
            <a:ext cx="3095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이승화\Desktop\제목 없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86" y="3086105"/>
            <a:ext cx="7071457" cy="172329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09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조건을 만족시키는 자연수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모든 순서쌍         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개수를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</a:t>
            </a:r>
            <a:r>
              <a:rPr lang="ko-KR" altLang="en-US" sz="2800" dirty="0" smtClean="0">
                <a:latin typeface="+mj-lt"/>
              </a:rPr>
              <a:t>가</a:t>
            </a:r>
            <a:r>
              <a:rPr lang="en-US" altLang="ko-KR" sz="2800" dirty="0" smtClean="0">
                <a:latin typeface="+mj-lt"/>
              </a:rPr>
              <a:t>)      </a:t>
            </a:r>
            <a:r>
              <a:rPr lang="ko-KR" altLang="en-US" sz="2800" dirty="0" smtClean="0">
                <a:latin typeface="+mj-lt"/>
              </a:rPr>
              <a:t>는 홀수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3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</a:t>
            </a:r>
            <a:r>
              <a:rPr lang="ko-KR" altLang="en-US" sz="2800" dirty="0" smtClean="0">
                <a:latin typeface="+mj-lt"/>
              </a:rPr>
              <a:t>나</a:t>
            </a:r>
            <a:r>
              <a:rPr lang="en-US" altLang="ko-KR" sz="2800" dirty="0" smtClean="0">
                <a:latin typeface="+mj-lt"/>
              </a:rPr>
              <a:t>)</a:t>
            </a:r>
          </a:p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2059230"/>
            <a:ext cx="27432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9680" y="1965446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871" y="2079745"/>
            <a:ext cx="222885" cy="26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259" y="2456349"/>
            <a:ext cx="1474470" cy="5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2644" y="3449890"/>
            <a:ext cx="6000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5359" y="4010405"/>
            <a:ext cx="2590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457" y="6179643"/>
            <a:ext cx="41910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주머니 안에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숫자가 각각 하나씩 적힌   장의 카드가 있다</a:t>
            </a:r>
            <a:r>
              <a:rPr lang="en-US" altLang="ko-KR" sz="3200" dirty="0" smtClean="0">
                <a:solidFill>
                  <a:prstClr val="black"/>
                </a:solidFill>
              </a:rPr>
              <a:t>. </a:t>
            </a:r>
            <a:r>
              <a:rPr lang="ko-KR" altLang="en-US" sz="3200" dirty="0" smtClean="0">
                <a:solidFill>
                  <a:prstClr val="black"/>
                </a:solidFill>
              </a:rPr>
              <a:t>주머니에서   장의 카드를 동시에 뽑을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카드에 적힌 두 수의 곱이    이하가 되는 경우의 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78597" y="4844287"/>
            <a:ext cx="359011" cy="370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91" y="4346250"/>
            <a:ext cx="160028" cy="2971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394" y="4354847"/>
            <a:ext cx="194320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264" y="4876124"/>
            <a:ext cx="194320" cy="29148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064" y="4869255"/>
            <a:ext cx="228612" cy="2857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5691" y="5386772"/>
            <a:ext cx="188605" cy="30291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 r="20886"/>
          <a:stretch>
            <a:fillRect/>
          </a:stretch>
        </p:blipFill>
        <p:spPr bwMode="auto">
          <a:xfrm>
            <a:off x="3169164" y="1992795"/>
            <a:ext cx="226068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6948" y="1954855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4620" y="1945113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001" y="1945113"/>
            <a:ext cx="25146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9240" y="3709362"/>
            <a:ext cx="264871" cy="40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0863" y="2552737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7816" y="2537461"/>
            <a:ext cx="25146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다항식                           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를</a:t>
            </a:r>
            <a:r>
              <a:rPr lang="ko-KR" altLang="en-US" sz="3200" dirty="0" smtClean="0">
                <a:solidFill>
                  <a:prstClr val="black"/>
                </a:solidFill>
              </a:rPr>
              <a:t> 전개했을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항의 개수는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69170" y="3179031"/>
            <a:ext cx="396718" cy="4091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909" y="1897978"/>
            <a:ext cx="424624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392" y="3177902"/>
            <a:ext cx="2000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77902"/>
            <a:ext cx="2143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770461"/>
            <a:ext cx="428625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6928" y="3789040"/>
            <a:ext cx="4572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374531"/>
            <a:ext cx="4572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겨울 방학 동안   권의 권장 도서 중에서 서로 다른 네 권을 택한 후 순서를 정하여 읽는 경우의 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03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125044" y="4977958"/>
            <a:ext cx="383246" cy="395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69986"/>
            <a:ext cx="25146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428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945" y="3789040"/>
            <a:ext cx="435769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3683" y="4361696"/>
            <a:ext cx="700088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4372" y="4365104"/>
            <a:ext cx="642938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003749"/>
            <a:ext cx="650081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86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어느 피자 가게에서는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토핑의</a:t>
            </a:r>
            <a:r>
              <a:rPr lang="ko-KR" altLang="en-US" sz="3200" dirty="0" smtClean="0">
                <a:solidFill>
                  <a:prstClr val="black"/>
                </a:solidFill>
              </a:rPr>
              <a:t> 종류에 따라 아래 표와 같이 구분하고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크기에 따라 레귤러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라지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패밀리 사이즈로 구분하여 판매하고 있다</a:t>
            </a:r>
            <a:r>
              <a:rPr lang="en-US" altLang="ko-KR" sz="3200" dirty="0" smtClean="0">
                <a:solidFill>
                  <a:prstClr val="black"/>
                </a:solidFill>
              </a:rPr>
              <a:t>. </a:t>
            </a:r>
            <a:r>
              <a:rPr lang="ko-KR" altLang="en-US" sz="3200" dirty="0" smtClean="0">
                <a:solidFill>
                  <a:prstClr val="black"/>
                </a:solidFill>
              </a:rPr>
              <a:t>이 가게에서 피자 한 판을 주문하는 경우의 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altLang="ko-KR" sz="3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3000" dirty="0" smtClean="0">
                <a:solidFill>
                  <a:prstClr val="black"/>
                </a:solidFill>
              </a:rPr>
              <a:t>  ① 			  ②  			③ 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3000" dirty="0" smtClean="0">
                <a:solidFill>
                  <a:prstClr val="black"/>
                </a:solidFill>
              </a:rPr>
              <a:t>  ④  			  ⑤ </a:t>
            </a:r>
            <a:endParaRPr lang="ko-KR" altLang="en-US" sz="30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04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197053" y="3751331"/>
          <a:ext cx="6768747" cy="165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467"/>
                <a:gridCol w="2479640"/>
                <a:gridCol w="2479640"/>
              </a:tblGrid>
              <a:tr h="376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건강한 피자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바다에서 온 피자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인기 많은 피자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97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단호박</a:t>
                      </a: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고구마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야채 피자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새우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모둠</a:t>
                      </a: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해물 피자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콤비네이션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치킨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불고기 피자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스테이크 피자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타원 16"/>
          <p:cNvSpPr/>
          <p:nvPr/>
        </p:nvSpPr>
        <p:spPr>
          <a:xfrm>
            <a:off x="6362773" y="5534024"/>
            <a:ext cx="390451" cy="402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51041"/>
            <a:ext cx="485775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109" y="5545807"/>
            <a:ext cx="478631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541615"/>
            <a:ext cx="47863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2047" y="6140921"/>
            <a:ext cx="442913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7206" y="6121871"/>
            <a:ext cx="471488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     의 약수 중에서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배수의 개수는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05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76529" y="3189537"/>
            <a:ext cx="381060" cy="393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34" y="1965298"/>
            <a:ext cx="73152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49948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6714" y="2564904"/>
            <a:ext cx="235744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2360" y="2622054"/>
            <a:ext cx="20716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6714" y="3205162"/>
            <a:ext cx="2286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9788" y="3201541"/>
            <a:ext cx="25003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6714" y="3789040"/>
            <a:ext cx="428625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어느 영화 시사회에서 배우   명과 제작진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dirty="0" smtClean="0">
                <a:solidFill>
                  <a:prstClr val="black"/>
                </a:solidFill>
              </a:rPr>
              <a:t>명이 일렬로 설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양 끝에 제작진이 서고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배우끼리는 이웃하여 서는 경우의 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06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103729" y="3772428"/>
            <a:ext cx="382172" cy="39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57276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85" y="2519347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6714" y="3806666"/>
            <a:ext cx="4429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981" y="3772758"/>
            <a:ext cx="442913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6714" y="439034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9314" y="4385582"/>
            <a:ext cx="442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981267"/>
            <a:ext cx="4429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자리 자연수 중에서 십의 자리의 숫자는 짝수이고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일의 자리의 숫자는 홀수인 것의 개수를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06" y="6171957"/>
            <a:ext cx="42672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다섯 개의 숫자  </a:t>
            </a:r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를 모두 일렬로 나열하여 다섯 자리의 자연수를 만들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en-US" altLang="ko-KR" sz="3200" dirty="0" smtClean="0">
                <a:solidFill>
                  <a:prstClr val="black"/>
                </a:solidFill>
              </a:rPr>
              <a:t>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보다 큰 자연수의 개수는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07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59450" y="4353870"/>
            <a:ext cx="392868" cy="405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20886"/>
          <a:stretch>
            <a:fillRect/>
          </a:stretch>
        </p:blipFill>
        <p:spPr bwMode="auto">
          <a:xfrm>
            <a:off x="3695365" y="1992988"/>
            <a:ext cx="226068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149" y="1964379"/>
            <a:ext cx="24574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821" y="1954637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202" y="1945306"/>
            <a:ext cx="25146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0529" y="1969384"/>
            <a:ext cx="26860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1572" y="3779515"/>
            <a:ext cx="4643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789040"/>
            <a:ext cx="45005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6239" y="4370437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3" y="4356050"/>
            <a:ext cx="442913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1572" y="4965551"/>
            <a:ext cx="457200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3631" y="3107312"/>
            <a:ext cx="123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,   </a:t>
            </a:r>
            <a:r>
              <a:rPr lang="en-US" altLang="ko-KR" sz="6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,   ,   </a:t>
            </a:r>
            <a:r>
              <a:rPr lang="ko-KR" altLang="en-US" sz="3200" dirty="0" smtClean="0">
                <a:solidFill>
                  <a:prstClr val="black"/>
                </a:solidFill>
              </a:rPr>
              <a:t>를 일렬로 나열할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모음  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 </a:t>
            </a:r>
            <a:r>
              <a:rPr lang="ko-KR" altLang="en-US" sz="3200" dirty="0" smtClean="0">
                <a:solidFill>
                  <a:prstClr val="black"/>
                </a:solidFill>
              </a:rPr>
              <a:t>중에서 어느 두 개도 서로 이웃하지 않도록 나열하는 경우의 수는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08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122485" y="4361730"/>
            <a:ext cx="370840" cy="382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446" y="1963967"/>
            <a:ext cx="3429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187" y="1938614"/>
            <a:ext cx="337185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890" y="1944530"/>
            <a:ext cx="39433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363" y="1963967"/>
            <a:ext cx="33718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7389" y="1945305"/>
            <a:ext cx="3429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1375" y="1932490"/>
            <a:ext cx="37147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502" y="2540031"/>
            <a:ext cx="3429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883" y="2530700"/>
            <a:ext cx="39433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4630" y="2540031"/>
            <a:ext cx="3429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789040"/>
            <a:ext cx="642938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4930" y="3777605"/>
            <a:ext cx="65008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622" y="4367956"/>
            <a:ext cx="66436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8647" y="4387006"/>
            <a:ext cx="63579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977928"/>
            <a:ext cx="60721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진로 체험 박람회의 서로 다른 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개의 프로그램 중에서 서로 다른   개의 프로그램을 택하는 경우의 수를   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서로 다른   개의 프로그램을 택하여 각각 오전과 오후 프로그램으로 편성하는 경우의 수를   라고 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값을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09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870" y="1963967"/>
            <a:ext cx="48577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02" y="2549362"/>
            <a:ext cx="26289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338" y="3197434"/>
            <a:ext cx="27432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792" y="4298219"/>
            <a:ext cx="25717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901437"/>
            <a:ext cx="1068705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418" y="3134052"/>
            <a:ext cx="26289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093296"/>
            <a:ext cx="54864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이승화\Desktop\제목 없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29002"/>
            <a:ext cx="7776864" cy="2176262"/>
          </a:xfrm>
          <a:prstGeom prst="rect">
            <a:avLst/>
          </a:prstGeom>
          <a:noFill/>
        </p:spPr>
      </p:pic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전체집합              는  </a:t>
            </a: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dirty="0" smtClean="0">
                <a:solidFill>
                  <a:prstClr val="black"/>
                </a:solidFill>
              </a:rPr>
              <a:t>이하의 자연수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부분집합    에 대하여 다음 조건을 모두 만족시키는 집합   </a:t>
            </a: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개수를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en-US" altLang="ko-KR" sz="2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</a:t>
            </a:r>
            <a:r>
              <a:rPr lang="en-US" altLang="ko-KR" sz="2800" dirty="0" smtClean="0">
                <a:solidFill>
                  <a:prstClr val="black"/>
                </a:solidFill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</a:rPr>
              <a:t>가</a:t>
            </a:r>
            <a:r>
              <a:rPr lang="en-US" altLang="ko-KR" sz="2800" dirty="0" smtClean="0">
                <a:solidFill>
                  <a:prstClr val="black"/>
                </a:solidFill>
              </a:rPr>
              <a:t>)</a:t>
            </a:r>
            <a:endParaRPr lang="en-US" altLang="ko-KR" sz="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</a:t>
            </a:r>
            <a:r>
              <a:rPr lang="en-US" altLang="ko-KR" sz="2800" dirty="0" smtClean="0">
                <a:solidFill>
                  <a:prstClr val="black"/>
                </a:solidFill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</a:rPr>
              <a:t>나</a:t>
            </a:r>
            <a:r>
              <a:rPr lang="en-US" altLang="ko-KR" sz="2800" dirty="0" smtClean="0">
                <a:solidFill>
                  <a:prstClr val="black"/>
                </a:solidFill>
              </a:rPr>
              <a:t>) </a:t>
            </a:r>
            <a:r>
              <a:rPr lang="ko-KR" altLang="en-US" sz="2800" dirty="0" smtClean="0">
                <a:solidFill>
                  <a:prstClr val="black"/>
                </a:solidFill>
              </a:rPr>
              <a:t>집합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원소 중 가장 작은 원소와</a:t>
            </a: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가장</a:t>
            </a:r>
            <a:r>
              <a:rPr lang="en-US" altLang="ko-KR" sz="2800" dirty="0" smtClean="0">
                <a:solidFill>
                  <a:prstClr val="black"/>
                </a:solidFill>
              </a:rPr>
              <a:t/>
            </a:r>
            <a:br>
              <a:rPr lang="en-US" altLang="ko-KR" sz="2800" dirty="0" smtClean="0">
                <a:solidFill>
                  <a:prstClr val="black"/>
                </a:solidFill>
              </a:rPr>
            </a:br>
            <a:r>
              <a:rPr lang="en-US" altLang="ko-KR" sz="2800" dirty="0" smtClean="0">
                <a:solidFill>
                  <a:prstClr val="black"/>
                </a:solidFill>
              </a:rPr>
              <a:t>          </a:t>
            </a:r>
            <a:r>
              <a:rPr lang="ko-KR" altLang="en-US" sz="2800" dirty="0" smtClean="0">
                <a:solidFill>
                  <a:prstClr val="black"/>
                </a:solidFill>
              </a:rPr>
              <a:t>큰 원소의 합은   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10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p.275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0621"/>
            <a:ext cx="192024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63968"/>
            <a:ext cx="274320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7658" y="1882628"/>
            <a:ext cx="24003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859727"/>
            <a:ext cx="1812608" cy="4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3837" y="4977980"/>
            <a:ext cx="220028" cy="3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6376" y="4528165"/>
            <a:ext cx="340519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6100911"/>
            <a:ext cx="42672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1675" y="3108103"/>
            <a:ext cx="383667" cy="44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82526" y="2506767"/>
            <a:ext cx="383667" cy="44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집합                  에서                    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로의</a:t>
            </a:r>
            <a:r>
              <a:rPr lang="ko-KR" altLang="en-US" sz="3200" dirty="0" smtClean="0">
                <a:solidFill>
                  <a:prstClr val="black"/>
                </a:solidFill>
              </a:rPr>
              <a:t> 함수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다음을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 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일대일함수</a:t>
            </a:r>
            <a:r>
              <a:rPr lang="ko-KR" altLang="en-US" sz="2800" dirty="0" smtClean="0">
                <a:solidFill>
                  <a:prstClr val="black"/>
                </a:solidFill>
              </a:rPr>
              <a:t>   의 개수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                           </a:t>
            </a:r>
            <a:r>
              <a:rPr lang="ko-KR" altLang="en-US" sz="2800" dirty="0" smtClean="0">
                <a:solidFill>
                  <a:prstClr val="black"/>
                </a:solidFill>
              </a:rPr>
              <a:t>인 함수   의 개수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p.276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 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         (2)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916832"/>
            <a:ext cx="241554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2532"/>
            <a:ext cx="32537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625" y="2521177"/>
            <a:ext cx="2590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3399" y="3712747"/>
            <a:ext cx="328041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616" y="3183353"/>
            <a:ext cx="236411" cy="4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543" y="4293096"/>
            <a:ext cx="8488182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20000"/>
              </a:lnSpc>
            </a:pPr>
            <a:r>
              <a:rPr lang="en-US" altLang="ko-KR" sz="2500" dirty="0" smtClean="0">
                <a:solidFill>
                  <a:srgbClr val="FF0000"/>
                </a:solidFill>
              </a:rPr>
              <a:t>① </a:t>
            </a:r>
            <a:r>
              <a:rPr lang="ko-KR" altLang="en-US" sz="2500" dirty="0" err="1" smtClean="0">
                <a:solidFill>
                  <a:srgbClr val="FF0000"/>
                </a:solidFill>
              </a:rPr>
              <a:t>일대일함수의</a:t>
            </a:r>
            <a:r>
              <a:rPr lang="ko-KR" altLang="en-US" sz="2500" dirty="0" smtClean="0">
                <a:solidFill>
                  <a:srgbClr val="FF0000"/>
                </a:solidFill>
              </a:rPr>
              <a:t> 개수를 구한다</a:t>
            </a:r>
            <a:r>
              <a:rPr lang="en-US" altLang="ko-KR" sz="2500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>
              <a:lnSpc>
                <a:spcPct val="120000"/>
              </a:lnSpc>
            </a:pPr>
            <a:r>
              <a:rPr lang="en-US" altLang="ko-KR" sz="2500" dirty="0" smtClean="0">
                <a:solidFill>
                  <a:srgbClr val="FF0000"/>
                </a:solidFill>
              </a:rPr>
              <a:t>② </a:t>
            </a:r>
            <a:r>
              <a:rPr lang="ko-KR" altLang="en-US" sz="2500" dirty="0" smtClean="0">
                <a:solidFill>
                  <a:srgbClr val="FF0000"/>
                </a:solidFill>
              </a:rPr>
              <a:t>조건을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만족하는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함수의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개수를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조합을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활용하여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</a:rPr>
              <a:t>구한다</a:t>
            </a:r>
            <a:r>
              <a:rPr lang="en-US" altLang="ko-KR" sz="25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569" y="6157965"/>
            <a:ext cx="38100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423" y="3788641"/>
            <a:ext cx="236411" cy="4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9627" y="6157965"/>
            <a:ext cx="40386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000" dirty="0" smtClean="0">
                <a:solidFill>
                  <a:prstClr val="black"/>
                </a:solidFill>
              </a:rPr>
              <a:t>오른쪽 그림은 어느 공원의 정</a:t>
            </a:r>
            <a:r>
              <a:rPr lang="en-US" altLang="ko-KR" sz="3000" dirty="0" smtClean="0">
                <a:solidFill>
                  <a:prstClr val="black"/>
                </a:solidFill>
              </a:rPr>
              <a:t/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ko-KR" altLang="en-US" sz="3000" dirty="0" smtClean="0">
                <a:solidFill>
                  <a:prstClr val="black"/>
                </a:solidFill>
              </a:rPr>
              <a:t>문과 후문을 연결하는 산책로를</a:t>
            </a:r>
            <a:r>
              <a:rPr lang="en-US" altLang="ko-KR" sz="3000" dirty="0" smtClean="0">
                <a:solidFill>
                  <a:prstClr val="black"/>
                </a:solidFill>
              </a:rPr>
              <a:t/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ko-KR" altLang="en-US" sz="3000" dirty="0" smtClean="0">
                <a:solidFill>
                  <a:prstClr val="black"/>
                </a:solidFill>
              </a:rPr>
              <a:t>나타낸 것이다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 </a:t>
            </a:r>
            <a:r>
              <a:rPr lang="ko-KR" altLang="en-US" sz="3000" dirty="0" smtClean="0">
                <a:solidFill>
                  <a:prstClr val="black"/>
                </a:solidFill>
              </a:rPr>
              <a:t>정문에서 출발</a:t>
            </a:r>
            <a:r>
              <a:rPr lang="en-US" altLang="ko-KR" sz="3000" dirty="0" smtClean="0">
                <a:solidFill>
                  <a:prstClr val="black"/>
                </a:solidFill>
              </a:rPr>
              <a:t/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ko-KR" altLang="en-US" sz="3000" dirty="0" smtClean="0">
                <a:solidFill>
                  <a:prstClr val="black"/>
                </a:solidFill>
              </a:rPr>
              <a:t>하여 후문으로 가는 경우의 수를 구하라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en-US" altLang="ko-KR" sz="3000" dirty="0" smtClean="0">
                <a:solidFill>
                  <a:prstClr val="black"/>
                </a:solidFill>
              </a:rPr>
              <a:t>       (</a:t>
            </a:r>
            <a:r>
              <a:rPr lang="ko-KR" altLang="en-US" sz="3000" dirty="0" smtClean="0">
                <a:solidFill>
                  <a:prstClr val="black"/>
                </a:solidFill>
              </a:rPr>
              <a:t>단</a:t>
            </a:r>
            <a:r>
              <a:rPr lang="en-US" altLang="ko-KR" sz="3000" dirty="0" smtClean="0">
                <a:solidFill>
                  <a:prstClr val="black"/>
                </a:solidFill>
              </a:rPr>
              <a:t>, </a:t>
            </a:r>
            <a:r>
              <a:rPr lang="ko-KR" altLang="en-US" sz="3000" dirty="0" smtClean="0">
                <a:solidFill>
                  <a:prstClr val="black"/>
                </a:solidFill>
              </a:rPr>
              <a:t>같은 지점은 중복하여 지나지 않는다</a:t>
            </a:r>
            <a:r>
              <a:rPr lang="en-US" altLang="ko-KR" sz="3000" dirty="0" smtClean="0">
                <a:solidFill>
                  <a:prstClr val="black"/>
                </a:solidFill>
              </a:rPr>
              <a:t>.)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>
                <a:latin typeface="+mj-lt"/>
              </a:rPr>
              <a:t>Ⅵ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경우의 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p.277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pic>
        <p:nvPicPr>
          <p:cNvPr id="1026" name="Picture 2" descr="C:\Users\이승화\Desktop\수학 교과서\15h-m-6-1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1863306"/>
            <a:ext cx="2701535" cy="1323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543" y="4437112"/>
            <a:ext cx="8488182" cy="151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20000"/>
              </a:lnSpc>
            </a:pPr>
            <a:r>
              <a:rPr lang="en-US" altLang="ko-KR" sz="2600" dirty="0" smtClean="0">
                <a:solidFill>
                  <a:srgbClr val="FF0000"/>
                </a:solidFill>
              </a:rPr>
              <a:t>① </a:t>
            </a:r>
            <a:r>
              <a:rPr lang="ko-KR" altLang="en-US" sz="2600" dirty="0" smtClean="0">
                <a:solidFill>
                  <a:srgbClr val="FF0000"/>
                </a:solidFill>
              </a:rPr>
              <a:t>경우를 나누어 각각의 경로의 경우의 수를 구한다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>
              <a:lnSpc>
                <a:spcPct val="120000"/>
              </a:lnSpc>
            </a:pPr>
            <a:r>
              <a:rPr lang="en-US" altLang="ko-KR" sz="2600" dirty="0" smtClean="0">
                <a:solidFill>
                  <a:srgbClr val="FF0000"/>
                </a:solidFill>
              </a:rPr>
              <a:t>② </a:t>
            </a:r>
            <a:r>
              <a:rPr lang="ko-KR" altLang="en-US" sz="2600" dirty="0" smtClean="0">
                <a:solidFill>
                  <a:srgbClr val="FF0000"/>
                </a:solidFill>
              </a:rPr>
              <a:t>합의 법칙을 이용하여 경우의 수를 구한다</a:t>
            </a:r>
            <a:r>
              <a:rPr lang="en-US" altLang="ko-KR" sz="26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165304"/>
            <a:ext cx="3886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학교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체육관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집을 잇는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길이 오른쪽 그림과 같을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학교에서 체육관을 거쳐 집까지 가는 경우의 수를 구하라</a:t>
            </a:r>
            <a:r>
              <a:rPr lang="en-US" altLang="ko-KR" sz="3200" dirty="0" smtClean="0">
                <a:latin typeface="+mj-lt"/>
              </a:rPr>
              <a:t>. </a:t>
            </a:r>
          </a:p>
          <a:p>
            <a:pPr algn="r"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(</a:t>
            </a:r>
            <a:r>
              <a:rPr lang="ko-KR" altLang="en-US" sz="3200" dirty="0" smtClean="0">
                <a:latin typeface="+mj-lt"/>
              </a:rPr>
              <a:t>단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같은 지점을 중복하여 지나지 않는다</a:t>
            </a:r>
            <a:r>
              <a:rPr lang="en-US" altLang="ko-KR" sz="3200" dirty="0" smtClean="0">
                <a:latin typeface="+mj-lt"/>
              </a:rPr>
              <a:t>.)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026" name="Picture 2" descr="C:\Users\이승화\Desktop\수학 교과서\15h-m-6-1-001.JPG"/>
          <p:cNvPicPr>
            <a:picLocks noChangeAspect="1" noChangeArrowheads="1"/>
          </p:cNvPicPr>
          <p:nvPr/>
        </p:nvPicPr>
        <p:blipFill>
          <a:blip r:embed="rId2" cstate="print"/>
          <a:srcRect b="6693"/>
          <a:stretch>
            <a:fillRect/>
          </a:stretch>
        </p:blipFill>
        <p:spPr bwMode="auto">
          <a:xfrm>
            <a:off x="5195580" y="1341072"/>
            <a:ext cx="3561684" cy="110318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873" y="6189541"/>
            <a:ext cx="2743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4144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현진이는   </a:t>
            </a:r>
            <a:r>
              <a:rPr lang="ko-KR" altLang="en-US" sz="3200" dirty="0" err="1" smtClean="0">
                <a:latin typeface="+mj-lt"/>
              </a:rPr>
              <a:t>부터</a:t>
            </a:r>
            <a:r>
              <a:rPr lang="ko-KR" altLang="en-US" sz="3200" dirty="0" smtClean="0">
                <a:latin typeface="+mj-lt"/>
              </a:rPr>
              <a:t> 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err="1" smtClean="0">
                <a:latin typeface="+mj-lt"/>
              </a:rPr>
              <a:t>까지의</a:t>
            </a:r>
            <a:r>
              <a:rPr lang="ko-KR" altLang="en-US" sz="3200" dirty="0" smtClean="0">
                <a:latin typeface="+mj-lt"/>
              </a:rPr>
              <a:t> 자연수가 각각 하나씩 적힌    장의 카드를 가지고 있고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창훈이는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err="1" smtClean="0">
                <a:latin typeface="+mj-lt"/>
              </a:rPr>
              <a:t>부터</a:t>
            </a:r>
            <a:r>
              <a:rPr lang="ko-KR" altLang="en-US" sz="3200" dirty="0" smtClean="0">
                <a:latin typeface="+mj-lt"/>
              </a:rPr>
              <a:t>   </a:t>
            </a:r>
            <a:r>
              <a:rPr lang="ko-KR" altLang="en-US" sz="3200" dirty="0" err="1" smtClean="0">
                <a:latin typeface="+mj-lt"/>
              </a:rPr>
              <a:t>까지의</a:t>
            </a:r>
            <a:r>
              <a:rPr lang="ko-KR" altLang="en-US" sz="3200" dirty="0" smtClean="0">
                <a:latin typeface="+mj-lt"/>
              </a:rPr>
              <a:t> 자연수가 각각 하나씩 적힌   장의 카드를 가지고 있다</a:t>
            </a:r>
            <a:r>
              <a:rPr lang="en-US" altLang="ko-KR" sz="3200" dirty="0" smtClean="0">
                <a:latin typeface="+mj-lt"/>
              </a:rPr>
              <a:t>. </a:t>
            </a:r>
            <a:r>
              <a:rPr lang="ko-KR" altLang="en-US" sz="3200" dirty="0" smtClean="0">
                <a:latin typeface="+mj-lt"/>
              </a:rPr>
              <a:t>두 사람이 자신이 가지고 있는 카드 중에서 각각 한 장씩 택했을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두 장의 카드에 적힌 수의 곱이 홀수가 되는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449787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365" y="1926979"/>
            <a:ext cx="211455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139" y="1922218"/>
            <a:ext cx="49720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720" y="3003676"/>
            <a:ext cx="251460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450" y="2980591"/>
            <a:ext cx="26289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457" y="6268669"/>
            <a:ext cx="37338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177" y="3516868"/>
            <a:ext cx="26289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115" y="2444742"/>
            <a:ext cx="49720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값을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5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endParaRPr lang="en-US" altLang="ko-KR" sz="5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621" y="2497015"/>
            <a:ext cx="649605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670" y="3168158"/>
            <a:ext cx="62865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483" y="5622680"/>
            <a:ext cx="35814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4483" y="6133484"/>
            <a:ext cx="22098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회원이     명인 어느 동아리에서 회장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명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부회장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명을 뽑는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940" y="1966911"/>
            <a:ext cx="49720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582" y="1966178"/>
            <a:ext cx="21145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021" y="2558196"/>
            <a:ext cx="211455" cy="3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47" y="6143009"/>
            <a:ext cx="41148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p.264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Ⅵ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경우의 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제주도 관광지인 우도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err="1" smtClean="0">
                <a:latin typeface="+mj-lt"/>
              </a:rPr>
              <a:t>섭지코지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성산 일출봉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천지연 폭포의 네 곳 중에서 세 곳을 택한 후 순서를 정하여 관광하는 경우의 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41" y="6189541"/>
            <a:ext cx="38100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테마1" id="{F42A2BBF-A6DD-4CED-9BD9-9FA6D0E909E8}" vid="{E7101D98-8511-4E69-8B70-24EADED17B4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1640</TotalTime>
  <Words>1592</Words>
  <Application>Microsoft Office PowerPoint</Application>
  <PresentationFormat>화면 슬라이드 쇼(4:3)</PresentationFormat>
  <Paragraphs>451</Paragraphs>
  <Slides>45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  <vt:lpstr>Ⅵ. 경우의 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287</cp:revision>
  <dcterms:created xsi:type="dcterms:W3CDTF">2017-03-06T03:33:54Z</dcterms:created>
  <dcterms:modified xsi:type="dcterms:W3CDTF">2017-10-07T02:33:35Z</dcterms:modified>
</cp:coreProperties>
</file>