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6" r:id="rId3"/>
    <p:sldId id="287" r:id="rId4"/>
    <p:sldId id="261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260" r:id="rId19"/>
    <p:sldId id="326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20" r:id="rId35"/>
    <p:sldId id="321" r:id="rId36"/>
    <p:sldId id="322" r:id="rId37"/>
    <p:sldId id="323" r:id="rId38"/>
    <p:sldId id="319" r:id="rId39"/>
    <p:sldId id="324" r:id="rId40"/>
    <p:sldId id="325" r:id="rId4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45" autoAdjust="0"/>
    <p:restoredTop sz="99161" autoAdjust="0"/>
  </p:normalViewPr>
  <p:slideViewPr>
    <p:cSldViewPr snapToGrid="0">
      <p:cViewPr>
        <p:scale>
          <a:sx n="100" d="100"/>
          <a:sy n="100" d="100"/>
        </p:scale>
        <p:origin x="-756" y="-288"/>
      </p:cViewPr>
      <p:guideLst>
        <p:guide orient="horz" pos="3893"/>
        <p:guide pos="2880"/>
        <p:guide pos="5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5109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4644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1112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9891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7036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855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4324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0394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494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50792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49420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F243A-1654-4B75-9D56-8B4909CD75F1}" type="datetimeFigureOut">
              <a:rPr lang="ko-KR" altLang="en-US" smtClean="0"/>
              <a:pPr/>
              <a:t>2017-10-05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1D493-027D-40C9-8B59-6A2895F20AD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520"/>
            <a:ext cx="9144000" cy="1106224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71514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2736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spcBef>
          <a:spcPct val="0"/>
        </a:spcBef>
        <a:buNone/>
        <a:defRPr kumimoji="0" lang="ko-KR" altLang="en-US" sz="3600" b="0" i="0" u="none" strike="noStrike" kern="1200" cap="none" spc="-15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HY견고딕" panose="02030600000101010101" pitchFamily="18" charset="-127"/>
          <a:ea typeface="HY견고딕" panose="02030600000101010101" pitchFamily="18" charset="-127"/>
          <a:cs typeface="Verdana" panose="020B060403050404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png"/><Relationship Id="rId7" Type="http://schemas.openxmlformats.org/officeDocument/2006/relationships/image" Target="../media/image1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7.jpeg"/><Relationship Id="rId5" Type="http://schemas.openxmlformats.org/officeDocument/2006/relationships/image" Target="../media/image83.png"/><Relationship Id="rId10" Type="http://schemas.openxmlformats.org/officeDocument/2006/relationships/image" Target="../media/image86.jpeg"/><Relationship Id="rId4" Type="http://schemas.openxmlformats.org/officeDocument/2006/relationships/image" Target="../media/image82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jpe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jpe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png"/><Relationship Id="rId7" Type="http://schemas.openxmlformats.org/officeDocument/2006/relationships/image" Target="../media/image128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06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jpe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42.png"/><Relationship Id="rId4" Type="http://schemas.openxmlformats.org/officeDocument/2006/relationships/image" Target="../media/image149.png"/><Relationship Id="rId9" Type="http://schemas.openxmlformats.org/officeDocument/2006/relationships/image" Target="../media/image1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1.jpeg"/><Relationship Id="rId7" Type="http://schemas.openxmlformats.org/officeDocument/2006/relationships/image" Target="../media/image16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1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9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89.png"/><Relationship Id="rId7" Type="http://schemas.openxmlformats.org/officeDocument/2006/relationships/image" Target="../media/image178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Relationship Id="rId9" Type="http://schemas.openxmlformats.org/officeDocument/2006/relationships/image" Target="../media/image1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10" Type="http://schemas.openxmlformats.org/officeDocument/2006/relationships/image" Target="../media/image214.png"/><Relationship Id="rId4" Type="http://schemas.openxmlformats.org/officeDocument/2006/relationships/image" Target="../media/image208.png"/><Relationship Id="rId9" Type="http://schemas.openxmlformats.org/officeDocument/2006/relationships/image" Target="../media/image2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11" Type="http://schemas.openxmlformats.org/officeDocument/2006/relationships/image" Target="../media/image180.png"/><Relationship Id="rId5" Type="http://schemas.openxmlformats.org/officeDocument/2006/relationships/image" Target="../media/image218.png"/><Relationship Id="rId10" Type="http://schemas.openxmlformats.org/officeDocument/2006/relationships/image" Target="../media/image178.pn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12" Type="http://schemas.openxmlformats.org/officeDocument/2006/relationships/image" Target="../media/image246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45.png"/><Relationship Id="rId5" Type="http://schemas.openxmlformats.org/officeDocument/2006/relationships/image" Target="../media/image239.png"/><Relationship Id="rId10" Type="http://schemas.openxmlformats.org/officeDocument/2006/relationships/image" Target="../media/image244.png"/><Relationship Id="rId4" Type="http://schemas.openxmlformats.org/officeDocument/2006/relationships/image" Target="../media/image238.png"/><Relationship Id="rId9" Type="http://schemas.openxmlformats.org/officeDocument/2006/relationships/image" Target="../media/image2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5" Type="http://schemas.openxmlformats.org/officeDocument/2006/relationships/image" Target="../media/image250.png"/><Relationship Id="rId10" Type="http://schemas.openxmlformats.org/officeDocument/2006/relationships/image" Target="../media/image255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image" Target="../media/image268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12" Type="http://schemas.openxmlformats.org/officeDocument/2006/relationships/image" Target="../media/image267.png"/><Relationship Id="rId2" Type="http://schemas.openxmlformats.org/officeDocument/2006/relationships/image" Target="../media/image257.png"/><Relationship Id="rId16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11" Type="http://schemas.openxmlformats.org/officeDocument/2006/relationships/image" Target="../media/image266.jpeg"/><Relationship Id="rId5" Type="http://schemas.openxmlformats.org/officeDocument/2006/relationships/image" Target="../media/image260.png"/><Relationship Id="rId15" Type="http://schemas.openxmlformats.org/officeDocument/2006/relationships/image" Target="../media/image270.png"/><Relationship Id="rId10" Type="http://schemas.openxmlformats.org/officeDocument/2006/relationships/image" Target="../media/image265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Relationship Id="rId14" Type="http://schemas.openxmlformats.org/officeDocument/2006/relationships/image" Target="../media/image2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3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0034" y="4309115"/>
            <a:ext cx="82731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6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 </a:t>
            </a:r>
            <a:r>
              <a:rPr lang="en-US" altLang="ko-KR" sz="2400" dirty="0" smtClean="0">
                <a:solidFill>
                  <a:srgbClr val="FF0000"/>
                </a:solidFill>
              </a:rPr>
              <a:t>(1)              (2)               (3)              (4)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1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p.238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식을 계산하라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  <a:buNone/>
            </a:pPr>
            <a:endParaRPr lang="en-US" altLang="ko-KR" sz="14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2800" dirty="0" smtClean="0">
                <a:latin typeface="+mj-lt"/>
              </a:rPr>
              <a:t>  (1) 				 (2)</a:t>
            </a:r>
            <a:br>
              <a:rPr lang="en-US" altLang="ko-KR" sz="2800" dirty="0" smtClean="0">
                <a:latin typeface="+mj-lt"/>
              </a:rPr>
            </a:br>
            <a:endParaRPr lang="en-US" altLang="ko-KR" sz="24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2800" dirty="0" smtClean="0">
                <a:latin typeface="+mj-lt"/>
              </a:rPr>
              <a:t>  (3)                         (4)</a:t>
            </a:r>
            <a:endParaRPr lang="ko-KR" altLang="en-US" sz="2800" dirty="0">
              <a:latin typeface="+mj-lt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577" y="2478777"/>
            <a:ext cx="1675924" cy="88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0322" y="2470735"/>
            <a:ext cx="1841087" cy="92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3158" y="3471335"/>
            <a:ext cx="2856357" cy="90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0612" y="3376248"/>
            <a:ext cx="3818192" cy="106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0273" y="5829101"/>
            <a:ext cx="1000125" cy="72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6776" y="5867400"/>
            <a:ext cx="1140143" cy="74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3569" y="5837724"/>
            <a:ext cx="806768" cy="72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1676" y="5844402"/>
            <a:ext cx="98679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2602632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6555B"/>
                </a:solidFill>
                <a:latin typeface="+mj-lt"/>
              </a:rPr>
              <a:t>예제 </a:t>
            </a:r>
            <a:r>
              <a:rPr lang="en-US" altLang="ko-KR" b="1" dirty="0" smtClean="0">
                <a:solidFill>
                  <a:srgbClr val="F6555B"/>
                </a:solidFill>
                <a:latin typeface="+mj-lt"/>
              </a:rPr>
              <a:t>1</a:t>
            </a:r>
            <a:endParaRPr lang="ko-KR" altLang="en-US" dirty="0">
              <a:solidFill>
                <a:srgbClr val="F6555B"/>
              </a:solidFill>
              <a:latin typeface="+mj-lt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741644" y="1799575"/>
            <a:ext cx="8031550" cy="302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ko-KR" altLang="en-US" sz="3200" dirty="0">
              <a:latin typeface="+mj-lt"/>
            </a:endParaRPr>
          </a:p>
        </p:txBody>
      </p:sp>
      <p:sp>
        <p:nvSpPr>
          <p:cNvPr id="11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p.245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무리함수                </a:t>
            </a:r>
            <a:r>
              <a:rPr lang="ko-KR" altLang="en-US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의 그래프를 그리라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0502" y="1821840"/>
            <a:ext cx="2250567" cy="64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이승화\Desktop\수학 교과서\15h-m-5-2-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35" y="3994951"/>
            <a:ext cx="3353738" cy="26955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0034" y="3234877"/>
            <a:ext cx="8273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 </a:t>
            </a:r>
            <a:endParaRPr lang="en-US" altLang="ko-KR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4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0034" y="3234877"/>
            <a:ext cx="8273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 </a:t>
            </a:r>
            <a:endParaRPr lang="en-US" altLang="ko-KR" sz="2400" dirty="0" smtClean="0">
              <a:solidFill>
                <a:srgbClr val="FF0000"/>
              </a:solidFill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3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p.245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무리함수의 그래프를 그리라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5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 				  (2)</a:t>
            </a: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376" y="2536578"/>
            <a:ext cx="1776984" cy="5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489" y="2508005"/>
            <a:ext cx="2105120" cy="57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이승화\Desktop\수학 교과서\15h-mh-5-2-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597" y="3780391"/>
            <a:ext cx="2752203" cy="28098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2602632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6555B"/>
                </a:solidFill>
                <a:latin typeface="+mj-lt"/>
              </a:rPr>
              <a:t>예제 </a:t>
            </a:r>
            <a:r>
              <a:rPr lang="en-US" altLang="ko-KR" b="1" dirty="0" smtClean="0">
                <a:solidFill>
                  <a:srgbClr val="F6555B"/>
                </a:solidFill>
                <a:latin typeface="+mj-lt"/>
              </a:rPr>
              <a:t>2</a:t>
            </a:r>
            <a:endParaRPr lang="ko-KR" altLang="en-US" dirty="0">
              <a:solidFill>
                <a:srgbClr val="F6555B"/>
              </a:solidFill>
              <a:latin typeface="+mj-lt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741644" y="1799575"/>
            <a:ext cx="8031550" cy="302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ko-KR" altLang="en-US" sz="3200" dirty="0">
              <a:latin typeface="+mj-lt"/>
            </a:endParaRPr>
          </a:p>
        </p:txBody>
      </p:sp>
      <p:sp>
        <p:nvSpPr>
          <p:cNvPr id="11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p.246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무리함수               의 그래프를 그리라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836" y="1811583"/>
            <a:ext cx="2030540" cy="67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이승화\Desktop\수학 교과서\15h-m-5-2-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3799119"/>
            <a:ext cx="2450360" cy="287729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00034" y="3234877"/>
            <a:ext cx="8273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 </a:t>
            </a:r>
            <a:endParaRPr lang="en-US" altLang="ko-KR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4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509854" y="2746651"/>
            <a:ext cx="4155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 </a:t>
            </a:r>
            <a:endParaRPr lang="en-US" altLang="ko-KR" sz="2400" dirty="0" smtClean="0">
              <a:solidFill>
                <a:srgbClr val="FF0000"/>
              </a:solidFill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4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p.247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무리함수의 그래프를 그리라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5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</a:t>
            </a:r>
          </a:p>
          <a:p>
            <a:pPr>
              <a:lnSpc>
                <a:spcPct val="120000"/>
              </a:lnSpc>
            </a:pPr>
            <a:endParaRPr lang="en-US" altLang="ko-KR" sz="5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(2)</a:t>
            </a:r>
            <a:br>
              <a:rPr lang="en-US" altLang="ko-KR" sz="2800" dirty="0" smtClean="0">
                <a:latin typeface="+mj-lt"/>
              </a:rPr>
            </a:br>
            <a:endParaRPr lang="en-US" altLang="ko-KR" sz="5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(3)  			</a:t>
            </a: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3756" y="2522165"/>
            <a:ext cx="1913287" cy="51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699" y="3106611"/>
            <a:ext cx="2024348" cy="56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1178" y="3697162"/>
            <a:ext cx="2357533" cy="5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이승화\Desktop\수학 교과서\15h-mh-5-2-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9426" y="3411244"/>
            <a:ext cx="3591094" cy="2160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5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p.247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무리함수의 그래프를 그리고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err="1" smtClean="0">
                <a:latin typeface="+mj-lt"/>
              </a:rPr>
              <a:t>정의역과</a:t>
            </a:r>
            <a:r>
              <a:rPr lang="ko-KR" altLang="en-US" sz="3200" dirty="0" smtClean="0">
                <a:latin typeface="+mj-lt"/>
              </a:rPr>
              <a:t> </a:t>
            </a:r>
            <a:r>
              <a:rPr lang="ko-KR" altLang="en-US" sz="3200" dirty="0" err="1" smtClean="0">
                <a:latin typeface="+mj-lt"/>
              </a:rPr>
              <a:t>치역을</a:t>
            </a:r>
            <a:r>
              <a:rPr lang="ko-KR" altLang="en-US" sz="3200" dirty="0" smtClean="0">
                <a:latin typeface="+mj-lt"/>
              </a:rPr>
              <a:t> 구하라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5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                           (2)</a:t>
            </a:r>
            <a:br>
              <a:rPr lang="en-US" altLang="ko-KR" sz="2800" dirty="0" smtClean="0">
                <a:latin typeface="+mj-lt"/>
              </a:rPr>
            </a:b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020" y="3129325"/>
            <a:ext cx="3147155" cy="43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0781" y="3138980"/>
            <a:ext cx="3003899" cy="47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00034" y="3579379"/>
            <a:ext cx="82731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 </a:t>
            </a:r>
            <a:r>
              <a:rPr lang="en-US" altLang="ko-KR" sz="2400" dirty="0" smtClean="0">
                <a:solidFill>
                  <a:srgbClr val="FF0000"/>
                </a:solidFill>
              </a:rPr>
              <a:t>(1)                                (2)</a:t>
            </a:r>
          </a:p>
          <a:p>
            <a:pPr>
              <a:lnSpc>
                <a:spcPct val="12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11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11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11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11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7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정의역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        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정의역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           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0618" y="5925181"/>
            <a:ext cx="1442276" cy="37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009" y="5943411"/>
            <a:ext cx="1435894" cy="35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3749" y="6368445"/>
            <a:ext cx="1187006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7298" y="6377237"/>
            <a:ext cx="127635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9663" y="5938651"/>
            <a:ext cx="127635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9501" y="5947442"/>
            <a:ext cx="127635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6634" y="6377238"/>
            <a:ext cx="127635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이승화\Desktop\수학 교과서\15h-mh-5-2-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4655" y="4010806"/>
            <a:ext cx="2557232" cy="1897754"/>
          </a:xfrm>
          <a:prstGeom prst="rect">
            <a:avLst/>
          </a:prstGeom>
          <a:noFill/>
        </p:spPr>
      </p:pic>
      <p:pic>
        <p:nvPicPr>
          <p:cNvPr id="6147" name="Picture 3" descr="C:\Users\이승화\Desktop\수학 교과서\15h-mh-5-2-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61212" y="4006637"/>
            <a:ext cx="2626849" cy="195747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4028" y="6371728"/>
            <a:ext cx="1238726" cy="38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00034" y="3288145"/>
            <a:ext cx="8273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                        </a:t>
            </a:r>
          </a:p>
          <a:p>
            <a:pPr>
              <a:lnSpc>
                <a:spcPct val="15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정의역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 </a:t>
            </a:r>
            <a:r>
              <a:rPr lang="en-US" altLang="ko-KR" sz="1400" dirty="0" smtClean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,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2602632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6555B"/>
                </a:solidFill>
                <a:latin typeface="+mj-lt"/>
              </a:rPr>
              <a:t>예제 </a:t>
            </a:r>
            <a:r>
              <a:rPr lang="en-US" altLang="ko-KR" b="1" dirty="0" smtClean="0">
                <a:solidFill>
                  <a:srgbClr val="F6555B"/>
                </a:solidFill>
                <a:latin typeface="+mj-lt"/>
              </a:rPr>
              <a:t>3</a:t>
            </a:r>
            <a:endParaRPr lang="ko-KR" altLang="en-US" dirty="0">
              <a:solidFill>
                <a:srgbClr val="F6555B"/>
              </a:solidFill>
              <a:latin typeface="+mj-lt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741644" y="1799575"/>
            <a:ext cx="8031550" cy="302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ko-KR" altLang="en-US" sz="3200" dirty="0">
              <a:latin typeface="+mj-lt"/>
            </a:endParaRPr>
          </a:p>
        </p:txBody>
      </p:sp>
      <p:sp>
        <p:nvSpPr>
          <p:cNvPr id="11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p.248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무리함수                          의 그래프를 그리고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err="1" smtClean="0">
                <a:latin typeface="+mj-lt"/>
              </a:rPr>
              <a:t>정의역과</a:t>
            </a:r>
            <a:r>
              <a:rPr lang="ko-KR" altLang="en-US" sz="3200" dirty="0" smtClean="0">
                <a:latin typeface="+mj-lt"/>
              </a:rPr>
              <a:t> </a:t>
            </a:r>
            <a:r>
              <a:rPr lang="ko-KR" altLang="en-US" sz="3200" dirty="0" err="1" smtClean="0">
                <a:latin typeface="+mj-lt"/>
              </a:rPr>
              <a:t>치역을</a:t>
            </a:r>
            <a:r>
              <a:rPr lang="ko-KR" altLang="en-US" sz="3200" dirty="0" smtClean="0">
                <a:latin typeface="+mj-lt"/>
              </a:rPr>
              <a:t> 구하라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692" y="1834662"/>
            <a:ext cx="3577019" cy="65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이승화\Desktop\수학 교과서\15h-m-5-2-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3917614"/>
            <a:ext cx="2631803" cy="2271543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7771" y="6197556"/>
            <a:ext cx="1286828" cy="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8293" y="6197556"/>
            <a:ext cx="1073468" cy="39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5328" y="6215312"/>
            <a:ext cx="127635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663" y="6215312"/>
            <a:ext cx="127635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054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0034" y="3684883"/>
            <a:ext cx="40719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 </a:t>
            </a:r>
            <a:r>
              <a:rPr lang="en-US" altLang="ko-KR" sz="2400" dirty="0" smtClean="0">
                <a:solidFill>
                  <a:srgbClr val="FF0000"/>
                </a:solidFill>
              </a:rPr>
              <a:t>(1)</a:t>
            </a:r>
          </a:p>
          <a:p>
            <a:pPr>
              <a:lnSpc>
                <a:spcPct val="12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10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10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10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10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5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정의역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</a:t>
            </a:r>
            <a:endParaRPr lang="en-US" altLang="ko-KR" sz="6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6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p.248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무리함수의 그래프를 그리고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err="1" smtClean="0">
                <a:latin typeface="+mj-lt"/>
              </a:rPr>
              <a:t>정의역과</a:t>
            </a:r>
            <a:r>
              <a:rPr lang="ko-KR" altLang="en-US" sz="3200" dirty="0" smtClean="0">
                <a:latin typeface="+mj-lt"/>
              </a:rPr>
              <a:t> </a:t>
            </a:r>
            <a:r>
              <a:rPr lang="ko-KR" altLang="en-US" sz="3200" dirty="0" err="1" smtClean="0">
                <a:latin typeface="+mj-lt"/>
              </a:rPr>
              <a:t>치역을</a:t>
            </a:r>
            <a:r>
              <a:rPr lang="ko-KR" altLang="en-US" sz="3200" dirty="0" smtClean="0">
                <a:latin typeface="+mj-lt"/>
              </a:rPr>
              <a:t> 구하라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5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                          </a:t>
            </a:r>
            <a:r>
              <a:rPr lang="en-US" altLang="ko-KR" sz="2800" dirty="0" smtClean="0"/>
              <a:t>(2)</a:t>
            </a: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9645" y="3122531"/>
            <a:ext cx="2645283" cy="52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7773" y="3068474"/>
            <a:ext cx="3124867" cy="54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8915" y="5921498"/>
            <a:ext cx="1461421" cy="33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0621" y="5552399"/>
            <a:ext cx="1324928" cy="77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5838" y="6362999"/>
            <a:ext cx="1206151" cy="37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3563" y="6367025"/>
            <a:ext cx="1167860" cy="37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9749" y="5920035"/>
            <a:ext cx="127635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8334" y="6358968"/>
            <a:ext cx="127635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8" y="6376553"/>
            <a:ext cx="127635" cy="36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2809" y="5576209"/>
            <a:ext cx="167164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572000" y="3679027"/>
            <a:ext cx="4195338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(2)</a:t>
            </a:r>
          </a:p>
          <a:p>
            <a:pPr>
              <a:lnSpc>
                <a:spcPct val="15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7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9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3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3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</a:rPr>
              <a:t>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정의역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</a:t>
            </a:r>
          </a:p>
          <a:p>
            <a:pPr>
              <a:lnSpc>
                <a:spcPct val="150000"/>
              </a:lnSpc>
            </a:pPr>
            <a:endParaRPr lang="en-US" altLang="ko-KR" sz="2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</a:rPr>
              <a:t>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</a:t>
            </a:r>
          </a:p>
        </p:txBody>
      </p:sp>
      <p:pic>
        <p:nvPicPr>
          <p:cNvPr id="7170" name="Picture 2" descr="C:\Users\이승화\Desktop\수학 교과서\15h-mh-5-2-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4184" y="3990974"/>
            <a:ext cx="2619746" cy="1940552"/>
          </a:xfrm>
          <a:prstGeom prst="rect">
            <a:avLst/>
          </a:prstGeom>
          <a:noFill/>
        </p:spPr>
      </p:pic>
      <p:pic>
        <p:nvPicPr>
          <p:cNvPr id="7171" name="Picture 3" descr="C:\Users\이승화\Desktop\수학 교과서\15h-mh-5-2-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80354" y="3676010"/>
            <a:ext cx="2137192" cy="1915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0034" y="4309115"/>
            <a:ext cx="827316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solidFill>
                  <a:srgbClr val="FF0000"/>
                </a:solidFill>
              </a:rPr>
              <a:t>           </a:t>
            </a:r>
            <a:r>
              <a:rPr lang="en-US" altLang="ko-KR" sz="1200" dirty="0" smtClean="0">
                <a:solidFill>
                  <a:srgbClr val="FF0000"/>
                </a:solidFill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</a:rPr>
              <a:t>,         , ,       ,         </a:t>
            </a:r>
            <a:r>
              <a:rPr lang="ko-KR" altLang="en-US" sz="2000" dirty="0" smtClean="0">
                <a:solidFill>
                  <a:srgbClr val="FF0000"/>
                </a:solidFill>
              </a:rPr>
              <a:t>를 대입하면</a:t>
            </a:r>
            <a:endParaRPr lang="en-US" altLang="ko-KR" sz="2000" dirty="0" smtClean="0">
              <a:solidFill>
                <a:srgbClr val="FF0000"/>
              </a:solidFill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7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p.248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3" y="1799574"/>
            <a:ext cx="8138587" cy="4108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2400" dirty="0" smtClean="0">
                <a:latin typeface="+mj-lt"/>
              </a:rPr>
              <a:t>체감온도란 실제 기온에 풍속과 복사량 등의 기상 요인이 작용함으로써 결정된다</a:t>
            </a:r>
            <a:r>
              <a:rPr lang="en-US" altLang="ko-KR" sz="2400" dirty="0" smtClean="0">
                <a:latin typeface="+mj-lt"/>
              </a:rPr>
              <a:t>. </a:t>
            </a:r>
            <a:r>
              <a:rPr lang="ko-KR" altLang="en-US" sz="2400" dirty="0" smtClean="0">
                <a:latin typeface="+mj-lt"/>
              </a:rPr>
              <a:t>기온을   </a:t>
            </a:r>
            <a:r>
              <a:rPr lang="en-US" altLang="ko-KR" sz="2400" dirty="0" smtClean="0">
                <a:latin typeface="+mj-lt"/>
              </a:rPr>
              <a:t>,</a:t>
            </a:r>
            <a:r>
              <a:rPr lang="ko-KR" altLang="en-US" sz="2400" dirty="0" smtClean="0">
                <a:latin typeface="+mj-lt"/>
              </a:rPr>
              <a:t> 풍속을  </a:t>
            </a:r>
            <a:r>
              <a:rPr lang="en-US" altLang="ko-KR" sz="2400" dirty="0" smtClean="0">
                <a:latin typeface="+mj-lt"/>
              </a:rPr>
              <a:t> , </a:t>
            </a:r>
            <a:r>
              <a:rPr lang="ko-KR" altLang="en-US" sz="2400" dirty="0" smtClean="0">
                <a:latin typeface="+mj-lt"/>
              </a:rPr>
              <a:t>복사량을   </a:t>
            </a:r>
            <a:r>
              <a:rPr lang="en-US" altLang="ko-KR" sz="2400" dirty="0" smtClean="0">
                <a:latin typeface="+mj-lt"/>
              </a:rPr>
              <a:t>, </a:t>
            </a:r>
            <a:r>
              <a:rPr lang="ko-KR" altLang="en-US" sz="2400" dirty="0" smtClean="0">
                <a:latin typeface="+mj-lt"/>
              </a:rPr>
              <a:t>체감온도를    라고 하면                                인 관계</a:t>
            </a:r>
            <a:r>
              <a:rPr lang="en-US" altLang="ko-KR" sz="2400" dirty="0" smtClean="0">
                <a:latin typeface="+mj-lt"/>
              </a:rPr>
              <a:t/>
            </a:r>
            <a:br>
              <a:rPr lang="en-US" altLang="ko-KR" sz="2400" dirty="0" smtClean="0">
                <a:latin typeface="+mj-lt"/>
              </a:rPr>
            </a:br>
            <a:r>
              <a:rPr lang="en-US" altLang="ko-KR" sz="700" dirty="0" smtClean="0">
                <a:latin typeface="+mj-lt"/>
              </a:rPr>
              <a:t/>
            </a:r>
            <a:br>
              <a:rPr lang="en-US" altLang="ko-KR" sz="700" dirty="0" smtClean="0">
                <a:latin typeface="+mj-lt"/>
              </a:rPr>
            </a:br>
            <a:r>
              <a:rPr lang="ko-KR" altLang="en-US" sz="2400" dirty="0" smtClean="0">
                <a:latin typeface="+mj-lt"/>
              </a:rPr>
              <a:t>가 성립한다고 한다</a:t>
            </a:r>
            <a:r>
              <a:rPr lang="en-US" altLang="ko-KR" sz="2400" dirty="0" smtClean="0">
                <a:latin typeface="+mj-lt"/>
              </a:rPr>
              <a:t>. </a:t>
            </a:r>
            <a:r>
              <a:rPr lang="ko-KR" altLang="en-US" sz="2400" dirty="0" smtClean="0">
                <a:latin typeface="+mj-lt"/>
              </a:rPr>
              <a:t>기온이   이고 복사량이    일 때</a:t>
            </a:r>
            <a:r>
              <a:rPr lang="en-US" altLang="ko-KR" sz="2400" dirty="0" smtClean="0">
                <a:latin typeface="+mj-lt"/>
              </a:rPr>
              <a:t>, </a:t>
            </a:r>
            <a:r>
              <a:rPr lang="ko-KR" altLang="en-US" sz="2400" dirty="0" smtClean="0">
                <a:latin typeface="+mj-lt"/>
              </a:rPr>
              <a:t>풍속</a:t>
            </a:r>
            <a:r>
              <a:rPr lang="en-US" altLang="ko-KR" sz="2400" dirty="0" smtClean="0">
                <a:latin typeface="+mj-lt"/>
              </a:rPr>
              <a:t/>
            </a:r>
            <a:br>
              <a:rPr lang="en-US" altLang="ko-KR" sz="2400" dirty="0" smtClean="0">
                <a:latin typeface="+mj-lt"/>
              </a:rPr>
            </a:br>
            <a:r>
              <a:rPr lang="en-US" altLang="ko-KR" sz="600" dirty="0" smtClean="0">
                <a:latin typeface="+mj-lt"/>
              </a:rPr>
              <a:t/>
            </a:r>
            <a:br>
              <a:rPr lang="en-US" altLang="ko-KR" sz="600" dirty="0" smtClean="0">
                <a:latin typeface="+mj-lt"/>
              </a:rPr>
            </a:br>
            <a:r>
              <a:rPr lang="ko-KR" altLang="en-US" sz="2400" dirty="0" smtClean="0">
                <a:latin typeface="+mj-lt"/>
              </a:rPr>
              <a:t>을   </a:t>
            </a:r>
            <a:r>
              <a:rPr lang="en-US" altLang="ko-KR" sz="2400" dirty="0" smtClean="0">
                <a:latin typeface="+mj-lt"/>
              </a:rPr>
              <a:t>, </a:t>
            </a:r>
            <a:r>
              <a:rPr lang="ko-KR" altLang="en-US" sz="2400" dirty="0" smtClean="0">
                <a:latin typeface="+mj-lt"/>
              </a:rPr>
              <a:t>체감온도를   라고 하자</a:t>
            </a:r>
            <a:r>
              <a:rPr lang="en-US" altLang="ko-KR" sz="2400" dirty="0" smtClean="0">
                <a:latin typeface="+mj-lt"/>
              </a:rPr>
              <a:t>.   </a:t>
            </a:r>
            <a:r>
              <a:rPr lang="ko-KR" altLang="en-US" sz="2400" dirty="0" smtClean="0">
                <a:latin typeface="+mj-lt"/>
              </a:rPr>
              <a:t>를   </a:t>
            </a:r>
            <a:r>
              <a:rPr lang="ko-KR" altLang="en-US" sz="1400" dirty="0" smtClean="0">
                <a:latin typeface="+mj-lt"/>
              </a:rPr>
              <a:t> </a:t>
            </a:r>
            <a:r>
              <a:rPr lang="ko-KR" altLang="en-US" sz="2400" dirty="0" smtClean="0">
                <a:latin typeface="+mj-lt"/>
              </a:rPr>
              <a:t>에 대한 식으로 나타내고</a:t>
            </a:r>
            <a:r>
              <a:rPr lang="en-US" altLang="ko-KR" sz="2400" dirty="0" smtClean="0">
                <a:latin typeface="+mj-lt"/>
              </a:rPr>
              <a:t>, </a:t>
            </a:r>
            <a:r>
              <a:rPr lang="ko-KR" altLang="en-US" sz="2400" dirty="0" smtClean="0">
                <a:latin typeface="+mj-lt"/>
              </a:rPr>
              <a:t>좌표평면 위에 그래프로 나타내라</a:t>
            </a:r>
            <a:r>
              <a:rPr lang="en-US" altLang="ko-KR" sz="2400" dirty="0" smtClean="0">
                <a:latin typeface="+mj-lt"/>
              </a:rPr>
              <a:t>.</a:t>
            </a: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5851"/>
          <a:stretch>
            <a:fillRect/>
          </a:stretch>
        </p:blipFill>
        <p:spPr bwMode="auto">
          <a:xfrm>
            <a:off x="5160357" y="2350894"/>
            <a:ext cx="20038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3832" y="2432653"/>
            <a:ext cx="2238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3418" y="2337085"/>
            <a:ext cx="22383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830" y="2787913"/>
            <a:ext cx="3333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8979" y="3343655"/>
            <a:ext cx="20955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3725" y="3180549"/>
            <a:ext cx="311277" cy="68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2782" y="3988408"/>
            <a:ext cx="2190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5320" y="3987882"/>
            <a:ext cx="247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64866" y="3982717"/>
            <a:ext cx="2190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66529" y="4008397"/>
            <a:ext cx="247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549" y="5359277"/>
            <a:ext cx="617220" cy="26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37948" y="5186363"/>
            <a:ext cx="731520" cy="63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072" y="5402873"/>
            <a:ext cx="645795" cy="20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92743" y="5346089"/>
            <a:ext cx="651510" cy="33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22460" y="5897807"/>
            <a:ext cx="344043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이승화\Desktop\수학 교과서\15h-mh-5-2-1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02811" y="4706288"/>
            <a:ext cx="1938812" cy="2061415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/>
          <a:srcRect r="2528"/>
          <a:stretch>
            <a:fillRect/>
          </a:stretch>
        </p:blipFill>
        <p:spPr bwMode="auto">
          <a:xfrm>
            <a:off x="4206222" y="2698296"/>
            <a:ext cx="3361527" cy="47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5"/>
            <a:ext cx="4330824" cy="630401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64C6C0"/>
                </a:solidFill>
              </a:rPr>
              <a:t>중단원</a:t>
            </a:r>
            <a:r>
              <a:rPr lang="ko-KR" altLang="en-US" b="1" dirty="0" smtClean="0">
                <a:solidFill>
                  <a:srgbClr val="64C6C0"/>
                </a:solidFill>
              </a:rPr>
              <a:t> 학습 점검 </a:t>
            </a:r>
            <a:r>
              <a:rPr lang="en-US" altLang="ko-KR" b="1" dirty="0" smtClean="0">
                <a:solidFill>
                  <a:srgbClr val="64C6C0"/>
                </a:solidFill>
              </a:rPr>
              <a:t>01</a:t>
            </a:r>
            <a:endParaRPr lang="ko-KR" altLang="en-US" sz="2800" dirty="0">
              <a:solidFill>
                <a:srgbClr val="64C6C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p.250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41644" y="1799574"/>
            <a:ext cx="8130894" cy="334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3200" dirty="0">
              <a:latin typeface="+mj-lt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유리함수의 그래프를 그리고 </a:t>
            </a:r>
            <a:r>
              <a:rPr lang="ko-KR" altLang="en-US" sz="3200" dirty="0" err="1" smtClean="0">
                <a:latin typeface="+mj-lt"/>
              </a:rPr>
              <a:t>정의역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err="1" smtClean="0">
                <a:latin typeface="+mj-lt"/>
              </a:rPr>
              <a:t>치역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smtClean="0">
                <a:latin typeface="+mj-lt"/>
              </a:rPr>
              <a:t>점근선의 방정식을 각각 구하라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5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</a:t>
            </a:r>
          </a:p>
          <a:p>
            <a:pPr>
              <a:lnSpc>
                <a:spcPct val="120000"/>
              </a:lnSpc>
            </a:pPr>
            <a:endParaRPr lang="en-US" altLang="ko-KR" sz="2800" dirty="0" smtClean="0">
              <a:latin typeface="+mj-lt"/>
            </a:endParaRPr>
          </a:p>
          <a:p>
            <a:pPr>
              <a:lnSpc>
                <a:spcPct val="120000"/>
              </a:lnSpc>
            </a:pPr>
            <a:endParaRPr lang="en-US" altLang="ko-KR" sz="105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(2)</a:t>
            </a:r>
            <a:endParaRPr lang="ko-KR" altLang="en-US" sz="2800" dirty="0">
              <a:latin typeface="+mj-lt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191" y="2958307"/>
            <a:ext cx="2726055" cy="101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3216" y="4195681"/>
            <a:ext cx="2034540" cy="95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944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237283"/>
            <a:ext cx="8273160" cy="462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(1)                 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정의역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  </a:t>
            </a:r>
            <a:r>
              <a:rPr lang="en-US" altLang="ko-KR" sz="1400" dirty="0" smtClean="0">
                <a:solidFill>
                  <a:srgbClr val="FF0000"/>
                </a:solidFill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</a:rPr>
              <a:t>인 실수</a:t>
            </a:r>
            <a:r>
              <a:rPr lang="en-US" altLang="ko-KR" sz="24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             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</a:t>
            </a:r>
            <a:r>
              <a:rPr lang="ko-KR" altLang="en-US" sz="2400" dirty="0" smtClean="0">
                <a:solidFill>
                  <a:srgbClr val="FF0000"/>
                </a:solidFill>
              </a:rPr>
              <a:t>인 실수</a:t>
            </a:r>
            <a:r>
              <a:rPr lang="en-US" altLang="ko-KR" sz="24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                   </a:t>
            </a:r>
            <a:r>
              <a:rPr lang="ko-KR" altLang="en-US" sz="2400" dirty="0" smtClean="0">
                <a:solidFill>
                  <a:srgbClr val="FF0000"/>
                </a:solidFill>
              </a:rPr>
              <a:t>점근선의 방정식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, </a:t>
            </a:r>
          </a:p>
          <a:p>
            <a:pPr>
              <a:lnSpc>
                <a:spcPct val="15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700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130000"/>
              </a:lnSpc>
            </a:pPr>
            <a:r>
              <a:rPr lang="ko-KR" altLang="en-US" sz="2400" dirty="0" smtClean="0">
                <a:solidFill>
                  <a:srgbClr val="FF0000"/>
                </a:solidFill>
              </a:rPr>
              <a:t>  </a:t>
            </a:r>
            <a:r>
              <a:rPr lang="en-US" altLang="ko-KR" sz="2400" dirty="0" smtClean="0">
                <a:solidFill>
                  <a:srgbClr val="FF0000"/>
                </a:solidFill>
              </a:rPr>
              <a:t>(2)</a:t>
            </a:r>
            <a:r>
              <a:rPr lang="ko-KR" altLang="en-US" sz="2400" dirty="0" smtClean="0">
                <a:solidFill>
                  <a:srgbClr val="FF0000"/>
                </a:solidFill>
              </a:rPr>
              <a:t>                 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정의역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  </a:t>
            </a:r>
            <a:r>
              <a:rPr lang="ko-KR" altLang="en-US" sz="2400" dirty="0" smtClean="0">
                <a:solidFill>
                  <a:srgbClr val="FF0000"/>
                </a:solidFill>
              </a:rPr>
              <a:t>인 실수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13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             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 </a:t>
            </a:r>
            <a:r>
              <a:rPr lang="en-US" altLang="ko-KR" dirty="0" smtClean="0">
                <a:solidFill>
                  <a:srgbClr val="FF0000"/>
                </a:solidFill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</a:rPr>
              <a:t>인 실수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                   </a:t>
            </a:r>
            <a:r>
              <a:rPr lang="ko-KR" altLang="en-US" sz="2400" dirty="0" smtClean="0">
                <a:solidFill>
                  <a:srgbClr val="FF0000"/>
                </a:solidFill>
              </a:rPr>
              <a:t>점근선의 방정식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,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2100" y="1974888"/>
            <a:ext cx="1460183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718" y="1957615"/>
            <a:ext cx="14668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1509" y="2489058"/>
            <a:ext cx="1226820" cy="40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4463" y="3088957"/>
            <a:ext cx="973455" cy="34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5694" y="3057866"/>
            <a:ext cx="773430" cy="35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96000" y="4254486"/>
            <a:ext cx="1473518" cy="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3957" y="4728717"/>
            <a:ext cx="140017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2449" y="5210161"/>
            <a:ext cx="98679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22982" y="5183528"/>
            <a:ext cx="946785" cy="35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1528" y="2508375"/>
            <a:ext cx="14668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7404" y="4267126"/>
            <a:ext cx="14668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7573" y="4737473"/>
            <a:ext cx="14668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이승화\Desktop\수학 교과서\15h-mh-5-2-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69798" y="4205089"/>
            <a:ext cx="2174738" cy="2295736"/>
          </a:xfrm>
          <a:prstGeom prst="rect">
            <a:avLst/>
          </a:prstGeom>
          <a:noFill/>
        </p:spPr>
      </p:pic>
      <p:pic>
        <p:nvPicPr>
          <p:cNvPr id="10243" name="Picture 3" descr="C:\Users\이승화\Desktop\수학 교과서\15h-mh-5-2-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90407" y="1962290"/>
            <a:ext cx="2159224" cy="2014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199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0034" y="4309115"/>
            <a:ext cx="8273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8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(1)                 </a:t>
            </a:r>
            <a:r>
              <a:rPr lang="en-US" altLang="ko-KR" sz="1200" dirty="0" smtClean="0">
                <a:solidFill>
                  <a:srgbClr val="FF0000"/>
                </a:solidFill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</a:rPr>
              <a:t>인 실수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6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(2)            </a:t>
            </a:r>
            <a:r>
              <a:rPr lang="en-US" altLang="ko-KR" sz="2000" dirty="0" smtClean="0">
                <a:solidFill>
                  <a:srgbClr val="FF0000"/>
                </a:solidFill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</a:rPr>
              <a:t>인 실수</a:t>
            </a:r>
            <a:endParaRPr lang="en-US" altLang="ko-KR" sz="2400" dirty="0" smtClean="0">
              <a:solidFill>
                <a:srgbClr val="FF0000"/>
              </a:solidFill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2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p.238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유리함수의 </a:t>
            </a:r>
            <a:r>
              <a:rPr lang="ko-KR" altLang="en-US" sz="3200" dirty="0" err="1" smtClean="0">
                <a:latin typeface="+mj-lt"/>
              </a:rPr>
              <a:t>정의역을</a:t>
            </a:r>
            <a:r>
              <a:rPr lang="ko-KR" altLang="en-US" sz="3200" dirty="0" smtClean="0">
                <a:latin typeface="+mj-lt"/>
              </a:rPr>
              <a:t> 구하라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4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 				  (2)</a:t>
            </a:r>
            <a:br>
              <a:rPr lang="en-US" altLang="ko-KR" sz="2800" dirty="0" smtClean="0">
                <a:latin typeface="+mj-lt"/>
              </a:rPr>
            </a:b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368" y="2490664"/>
            <a:ext cx="2039493" cy="86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0644" y="2549767"/>
            <a:ext cx="1867853" cy="80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4668" y="6217993"/>
            <a:ext cx="124015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7181" y="6217261"/>
            <a:ext cx="133350" cy="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4593" y="5319347"/>
            <a:ext cx="18002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65735" y="5262061"/>
            <a:ext cx="1765935" cy="86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034" y="3761760"/>
            <a:ext cx="827316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			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5"/>
            <a:ext cx="4330824" cy="630401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64C6C0"/>
                </a:solidFill>
              </a:rPr>
              <a:t>중단원</a:t>
            </a:r>
            <a:r>
              <a:rPr lang="ko-KR" altLang="en-US" b="1" dirty="0" smtClean="0">
                <a:solidFill>
                  <a:srgbClr val="64C6C0"/>
                </a:solidFill>
              </a:rPr>
              <a:t> 학습 점검 </a:t>
            </a:r>
            <a:r>
              <a:rPr lang="en-US" altLang="ko-KR" b="1" dirty="0" smtClean="0">
                <a:solidFill>
                  <a:srgbClr val="64C6C0"/>
                </a:solidFill>
              </a:rPr>
              <a:t>02</a:t>
            </a:r>
            <a:endParaRPr lang="ko-KR" altLang="en-US" sz="2800" dirty="0">
              <a:solidFill>
                <a:srgbClr val="64C6C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p.250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41644" y="1799574"/>
            <a:ext cx="8130894" cy="334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3200" dirty="0">
              <a:latin typeface="+mj-lt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en-US" altLang="ko-KR" sz="8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유리함수              </a:t>
            </a:r>
            <a:r>
              <a:rPr lang="ko-KR" altLang="en-US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의 그래프를   축의 방</a:t>
            </a:r>
            <a:r>
              <a:rPr lang="en-US" altLang="ko-KR" sz="3200" dirty="0" smtClean="0">
                <a:latin typeface="+mj-lt"/>
              </a:rPr>
              <a:t/>
            </a:r>
            <a:br>
              <a:rPr lang="en-US" altLang="ko-KR" sz="3200" dirty="0" smtClean="0">
                <a:latin typeface="+mj-lt"/>
              </a:rPr>
            </a:br>
            <a:r>
              <a:rPr lang="en-US" altLang="ko-KR" sz="1200" dirty="0" smtClean="0">
                <a:latin typeface="+mj-lt"/>
              </a:rPr>
              <a:t/>
            </a:r>
            <a:br>
              <a:rPr lang="en-US" altLang="ko-KR" sz="1200" dirty="0" smtClean="0">
                <a:latin typeface="+mj-lt"/>
              </a:rPr>
            </a:br>
            <a:r>
              <a:rPr lang="ko-KR" altLang="en-US" sz="3200" dirty="0" smtClean="0">
                <a:latin typeface="+mj-lt"/>
              </a:rPr>
              <a:t>향으로      만큼</a:t>
            </a:r>
            <a:r>
              <a:rPr lang="en-US" altLang="ko-KR" sz="3200" dirty="0" smtClean="0">
                <a:latin typeface="+mj-lt"/>
              </a:rPr>
              <a:t>,   </a:t>
            </a:r>
            <a:r>
              <a:rPr lang="ko-KR" altLang="en-US" sz="3200" dirty="0" smtClean="0">
                <a:latin typeface="+mj-lt"/>
              </a:rPr>
              <a:t>축의 방향으로  </a:t>
            </a:r>
            <a:r>
              <a:rPr lang="ko-KR" altLang="en-US" sz="2000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만큼 </a:t>
            </a:r>
            <a:r>
              <a:rPr lang="ko-KR" altLang="en-US" sz="3200" dirty="0" err="1" smtClean="0">
                <a:latin typeface="+mj-lt"/>
              </a:rPr>
              <a:t>평행이동하면</a:t>
            </a:r>
            <a:r>
              <a:rPr lang="ko-KR" altLang="en-US" sz="3200" dirty="0" smtClean="0">
                <a:latin typeface="+mj-lt"/>
              </a:rPr>
              <a:t> 점         </a:t>
            </a:r>
            <a:r>
              <a:rPr lang="ko-KR" altLang="en-US" sz="3200" dirty="0" err="1" smtClean="0">
                <a:latin typeface="+mj-lt"/>
              </a:rPr>
              <a:t>를</a:t>
            </a:r>
            <a:r>
              <a:rPr lang="ko-KR" altLang="en-US" sz="3200" dirty="0" smtClean="0">
                <a:latin typeface="+mj-lt"/>
              </a:rPr>
              <a:t> 지난다</a:t>
            </a:r>
            <a:r>
              <a:rPr lang="en-US" altLang="ko-KR" sz="3200" dirty="0" smtClean="0">
                <a:latin typeface="+mj-lt"/>
              </a:rPr>
              <a:t>. </a:t>
            </a:r>
            <a:r>
              <a:rPr lang="ko-KR" altLang="en-US" sz="3200" dirty="0" smtClean="0">
                <a:latin typeface="+mj-lt"/>
              </a:rPr>
              <a:t>이때   의 값을 구하라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-958"/>
          <a:stretch>
            <a:fillRect/>
          </a:stretch>
        </p:blipFill>
        <p:spPr bwMode="auto">
          <a:xfrm>
            <a:off x="2458549" y="1723285"/>
            <a:ext cx="2113451" cy="114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164" y="2883143"/>
            <a:ext cx="729234" cy="46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083" y="2981428"/>
            <a:ext cx="320612" cy="42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7904" y="2922708"/>
            <a:ext cx="226314" cy="3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 t="10198"/>
          <a:stretch>
            <a:fillRect/>
          </a:stretch>
        </p:blipFill>
        <p:spPr bwMode="auto">
          <a:xfrm>
            <a:off x="3550994" y="3429000"/>
            <a:ext cx="1150430" cy="54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6011" y="3467100"/>
            <a:ext cx="282893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1150" y="2229950"/>
            <a:ext cx="289179" cy="28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5500" y="5893288"/>
            <a:ext cx="326898" cy="67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94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(1)                               (2)</a:t>
            </a:r>
          </a:p>
          <a:p>
            <a:pPr>
              <a:lnSpc>
                <a:spcPct val="15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정의역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   </a:t>
            </a:r>
            <a:r>
              <a:rPr lang="en-US" altLang="ko-KR" sz="1600" dirty="0" smtClean="0">
                <a:solidFill>
                  <a:srgbClr val="FF0000"/>
                </a:solidFill>
              </a:rPr>
              <a:t>  </a:t>
            </a:r>
            <a:r>
              <a:rPr lang="en-US" altLang="ko-KR" sz="2400" dirty="0" smtClean="0">
                <a:solidFill>
                  <a:srgbClr val="FF0000"/>
                </a:solidFill>
              </a:rPr>
              <a:t>    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정의역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  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                           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치역</a:t>
            </a:r>
            <a:r>
              <a:rPr lang="en-US" altLang="ko-KR" sz="2400" dirty="0" smtClean="0">
                <a:solidFill>
                  <a:srgbClr val="FF0000"/>
                </a:solidFill>
              </a:rPr>
              <a:t>: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5"/>
            <a:ext cx="4330824" cy="630401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64C6C0"/>
                </a:solidFill>
              </a:rPr>
              <a:t>중단원</a:t>
            </a:r>
            <a:r>
              <a:rPr lang="ko-KR" altLang="en-US" b="1" dirty="0" smtClean="0">
                <a:solidFill>
                  <a:srgbClr val="64C6C0"/>
                </a:solidFill>
              </a:rPr>
              <a:t> 학습 점검 </a:t>
            </a:r>
            <a:r>
              <a:rPr lang="en-US" altLang="ko-KR" b="1" dirty="0" smtClean="0">
                <a:solidFill>
                  <a:srgbClr val="64C6C0"/>
                </a:solidFill>
              </a:rPr>
              <a:t>03</a:t>
            </a:r>
            <a:endParaRPr lang="ko-KR" altLang="en-US" sz="2800" dirty="0">
              <a:solidFill>
                <a:srgbClr val="64C6C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p.250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41644" y="1799574"/>
            <a:ext cx="8130894" cy="334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3200" dirty="0">
              <a:latin typeface="+mj-lt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무리함수의 그래프를 그리고</a:t>
            </a:r>
            <a:r>
              <a:rPr lang="en-US" altLang="ko-KR" sz="3200" dirty="0" smtClean="0">
                <a:latin typeface="+mj-lt"/>
              </a:rPr>
              <a:t> </a:t>
            </a:r>
            <a:r>
              <a:rPr lang="ko-KR" altLang="en-US" sz="3200" dirty="0" err="1" smtClean="0">
                <a:latin typeface="+mj-lt"/>
              </a:rPr>
              <a:t>정의역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err="1" smtClean="0">
                <a:latin typeface="+mj-lt"/>
              </a:rPr>
              <a:t>치역을</a:t>
            </a:r>
            <a:r>
              <a:rPr lang="ko-KR" altLang="en-US" sz="3200" dirty="0" smtClean="0">
                <a:latin typeface="+mj-lt"/>
              </a:rPr>
              <a:t> 각각 구하라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5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                         (2)</a:t>
            </a:r>
            <a:endParaRPr lang="ko-KR" altLang="en-US" sz="2800" dirty="0">
              <a:latin typeface="+mj-lt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050" y="3071813"/>
            <a:ext cx="2766060" cy="58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3811" y="3108320"/>
            <a:ext cx="2750344" cy="57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2557" y="5581615"/>
            <a:ext cx="144018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86" y="6135101"/>
            <a:ext cx="1486853" cy="40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9505" y="5575810"/>
            <a:ext cx="128016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Users\이승화\Desktop\수학 교과서\15h-mh-5-2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5616" y="3849687"/>
            <a:ext cx="2185195" cy="1677010"/>
          </a:xfrm>
          <a:prstGeom prst="rect">
            <a:avLst/>
          </a:prstGeom>
          <a:noFill/>
        </p:spPr>
      </p:pic>
      <p:pic>
        <p:nvPicPr>
          <p:cNvPr id="18" name="Picture 7" descr="C:\Users\이승화\Desktop\수학 교과서\15h-mh-5-2-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246" y="3947978"/>
            <a:ext cx="2251210" cy="1652723"/>
          </a:xfrm>
          <a:prstGeom prst="rect">
            <a:avLst/>
          </a:prstGeom>
          <a:noFill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4864" y="6143979"/>
            <a:ext cx="148018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2623" y="5583038"/>
            <a:ext cx="14668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1141" y="6143979"/>
            <a:ext cx="14668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2060" y="5585996"/>
            <a:ext cx="14668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2619" y="6152857"/>
            <a:ext cx="146685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94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			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5"/>
            <a:ext cx="4330824" cy="630401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64C6C0"/>
                </a:solidFill>
              </a:rPr>
              <a:t>중단원</a:t>
            </a:r>
            <a:r>
              <a:rPr lang="ko-KR" altLang="en-US" b="1" dirty="0" smtClean="0">
                <a:solidFill>
                  <a:srgbClr val="64C6C0"/>
                </a:solidFill>
              </a:rPr>
              <a:t> 학습 점검 </a:t>
            </a:r>
            <a:r>
              <a:rPr lang="en-US" altLang="ko-KR" b="1" dirty="0" smtClean="0">
                <a:solidFill>
                  <a:srgbClr val="64C6C0"/>
                </a:solidFill>
              </a:rPr>
              <a:t>04</a:t>
            </a:r>
            <a:endParaRPr lang="ko-KR" altLang="en-US" sz="2800" dirty="0">
              <a:solidFill>
                <a:srgbClr val="64C6C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p.250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41644" y="1799574"/>
            <a:ext cx="8130894" cy="334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3200" dirty="0">
              <a:latin typeface="+mj-lt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무리함수               의 그래프를   축의 방향으로      </a:t>
            </a:r>
            <a:r>
              <a:rPr lang="ko-KR" altLang="en-US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만큼</a:t>
            </a:r>
            <a:r>
              <a:rPr lang="en-US" altLang="ko-KR" sz="3200" dirty="0" smtClean="0">
                <a:latin typeface="+mj-lt"/>
              </a:rPr>
              <a:t>,  </a:t>
            </a:r>
            <a:r>
              <a:rPr lang="en-US" altLang="ko-KR" sz="2400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축의 방향으로      </a:t>
            </a:r>
            <a:r>
              <a:rPr lang="ko-KR" altLang="en-US" sz="1400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만큼 </a:t>
            </a:r>
            <a:r>
              <a:rPr lang="ko-KR" altLang="en-US" sz="3200" dirty="0" err="1" smtClean="0">
                <a:latin typeface="+mj-lt"/>
              </a:rPr>
              <a:t>평행이동하면</a:t>
            </a:r>
            <a:r>
              <a:rPr lang="ko-KR" altLang="en-US" sz="3200" dirty="0" smtClean="0">
                <a:latin typeface="+mj-lt"/>
              </a:rPr>
              <a:t> 점         을 지난다</a:t>
            </a:r>
            <a:r>
              <a:rPr lang="en-US" altLang="ko-KR" sz="3200" dirty="0" smtClean="0">
                <a:latin typeface="+mj-lt"/>
              </a:rPr>
              <a:t>. </a:t>
            </a:r>
            <a:r>
              <a:rPr lang="ko-KR" altLang="en-US" sz="3200" dirty="0" smtClean="0">
                <a:latin typeface="+mj-lt"/>
              </a:rPr>
              <a:t>이때 상수   의 값을 구하라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325" y="1847851"/>
            <a:ext cx="1999488" cy="6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0863" y="2076451"/>
            <a:ext cx="274320" cy="26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64" y="2552701"/>
            <a:ext cx="725424" cy="38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263" y="2652713"/>
            <a:ext cx="249936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6113" y="2552701"/>
            <a:ext cx="737616" cy="37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14776" y="3038189"/>
            <a:ext cx="1146048" cy="55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62075" y="3814763"/>
            <a:ext cx="289179" cy="25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7916" y="6144238"/>
            <a:ext cx="193358" cy="30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94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,         </a:t>
            </a:r>
            <a:r>
              <a:rPr lang="en-US" altLang="ko-KR" sz="1600" dirty="0" smtClean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,			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5"/>
            <a:ext cx="4330824" cy="630401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64C6C0"/>
                </a:solidFill>
              </a:rPr>
              <a:t>중단원</a:t>
            </a:r>
            <a:r>
              <a:rPr lang="ko-KR" altLang="en-US" b="1" dirty="0" smtClean="0">
                <a:solidFill>
                  <a:srgbClr val="64C6C0"/>
                </a:solidFill>
              </a:rPr>
              <a:t> 학습 점검 </a:t>
            </a:r>
            <a:r>
              <a:rPr lang="en-US" altLang="ko-KR" b="1" dirty="0" smtClean="0">
                <a:solidFill>
                  <a:srgbClr val="64C6C0"/>
                </a:solidFill>
              </a:rPr>
              <a:t>05</a:t>
            </a:r>
            <a:endParaRPr lang="ko-KR" altLang="en-US" sz="2800" dirty="0">
              <a:solidFill>
                <a:srgbClr val="64C6C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p.250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41644" y="1799574"/>
            <a:ext cx="8130894" cy="334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3200" dirty="0">
              <a:latin typeface="+mj-lt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en-US" altLang="ko-KR" sz="8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유리함수                  의 그래</a:t>
            </a:r>
            <a:r>
              <a:rPr lang="en-US" altLang="ko-KR" sz="3200" dirty="0" smtClean="0">
                <a:latin typeface="+mj-lt"/>
              </a:rPr>
              <a:t/>
            </a:r>
            <a:br>
              <a:rPr lang="en-US" altLang="ko-KR" sz="3200" dirty="0" smtClean="0">
                <a:latin typeface="+mj-lt"/>
              </a:rPr>
            </a:br>
            <a:endParaRPr lang="en-US" altLang="ko-KR" sz="14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3200" dirty="0" err="1" smtClean="0">
                <a:latin typeface="+mj-lt"/>
              </a:rPr>
              <a:t>프가</a:t>
            </a:r>
            <a:r>
              <a:rPr lang="ko-KR" altLang="en-US" sz="3200" dirty="0" smtClean="0">
                <a:latin typeface="+mj-lt"/>
              </a:rPr>
              <a:t> 오른쪽 그림과 같을 때</a:t>
            </a:r>
            <a:r>
              <a:rPr lang="en-US" altLang="ko-KR" sz="3200" dirty="0" smtClean="0">
                <a:latin typeface="+mj-lt"/>
              </a:rPr>
              <a:t>,</a:t>
            </a:r>
            <a:br>
              <a:rPr lang="en-US" altLang="ko-KR" sz="3200" dirty="0" smtClean="0">
                <a:latin typeface="+mj-lt"/>
              </a:rPr>
            </a:br>
            <a:r>
              <a:rPr lang="ko-KR" altLang="en-US" sz="3200" dirty="0" smtClean="0">
                <a:latin typeface="+mj-lt"/>
              </a:rPr>
              <a:t>세 상수  </a:t>
            </a:r>
            <a:r>
              <a:rPr lang="ko-KR" altLang="en-US" sz="2000" dirty="0" smtClean="0">
                <a:latin typeface="+mj-lt"/>
              </a:rPr>
              <a:t> </a:t>
            </a:r>
            <a:r>
              <a:rPr lang="en-US" altLang="ko-KR" sz="3200" dirty="0" smtClean="0">
                <a:latin typeface="+mj-lt"/>
              </a:rPr>
              <a:t>,  </a:t>
            </a:r>
            <a:r>
              <a:rPr lang="en-US" altLang="ko-KR" dirty="0" smtClean="0">
                <a:latin typeface="+mj-lt"/>
              </a:rPr>
              <a:t> </a:t>
            </a:r>
            <a:r>
              <a:rPr lang="en-US" altLang="ko-KR" sz="3200" dirty="0" smtClean="0">
                <a:latin typeface="+mj-lt"/>
              </a:rPr>
              <a:t>,  </a:t>
            </a:r>
            <a:r>
              <a:rPr lang="en-US" altLang="ko-KR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의 값을 각각 구</a:t>
            </a:r>
            <a:r>
              <a:rPr lang="en-US" altLang="ko-KR" sz="3200" dirty="0" smtClean="0">
                <a:latin typeface="+mj-lt"/>
              </a:rPr>
              <a:t/>
            </a:r>
            <a:br>
              <a:rPr lang="en-US" altLang="ko-KR" sz="3200" dirty="0" smtClean="0">
                <a:latin typeface="+mj-lt"/>
              </a:rPr>
            </a:br>
            <a:r>
              <a:rPr lang="ko-KR" altLang="en-US" sz="3200" dirty="0" smtClean="0">
                <a:latin typeface="+mj-lt"/>
              </a:rPr>
              <a:t>하라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7363"/>
            <a:ext cx="2470595" cy="108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C:\Users\이승화\Desktop\수학 교과서\15h-m-5-2-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3714" y="2076449"/>
            <a:ext cx="2323412" cy="243840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7426" y="3615176"/>
            <a:ext cx="27432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6755" y="3521392"/>
            <a:ext cx="257175" cy="40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5896" y="3654741"/>
            <a:ext cx="222885" cy="26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500" y="6144237"/>
            <a:ext cx="726758" cy="29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/>
          <a:srcRect r="4604"/>
          <a:stretch>
            <a:fillRect/>
          </a:stretch>
        </p:blipFill>
        <p:spPr bwMode="auto">
          <a:xfrm>
            <a:off x="1681161" y="6179405"/>
            <a:ext cx="960439" cy="28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91926" y="6161821"/>
            <a:ext cx="953452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94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	 ,		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5"/>
            <a:ext cx="4330824" cy="630401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64C6C0"/>
                </a:solidFill>
              </a:rPr>
              <a:t>중단원</a:t>
            </a:r>
            <a:r>
              <a:rPr lang="ko-KR" altLang="en-US" b="1" dirty="0" smtClean="0">
                <a:solidFill>
                  <a:srgbClr val="64C6C0"/>
                </a:solidFill>
              </a:rPr>
              <a:t> 학습 점검 </a:t>
            </a:r>
            <a:r>
              <a:rPr lang="en-US" altLang="ko-KR" b="1" dirty="0" smtClean="0">
                <a:solidFill>
                  <a:srgbClr val="64C6C0"/>
                </a:solidFill>
              </a:rPr>
              <a:t>06</a:t>
            </a:r>
            <a:endParaRPr lang="ko-KR" altLang="en-US" sz="2800" dirty="0">
              <a:solidFill>
                <a:srgbClr val="64C6C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p.251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41644" y="1799574"/>
            <a:ext cx="8130894" cy="334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3200" dirty="0">
              <a:latin typeface="+mj-lt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741643" y="1799574"/>
            <a:ext cx="8289146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               </a:t>
            </a:r>
            <a:r>
              <a:rPr lang="ko-KR" altLang="en-US" sz="1600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인 모든 실수  </a:t>
            </a:r>
            <a:r>
              <a:rPr lang="ko-KR" altLang="en-US" sz="2000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에 대하여 부등식</a:t>
            </a:r>
            <a:endParaRPr lang="en-US" altLang="ko-KR" sz="32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endParaRPr lang="en-US" altLang="ko-KR" sz="32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en-US" altLang="ko-KR" sz="3200" dirty="0" smtClean="0">
                <a:latin typeface="+mj-lt"/>
              </a:rPr>
              <a:t/>
            </a:r>
            <a:br>
              <a:rPr lang="en-US" altLang="ko-KR" sz="3200" dirty="0" smtClean="0">
                <a:latin typeface="+mj-lt"/>
              </a:rPr>
            </a:br>
            <a:r>
              <a:rPr lang="ko-KR" altLang="en-US" sz="3200" dirty="0" smtClean="0">
                <a:latin typeface="+mj-lt"/>
              </a:rPr>
              <a:t>가 항상 성립하도록 하는 두 상수   </a:t>
            </a:r>
            <a:r>
              <a:rPr lang="en-US" altLang="ko-KR" sz="3200" dirty="0" smtClean="0">
                <a:latin typeface="+mj-lt"/>
              </a:rPr>
              <a:t>,</a:t>
            </a:r>
            <a:r>
              <a:rPr lang="ko-KR" altLang="en-US" sz="3200" dirty="0" smtClean="0">
                <a:latin typeface="+mj-lt"/>
              </a:rPr>
              <a:t>   의 값의 범위를 각각 구하라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4638" y="3090863"/>
            <a:ext cx="2706338" cy="52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588" y="3209925"/>
            <a:ext cx="388715" cy="33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1652" y="2457452"/>
            <a:ext cx="4299585" cy="115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3935"/>
          <a:stretch>
            <a:fillRect/>
          </a:stretch>
        </p:blipFill>
        <p:spPr bwMode="auto">
          <a:xfrm>
            <a:off x="825500" y="6170613"/>
            <a:ext cx="775018" cy="28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9492" y="6134893"/>
            <a:ext cx="833438" cy="34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5500" y="1952762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55242" y="2076450"/>
            <a:ext cx="274320" cy="26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8763" y="3824182"/>
            <a:ext cx="27432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68092" y="3730398"/>
            <a:ext cx="257175" cy="40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94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034" y="3761760"/>
            <a:ext cx="8273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5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5"/>
            <a:ext cx="4330824" cy="630401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64C6C0"/>
                </a:solidFill>
              </a:rPr>
              <a:t>중단원</a:t>
            </a:r>
            <a:r>
              <a:rPr lang="ko-KR" altLang="en-US" b="1" dirty="0" smtClean="0">
                <a:solidFill>
                  <a:srgbClr val="64C6C0"/>
                </a:solidFill>
              </a:rPr>
              <a:t> 학습 점검 </a:t>
            </a:r>
            <a:r>
              <a:rPr lang="en-US" altLang="ko-KR" b="1" dirty="0" smtClean="0">
                <a:solidFill>
                  <a:srgbClr val="64C6C0"/>
                </a:solidFill>
              </a:rPr>
              <a:t>07</a:t>
            </a:r>
            <a:endParaRPr lang="ko-KR" altLang="en-US" sz="2800" dirty="0">
              <a:solidFill>
                <a:srgbClr val="64C6C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p.251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41644" y="1799574"/>
            <a:ext cx="8130894" cy="334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3200" dirty="0">
              <a:latin typeface="+mj-lt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741643" y="1799574"/>
            <a:ext cx="8126131" cy="4231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2600" dirty="0" smtClean="0">
                <a:latin typeface="+mj-lt"/>
              </a:rPr>
              <a:t>어느 해수욕장에 버려진 쓰레기의       </a:t>
            </a:r>
            <a:r>
              <a:rPr lang="ko-KR" altLang="en-US" sz="2600" dirty="0" err="1" smtClean="0">
                <a:latin typeface="+mj-lt"/>
              </a:rPr>
              <a:t>를</a:t>
            </a:r>
            <a:r>
              <a:rPr lang="ko-KR" altLang="en-US" sz="2600" dirty="0" smtClean="0">
                <a:latin typeface="+mj-lt"/>
              </a:rPr>
              <a:t> 수거하는 데 드는 비용이   만 원이라고 할 때</a:t>
            </a:r>
            <a:r>
              <a:rPr lang="en-US" altLang="ko-KR" sz="2600" dirty="0" smtClean="0">
                <a:latin typeface="+mj-lt"/>
              </a:rPr>
              <a:t>,</a:t>
            </a:r>
            <a:br>
              <a:rPr lang="en-US" altLang="ko-KR" sz="2600" dirty="0" smtClean="0">
                <a:latin typeface="+mj-lt"/>
              </a:rPr>
            </a:br>
            <a:r>
              <a:rPr lang="en-US" altLang="ko-KR" sz="1600" dirty="0" smtClean="0">
                <a:latin typeface="+mj-lt"/>
              </a:rPr>
              <a:t/>
            </a:r>
            <a:br>
              <a:rPr lang="en-US" altLang="ko-KR" sz="1600" dirty="0" smtClean="0">
                <a:latin typeface="+mj-lt"/>
              </a:rPr>
            </a:br>
            <a:r>
              <a:rPr lang="en-US" altLang="ko-KR" sz="2600" dirty="0" smtClean="0">
                <a:latin typeface="+mj-lt"/>
              </a:rPr>
              <a:t>                                                   </a:t>
            </a:r>
            <a:r>
              <a:rPr lang="ko-KR" altLang="en-US" sz="2600" dirty="0" smtClean="0">
                <a:latin typeface="+mj-lt"/>
              </a:rPr>
              <a:t>인</a:t>
            </a:r>
            <a:r>
              <a:rPr lang="en-US" altLang="ko-KR" sz="2600" dirty="0" smtClean="0">
                <a:latin typeface="+mj-lt"/>
              </a:rPr>
              <a:t> </a:t>
            </a:r>
            <a:r>
              <a:rPr lang="ko-KR" altLang="en-US" sz="2600" dirty="0" smtClean="0">
                <a:latin typeface="+mj-lt"/>
              </a:rPr>
              <a:t>상수</a:t>
            </a:r>
            <a:r>
              <a:rPr lang="en-US" altLang="ko-KR" sz="2600" dirty="0" smtClean="0">
                <a:latin typeface="+mj-lt"/>
              </a:rPr>
              <a:t/>
            </a:r>
            <a:br>
              <a:rPr lang="en-US" altLang="ko-KR" sz="2600" dirty="0" smtClean="0">
                <a:latin typeface="+mj-lt"/>
              </a:rPr>
            </a:br>
            <a:r>
              <a:rPr lang="en-US" altLang="ko-KR" sz="1050" dirty="0" smtClean="0">
                <a:latin typeface="+mj-lt"/>
              </a:rPr>
              <a:t/>
            </a:r>
            <a:br>
              <a:rPr lang="en-US" altLang="ko-KR" sz="1050" dirty="0" smtClean="0">
                <a:latin typeface="+mj-lt"/>
              </a:rPr>
            </a:br>
            <a:r>
              <a:rPr lang="ko-KR" altLang="en-US" sz="2600" dirty="0" smtClean="0">
                <a:latin typeface="+mj-lt"/>
              </a:rPr>
              <a:t>인 관계가 성립한다고 한다</a:t>
            </a:r>
            <a:r>
              <a:rPr lang="en-US" altLang="ko-KR" sz="2600" dirty="0" smtClean="0">
                <a:latin typeface="+mj-lt"/>
              </a:rPr>
              <a:t>. </a:t>
            </a:r>
            <a:r>
              <a:rPr lang="ko-KR" altLang="en-US" sz="2600" dirty="0" smtClean="0">
                <a:latin typeface="+mj-lt"/>
              </a:rPr>
              <a:t>이 해수욕장에 버려진 쓰레기의         를 수거하는 데 드는 비용의 두 배의 비용으로 이 해수욕장에 버려진 쓰레기의 최대 몇    까지 수거할 수 있는지 구하라</a:t>
            </a:r>
            <a:r>
              <a:rPr lang="en-US" altLang="ko-KR" sz="2600" dirty="0" smtClean="0">
                <a:latin typeface="+mj-lt"/>
              </a:rPr>
              <a:t>.</a:t>
            </a:r>
            <a:endParaRPr lang="ko-KR" altLang="en-US" sz="2600" dirty="0">
              <a:latin typeface="+mj-lt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0647" y="1838331"/>
            <a:ext cx="696087" cy="45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6" y="2486031"/>
            <a:ext cx="232029" cy="32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8344" y="4300540"/>
            <a:ext cx="878395" cy="38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8" y="4767269"/>
            <a:ext cx="375666" cy="40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 r="60854"/>
          <a:stretch>
            <a:fillRect/>
          </a:stretch>
        </p:blipFill>
        <p:spPr bwMode="auto">
          <a:xfrm>
            <a:off x="838205" y="2830829"/>
            <a:ext cx="2305056" cy="97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1527" y="3086481"/>
            <a:ext cx="16240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 l="39273"/>
          <a:stretch>
            <a:fillRect/>
          </a:stretch>
        </p:blipFill>
        <p:spPr bwMode="auto">
          <a:xfrm>
            <a:off x="3134676" y="2851879"/>
            <a:ext cx="3575821" cy="97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5" y="6179406"/>
            <a:ext cx="633413" cy="30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94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  ,        ,			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5"/>
            <a:ext cx="4330824" cy="630401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64C6C0"/>
                </a:solidFill>
              </a:rPr>
              <a:t>중단원</a:t>
            </a:r>
            <a:r>
              <a:rPr lang="ko-KR" altLang="en-US" b="1" dirty="0" smtClean="0">
                <a:solidFill>
                  <a:srgbClr val="64C6C0"/>
                </a:solidFill>
              </a:rPr>
              <a:t> 학습 점검 </a:t>
            </a:r>
            <a:r>
              <a:rPr lang="en-US" altLang="ko-KR" b="1" dirty="0" smtClean="0">
                <a:solidFill>
                  <a:srgbClr val="64C6C0"/>
                </a:solidFill>
              </a:rPr>
              <a:t>08</a:t>
            </a:r>
            <a:endParaRPr lang="ko-KR" altLang="en-US" sz="2800" dirty="0">
              <a:solidFill>
                <a:srgbClr val="64C6C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p.251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41644" y="1799574"/>
            <a:ext cx="8130894" cy="334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3200" dirty="0">
              <a:latin typeface="+mj-lt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무리함수</a:t>
            </a:r>
            <a:r>
              <a:rPr lang="en-US" altLang="ko-KR" sz="3200" dirty="0" smtClean="0">
                <a:latin typeface="+mj-lt"/>
              </a:rPr>
              <a:t/>
            </a:r>
            <a:br>
              <a:rPr lang="en-US" altLang="ko-KR" sz="3200" dirty="0" smtClean="0">
                <a:latin typeface="+mj-lt"/>
              </a:rPr>
            </a:br>
            <a:r>
              <a:rPr lang="en-US" altLang="ko-KR" sz="3200" dirty="0" smtClean="0">
                <a:latin typeface="+mj-lt"/>
              </a:rPr>
              <a:t>                         </a:t>
            </a:r>
            <a:br>
              <a:rPr lang="en-US" altLang="ko-KR" sz="3200" dirty="0" smtClean="0">
                <a:latin typeface="+mj-lt"/>
              </a:rPr>
            </a:br>
            <a:r>
              <a:rPr lang="ko-KR" altLang="en-US" sz="3200" dirty="0" smtClean="0">
                <a:latin typeface="+mj-lt"/>
              </a:rPr>
              <a:t>의 그래프가 오른쪽 그림</a:t>
            </a:r>
            <a:endParaRPr lang="en-US" altLang="ko-KR" sz="32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과 같을 때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smtClean="0">
                <a:latin typeface="+mj-lt"/>
              </a:rPr>
              <a:t>세 상수</a:t>
            </a:r>
            <a:endParaRPr lang="en-US" altLang="ko-KR" sz="32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  </a:t>
            </a:r>
            <a:r>
              <a:rPr lang="ko-KR" altLang="en-US" sz="1100" dirty="0" smtClean="0">
                <a:latin typeface="+mj-lt"/>
              </a:rPr>
              <a:t> </a:t>
            </a:r>
            <a:r>
              <a:rPr lang="en-US" altLang="ko-KR" sz="3200" dirty="0" smtClean="0">
                <a:latin typeface="+mj-lt"/>
              </a:rPr>
              <a:t>,  </a:t>
            </a:r>
            <a:r>
              <a:rPr lang="en-US" altLang="ko-KR" sz="2000" dirty="0" smtClean="0">
                <a:latin typeface="+mj-lt"/>
              </a:rPr>
              <a:t> </a:t>
            </a:r>
            <a:r>
              <a:rPr lang="en-US" altLang="ko-KR" sz="3200" dirty="0" smtClean="0">
                <a:latin typeface="+mj-lt"/>
              </a:rPr>
              <a:t>, , </a:t>
            </a:r>
            <a:r>
              <a:rPr lang="ko-KR" altLang="en-US" sz="3200" dirty="0" smtClean="0">
                <a:latin typeface="+mj-lt"/>
              </a:rPr>
              <a:t>의 값을 각각 구하라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2" y="2367780"/>
            <a:ext cx="3608451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이승화\Desktop\수학 교과서\15h-m-5-2-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246" y="2006600"/>
            <a:ext cx="3317729" cy="2221546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46" y="4407654"/>
            <a:ext cx="27432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2550" y="4313870"/>
            <a:ext cx="257175" cy="40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1216" y="4447219"/>
            <a:ext cx="222885" cy="26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8635" y="6135445"/>
            <a:ext cx="713423" cy="30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6708" y="6170613"/>
            <a:ext cx="960120" cy="2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01831" y="6153029"/>
            <a:ext cx="713423" cy="28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94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			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5"/>
            <a:ext cx="4330824" cy="630401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solidFill>
                  <a:srgbClr val="64C6C0"/>
                </a:solidFill>
              </a:rPr>
              <a:t>중단원</a:t>
            </a:r>
            <a:r>
              <a:rPr lang="ko-KR" altLang="en-US" b="1" dirty="0" smtClean="0">
                <a:solidFill>
                  <a:srgbClr val="64C6C0"/>
                </a:solidFill>
              </a:rPr>
              <a:t> 학습 점검 </a:t>
            </a:r>
            <a:r>
              <a:rPr lang="en-US" altLang="ko-KR" b="1" dirty="0" smtClean="0">
                <a:solidFill>
                  <a:srgbClr val="64C6C0"/>
                </a:solidFill>
              </a:rPr>
              <a:t>09</a:t>
            </a:r>
            <a:endParaRPr lang="ko-KR" altLang="en-US" sz="2800" dirty="0">
              <a:solidFill>
                <a:srgbClr val="64C6C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p.251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741644" y="1799574"/>
            <a:ext cx="8130894" cy="334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3200" dirty="0">
              <a:latin typeface="+mj-lt"/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두 </a:t>
            </a:r>
            <a:r>
              <a:rPr lang="ko-KR" altLang="en-US" sz="3200" dirty="0" smtClean="0">
                <a:latin typeface="+mj-lt"/>
              </a:rPr>
              <a:t>무리함수       </a:t>
            </a:r>
            <a:r>
              <a:rPr lang="en-US" altLang="ko-KR" sz="3200" dirty="0" smtClean="0">
                <a:latin typeface="+mj-lt"/>
              </a:rPr>
              <a:t>                      </a:t>
            </a:r>
            <a:r>
              <a:rPr lang="en-US" altLang="ko-KR" sz="1600" dirty="0" smtClean="0">
                <a:latin typeface="+mj-lt"/>
              </a:rPr>
              <a:t> </a:t>
            </a:r>
            <a:r>
              <a:rPr lang="en-US" altLang="ko-KR" sz="3200" dirty="0" smtClean="0">
                <a:latin typeface="+mj-lt"/>
              </a:rPr>
              <a:t>,</a:t>
            </a:r>
            <a:br>
              <a:rPr lang="en-US" altLang="ko-KR" sz="3200" dirty="0" smtClean="0">
                <a:latin typeface="+mj-lt"/>
              </a:rPr>
            </a:br>
            <a:r>
              <a:rPr lang="en-US" altLang="ko-KR" sz="3200" dirty="0" smtClean="0">
                <a:latin typeface="+mj-lt"/>
              </a:rPr>
              <a:t>                                </a:t>
            </a:r>
            <a:r>
              <a:rPr lang="ko-KR" altLang="en-US" sz="3200" dirty="0" smtClean="0">
                <a:latin typeface="+mj-lt"/>
              </a:rPr>
              <a:t>의 </a:t>
            </a:r>
            <a:r>
              <a:rPr lang="ko-KR" altLang="en-US" sz="3200" dirty="0" smtClean="0">
                <a:latin typeface="+mj-lt"/>
              </a:rPr>
              <a:t>그래프와 두 직선            </a:t>
            </a:r>
            <a:r>
              <a:rPr lang="en-US" altLang="ko-KR" sz="3200" dirty="0" smtClean="0">
                <a:latin typeface="+mj-lt"/>
              </a:rPr>
              <a:t>,         </a:t>
            </a:r>
            <a:r>
              <a:rPr lang="en-US" altLang="ko-KR" sz="2400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로 둘러싸인 </a:t>
            </a:r>
            <a:r>
              <a:rPr lang="ko-KR" altLang="en-US" sz="3200" dirty="0" smtClean="0">
                <a:latin typeface="+mj-lt"/>
              </a:rPr>
              <a:t>도형의 넓이를 구하라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2438401"/>
            <a:ext cx="4532567" cy="61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114" y="3117204"/>
            <a:ext cx="1540193" cy="44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8400" y="3091867"/>
            <a:ext cx="1150430" cy="44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500" y="6160110"/>
            <a:ext cx="36004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1828800"/>
            <a:ext cx="414218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994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서로 다른 두 실수  </a:t>
            </a:r>
            <a:r>
              <a:rPr lang="ko-KR" altLang="en-US" sz="2400" dirty="0" smtClean="0">
                <a:solidFill>
                  <a:prstClr val="black"/>
                </a:solidFill>
              </a:rPr>
              <a:t> </a:t>
            </a:r>
            <a:r>
              <a:rPr lang="en-US" altLang="ko-KR" sz="3200" dirty="0" smtClean="0">
                <a:solidFill>
                  <a:prstClr val="black"/>
                </a:solidFill>
              </a:rPr>
              <a:t>,  </a:t>
            </a:r>
            <a:r>
              <a:rPr lang="en-US" altLang="ko-KR" sz="12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에 대하여 정의역이 </a:t>
            </a:r>
            <a:r>
              <a:rPr lang="en-US" altLang="ko-KR" sz="3200" dirty="0" smtClean="0">
                <a:solidFill>
                  <a:prstClr val="black"/>
                </a:solidFill>
              </a:rPr>
              <a:t/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r>
              <a:rPr lang="en-US" altLang="ko-KR" sz="3200" dirty="0" smtClean="0">
                <a:solidFill>
                  <a:prstClr val="black"/>
                </a:solidFill>
              </a:rPr>
              <a:t>        </a:t>
            </a:r>
            <a:r>
              <a:rPr lang="ko-KR" altLang="en-US" sz="3200" dirty="0" smtClean="0">
                <a:solidFill>
                  <a:prstClr val="black"/>
                </a:solidFill>
              </a:rPr>
              <a:t>인 두 함수</a:t>
            </a:r>
            <a:r>
              <a:rPr lang="en-US" altLang="ko-KR" sz="3200" dirty="0" smtClean="0">
                <a:solidFill>
                  <a:prstClr val="black"/>
                </a:solidFill>
              </a:rPr>
              <a:t/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r>
              <a:rPr lang="en-US" altLang="ko-KR" sz="3200" dirty="0" smtClean="0">
                <a:solidFill>
                  <a:prstClr val="black"/>
                </a:solidFill>
              </a:rPr>
              <a:t>                          ,</a:t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r>
              <a:rPr lang="ko-KR" altLang="en-US" sz="3200" dirty="0" smtClean="0">
                <a:solidFill>
                  <a:prstClr val="black"/>
                </a:solidFill>
              </a:rPr>
              <a:t>가 서로 같을 때</a:t>
            </a:r>
            <a:r>
              <a:rPr lang="en-US" altLang="ko-KR" sz="3200" dirty="0" smtClean="0">
                <a:solidFill>
                  <a:prstClr val="black"/>
                </a:solidFill>
              </a:rPr>
              <a:t>,         </a:t>
            </a:r>
            <a:r>
              <a:rPr lang="ko-KR" altLang="en-US" sz="3200" dirty="0" smtClean="0">
                <a:solidFill>
                  <a:prstClr val="black"/>
                </a:solidFill>
              </a:rPr>
              <a:t>의 값은</a:t>
            </a:r>
            <a:r>
              <a:rPr lang="en-US" altLang="ko-KR" sz="3200" dirty="0" smtClean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  ① 				  ②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>
                <a:latin typeface="+mj-lt"/>
              </a:rPr>
              <a:t> </a:t>
            </a:r>
            <a:r>
              <a:rPr lang="en-US" altLang="ko-KR" sz="2800" dirty="0" smtClean="0">
                <a:latin typeface="+mj-lt"/>
              </a:rPr>
              <a:t> ③ 				  ④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>
                <a:latin typeface="+mj-lt"/>
              </a:rPr>
              <a:t> </a:t>
            </a:r>
            <a:r>
              <a:rPr lang="en-US" altLang="ko-KR" sz="2800" dirty="0" smtClean="0">
                <a:latin typeface="+mj-lt"/>
              </a:rPr>
              <a:t> ⑤ </a:t>
            </a: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01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p.252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4758199" y="4344805"/>
            <a:ext cx="415361" cy="428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6997" y="4404474"/>
            <a:ext cx="209561" cy="336567"/>
          </a:xfrm>
          <a:prstGeom prst="rect">
            <a:avLst/>
          </a:prstGeom>
        </p:spPr>
      </p:pic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0001" y="2066192"/>
            <a:ext cx="308039" cy="28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492" y="1960319"/>
            <a:ext cx="257747" cy="38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4251" y="2400302"/>
            <a:ext cx="1175576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7345" y="2959344"/>
            <a:ext cx="2954655" cy="66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0059" y="2984621"/>
            <a:ext cx="2998661" cy="60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86763" y="3728995"/>
            <a:ext cx="1100138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77914" y="4378953"/>
            <a:ext cx="231458" cy="35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67695" y="4974404"/>
            <a:ext cx="214313" cy="33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6043" y="4978518"/>
            <a:ext cx="22288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62747" y="5545394"/>
            <a:ext cx="231458" cy="3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endParaRPr lang="en-US" altLang="ko-KR" sz="800" dirty="0" smtClean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함수                       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의 역함수를       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라</a:t>
            </a:r>
            <a:r>
              <a:rPr lang="en-US" altLang="ko-KR" sz="3200" dirty="0" smtClean="0">
                <a:solidFill>
                  <a:prstClr val="black"/>
                </a:solidFill>
              </a:rPr>
              <a:t/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r>
              <a:rPr lang="en-US" altLang="ko-KR" sz="1400" dirty="0" smtClean="0">
                <a:solidFill>
                  <a:prstClr val="black"/>
                </a:solidFill>
              </a:rPr>
              <a:t/>
            </a:r>
            <a:br>
              <a:rPr lang="en-US" altLang="ko-KR" sz="1400" dirty="0" smtClean="0">
                <a:solidFill>
                  <a:prstClr val="black"/>
                </a:solidFill>
              </a:rPr>
            </a:br>
            <a:r>
              <a:rPr lang="ko-KR" altLang="en-US" sz="3200" dirty="0" smtClean="0">
                <a:solidFill>
                  <a:prstClr val="black"/>
                </a:solidFill>
              </a:rPr>
              <a:t>고 할 때</a:t>
            </a:r>
            <a:r>
              <a:rPr lang="en-US" altLang="ko-KR" sz="3200" dirty="0" smtClean="0">
                <a:solidFill>
                  <a:prstClr val="black"/>
                </a:solidFill>
              </a:rPr>
              <a:t>,                      </a:t>
            </a:r>
            <a:r>
              <a:rPr lang="ko-KR" altLang="en-US" sz="3200" dirty="0" smtClean="0">
                <a:solidFill>
                  <a:prstClr val="black"/>
                </a:solidFill>
              </a:rPr>
              <a:t>의 값은</a:t>
            </a:r>
            <a:r>
              <a:rPr lang="en-US" altLang="ko-KR" sz="3200" dirty="0" smtClean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  ① 				  ②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>
                <a:latin typeface="+mj-lt"/>
              </a:rPr>
              <a:t> </a:t>
            </a:r>
            <a:r>
              <a:rPr lang="en-US" altLang="ko-KR" sz="2800" dirty="0" smtClean="0">
                <a:latin typeface="+mj-lt"/>
              </a:rPr>
              <a:t> ③ 				  ④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>
                <a:latin typeface="+mj-lt"/>
              </a:rPr>
              <a:t> </a:t>
            </a:r>
            <a:r>
              <a:rPr lang="en-US" altLang="ko-KR" sz="2800" dirty="0" smtClean="0">
                <a:latin typeface="+mj-lt"/>
              </a:rPr>
              <a:t> ⑤ </a:t>
            </a: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02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p.252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4755889" y="4273722"/>
            <a:ext cx="415361" cy="428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084" y="1891076"/>
            <a:ext cx="3256407" cy="104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786" y="2132502"/>
            <a:ext cx="949262" cy="59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1127" y="2927264"/>
            <a:ext cx="3048953" cy="5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4752" y="3700466"/>
            <a:ext cx="177809" cy="3302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0455" y="3709063"/>
            <a:ext cx="215911" cy="33021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4752" y="4286902"/>
            <a:ext cx="215911" cy="32386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61125" y="4289460"/>
            <a:ext cx="254013" cy="31751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14752" y="4872966"/>
            <a:ext cx="209561" cy="336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737499" y="2620995"/>
            <a:ext cx="52555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r>
              <a:rPr lang="en-US" altLang="ko-KR" sz="2400" dirty="0" smtClean="0">
                <a:solidFill>
                  <a:srgbClr val="FF0000"/>
                </a:solidFill>
              </a:rPr>
              <a:t>   (1)                (2)  </a:t>
            </a:r>
          </a:p>
          <a:p>
            <a:pPr>
              <a:lnSpc>
                <a:spcPct val="15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ko-KR" sz="11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(3)                (4)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3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p.239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5659156" cy="4794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함수의 그래프를 그리라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4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 		</a:t>
            </a:r>
          </a:p>
          <a:p>
            <a:pPr>
              <a:lnSpc>
                <a:spcPct val="120000"/>
              </a:lnSpc>
            </a:pPr>
            <a:endParaRPr lang="en-US" altLang="ko-KR" sz="28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(2)</a:t>
            </a:r>
            <a:br>
              <a:rPr lang="en-US" altLang="ko-KR" sz="2800" dirty="0" smtClean="0">
                <a:latin typeface="+mj-lt"/>
              </a:rPr>
            </a:br>
            <a:endParaRPr lang="en-US" altLang="ko-KR" sz="28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(3)  				  </a:t>
            </a:r>
          </a:p>
          <a:p>
            <a:pPr>
              <a:lnSpc>
                <a:spcPct val="120000"/>
              </a:lnSpc>
            </a:pPr>
            <a:endParaRPr lang="en-US" altLang="ko-KR" sz="28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(4)</a:t>
            </a: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6410" y="2467557"/>
            <a:ext cx="1201484" cy="90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0785" y="3490544"/>
            <a:ext cx="1448848" cy="87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2876" y="4487000"/>
            <a:ext cx="1342835" cy="92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31" y="5565524"/>
            <a:ext cx="1635633" cy="88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이승화\Desktop\수학 교과서\15h-mh-5-2-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7972" y="2813381"/>
            <a:ext cx="1535791" cy="1605835"/>
          </a:xfrm>
          <a:prstGeom prst="rect">
            <a:avLst/>
          </a:prstGeom>
          <a:noFill/>
        </p:spPr>
      </p:pic>
      <p:pic>
        <p:nvPicPr>
          <p:cNvPr id="1027" name="Picture 3" descr="C:\Users\이승화\Desktop\수학 교과서\15h-mh-5-2-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7406" y="2796284"/>
            <a:ext cx="1615876" cy="1689574"/>
          </a:xfrm>
          <a:prstGeom prst="rect">
            <a:avLst/>
          </a:prstGeom>
          <a:noFill/>
        </p:spPr>
      </p:pic>
      <p:pic>
        <p:nvPicPr>
          <p:cNvPr id="1028" name="Picture 4" descr="C:\Users\이승화\Desktop\수학 교과서\15h-mh-5-2-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0971" y="4673601"/>
            <a:ext cx="1641568" cy="1716437"/>
          </a:xfrm>
          <a:prstGeom prst="rect">
            <a:avLst/>
          </a:prstGeom>
          <a:noFill/>
        </p:spPr>
      </p:pic>
      <p:pic>
        <p:nvPicPr>
          <p:cNvPr id="1029" name="Picture 5" descr="C:\Users\이승화\Desktop\수학 교과서\15h-mh-5-2-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5976" y="4649140"/>
            <a:ext cx="1650571" cy="1725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함수  </a:t>
            </a:r>
            <a:r>
              <a:rPr lang="ko-KR" altLang="en-US" sz="24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가                             을 만족시킬 때</a:t>
            </a:r>
            <a:r>
              <a:rPr lang="en-US" altLang="ko-KR" sz="3200" dirty="0" smtClean="0">
                <a:solidFill>
                  <a:prstClr val="black"/>
                </a:solidFill>
              </a:rPr>
              <a:t>,                     </a:t>
            </a:r>
            <a:r>
              <a:rPr lang="en-US" altLang="ko-KR" sz="14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의 값은</a:t>
            </a:r>
            <a:r>
              <a:rPr lang="en-US" altLang="ko-KR" sz="3200" dirty="0" smtClean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  ① 				  ②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>
                <a:latin typeface="+mj-lt"/>
              </a:rPr>
              <a:t> </a:t>
            </a:r>
            <a:r>
              <a:rPr lang="en-US" altLang="ko-KR" sz="2800" dirty="0" smtClean="0">
                <a:latin typeface="+mj-lt"/>
              </a:rPr>
              <a:t> ③ 				  ④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>
                <a:latin typeface="+mj-lt"/>
              </a:rPr>
              <a:t> </a:t>
            </a:r>
            <a:r>
              <a:rPr lang="en-US" altLang="ko-KR" sz="2800" dirty="0" smtClean="0">
                <a:latin typeface="+mj-lt"/>
              </a:rPr>
              <a:t> ⑤ </a:t>
            </a: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03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p.252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097862" y="3758818"/>
            <a:ext cx="415361" cy="428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364" y="1926616"/>
            <a:ext cx="289179" cy="50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r="1615"/>
          <a:stretch>
            <a:fillRect/>
          </a:stretch>
        </p:blipFill>
        <p:spPr bwMode="auto">
          <a:xfrm>
            <a:off x="2641723" y="1887050"/>
            <a:ext cx="4014054" cy="58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4326" y="2429974"/>
            <a:ext cx="2948369" cy="62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9927" y="4383073"/>
            <a:ext cx="420053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2559" y="3215979"/>
            <a:ext cx="231458" cy="35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1928" y="3234381"/>
            <a:ext cx="214313" cy="33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0688" y="3815544"/>
            <a:ext cx="22288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5858" y="3805371"/>
            <a:ext cx="231458" cy="3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endParaRPr lang="en-US" altLang="ko-KR" sz="800" dirty="0" smtClean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유리함수                 의 </a:t>
            </a:r>
            <a:r>
              <a:rPr lang="ko-KR" altLang="en-US" sz="3200" dirty="0" err="1" smtClean="0">
                <a:solidFill>
                  <a:prstClr val="black"/>
                </a:solidFill>
              </a:rPr>
              <a:t>정의역이</a:t>
            </a:r>
            <a:r>
              <a:rPr lang="en-US" altLang="ko-KR" sz="3200" dirty="0" smtClean="0">
                <a:solidFill>
                  <a:prstClr val="black"/>
                </a:solidFill>
              </a:rPr>
              <a:t/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r>
              <a:rPr lang="en-US" altLang="ko-KR" sz="1600" dirty="0" smtClean="0">
                <a:solidFill>
                  <a:prstClr val="black"/>
                </a:solidFill>
              </a:rPr>
              <a:t/>
            </a:r>
            <a:br>
              <a:rPr lang="en-US" altLang="ko-KR" sz="1600" dirty="0" smtClean="0">
                <a:solidFill>
                  <a:prstClr val="black"/>
                </a:solidFill>
              </a:rPr>
            </a:br>
            <a:r>
              <a:rPr lang="en-US" altLang="ko-KR" sz="1600" dirty="0" smtClean="0">
                <a:solidFill>
                  <a:prstClr val="black"/>
                </a:solidFill>
              </a:rPr>
              <a:t>                                            </a:t>
            </a:r>
            <a:r>
              <a:rPr lang="en-US" altLang="ko-KR" sz="12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일 때</a:t>
            </a:r>
            <a:r>
              <a:rPr lang="en-US" altLang="ko-KR" sz="32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dirty="0" smtClean="0">
                <a:solidFill>
                  <a:prstClr val="black"/>
                </a:solidFill>
              </a:rPr>
              <a:t>이 함수의 최댓값과 최솟값의 합은</a:t>
            </a:r>
            <a:r>
              <a:rPr lang="en-US" altLang="ko-KR" sz="3200" dirty="0" smtClean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endParaRPr lang="en-US" altLang="ko-KR" sz="300" dirty="0" smtClean="0">
              <a:latin typeface="+mj-lt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  ① 			  ② 		       ③ </a:t>
            </a:r>
            <a:br>
              <a:rPr lang="en-US" altLang="ko-KR" sz="2800" dirty="0" smtClean="0">
                <a:latin typeface="+mj-lt"/>
              </a:rPr>
            </a:br>
            <a:endParaRPr lang="en-US" altLang="ko-KR" sz="1600" dirty="0" smtClean="0">
              <a:latin typeface="+mj-lt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  ④ 			  ⑤ </a:t>
            </a: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04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p.252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847805" y="5249158"/>
            <a:ext cx="415361" cy="428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0357" y="5316034"/>
            <a:ext cx="160028" cy="297195"/>
          </a:xfrm>
          <a:prstGeom prst="rect">
            <a:avLst/>
          </a:prstGeom>
        </p:spPr>
      </p:pic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1979" y="1878251"/>
            <a:ext cx="2244281" cy="103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666" y="2977297"/>
            <a:ext cx="3243834" cy="58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4960" y="4176576"/>
            <a:ext cx="380524" cy="84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9834" y="4076978"/>
            <a:ext cx="364331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5570" y="4176575"/>
            <a:ext cx="340043" cy="84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104" y="5020601"/>
            <a:ext cx="380524" cy="82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92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endParaRPr lang="en-US" altLang="ko-KR" sz="400" dirty="0" smtClean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유리함수                 에 대한 설명 중 옳은 것은</a:t>
            </a:r>
            <a:r>
              <a:rPr lang="en-US" altLang="ko-KR" sz="3200" dirty="0" smtClean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endParaRPr lang="en-US" altLang="ko-KR" sz="400" dirty="0" smtClean="0">
              <a:latin typeface="+mj-lt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① </a:t>
            </a:r>
            <a:r>
              <a:rPr lang="ko-KR" altLang="en-US" sz="2800" dirty="0" err="1" smtClean="0">
                <a:latin typeface="+mj-lt"/>
              </a:rPr>
              <a:t>정의역은</a:t>
            </a:r>
            <a:r>
              <a:rPr lang="ko-KR" altLang="en-US" sz="2800" dirty="0" smtClean="0">
                <a:latin typeface="+mj-lt"/>
              </a:rPr>
              <a:t>             인 실수 이다</a:t>
            </a:r>
            <a:r>
              <a:rPr lang="en-US" altLang="ko-KR" sz="2800" dirty="0" smtClean="0">
                <a:latin typeface="+mj-lt"/>
              </a:rPr>
              <a:t>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② </a:t>
            </a:r>
            <a:r>
              <a:rPr lang="ko-KR" altLang="en-US" sz="2800" dirty="0" smtClean="0">
                <a:latin typeface="+mj-lt"/>
              </a:rPr>
              <a:t>그래프와   축과의 교점의 좌표는        이다</a:t>
            </a:r>
            <a:r>
              <a:rPr lang="en-US" altLang="ko-KR" sz="2800" dirty="0" smtClean="0">
                <a:latin typeface="+mj-lt"/>
              </a:rPr>
              <a:t>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endParaRPr lang="en-US" altLang="ko-KR" sz="800" dirty="0" smtClean="0">
              <a:latin typeface="+mj-lt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③ </a:t>
            </a:r>
            <a:r>
              <a:rPr lang="ko-KR" altLang="en-US" sz="2800" dirty="0" smtClean="0">
                <a:latin typeface="+mj-lt"/>
              </a:rPr>
              <a:t>그래프는          </a:t>
            </a:r>
            <a:r>
              <a:rPr lang="ko-KR" altLang="en-US" sz="2800" dirty="0" err="1" smtClean="0">
                <a:latin typeface="+mj-lt"/>
              </a:rPr>
              <a:t>를</a:t>
            </a:r>
            <a:r>
              <a:rPr lang="ko-KR" altLang="en-US" sz="2800" dirty="0" smtClean="0">
                <a:latin typeface="+mj-lt"/>
              </a:rPr>
              <a:t> </a:t>
            </a:r>
            <a:r>
              <a:rPr lang="ko-KR" altLang="en-US" sz="2800" dirty="0" err="1" smtClean="0">
                <a:latin typeface="+mj-lt"/>
              </a:rPr>
              <a:t>평행이동한</a:t>
            </a:r>
            <a:r>
              <a:rPr lang="ko-KR" altLang="en-US" sz="2800" dirty="0" smtClean="0">
                <a:latin typeface="+mj-lt"/>
              </a:rPr>
              <a:t> 것이다</a:t>
            </a:r>
            <a:r>
              <a:rPr lang="en-US" altLang="ko-KR" sz="2800" dirty="0" smtClean="0">
                <a:latin typeface="+mj-lt"/>
              </a:rPr>
              <a:t>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endParaRPr lang="en-US" altLang="ko-KR" sz="800" dirty="0" smtClean="0">
              <a:latin typeface="+mj-lt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④ </a:t>
            </a:r>
            <a:r>
              <a:rPr lang="ko-KR" altLang="en-US" sz="2800" dirty="0" smtClean="0">
                <a:latin typeface="+mj-lt"/>
              </a:rPr>
              <a:t>그래프는 점           에 대하여 대칭이다</a:t>
            </a:r>
            <a:r>
              <a:rPr lang="en-US" altLang="ko-KR" sz="2800" dirty="0" smtClean="0">
                <a:latin typeface="+mj-lt"/>
              </a:rPr>
              <a:t>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⑤ </a:t>
            </a:r>
            <a:r>
              <a:rPr lang="ko-KR" altLang="en-US" sz="2800" dirty="0" smtClean="0">
                <a:latin typeface="+mj-lt"/>
              </a:rPr>
              <a:t>그래프는 제  </a:t>
            </a:r>
            <a:r>
              <a:rPr lang="ko-KR" altLang="en-US" sz="2800" dirty="0" err="1" smtClean="0">
                <a:latin typeface="+mj-lt"/>
              </a:rPr>
              <a:t>사분면을</a:t>
            </a:r>
            <a:r>
              <a:rPr lang="ko-KR" altLang="en-US" sz="2800" dirty="0" smtClean="0">
                <a:latin typeface="+mj-lt"/>
              </a:rPr>
              <a:t> 지난다</a:t>
            </a:r>
            <a:r>
              <a:rPr lang="en-US" altLang="ko-KR" sz="2800" dirty="0" smtClean="0">
                <a:latin typeface="+mj-lt"/>
              </a:rPr>
              <a:t>.</a:t>
            </a: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05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p.252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861012" y="5565766"/>
            <a:ext cx="415361" cy="428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3364" y="1762812"/>
            <a:ext cx="2282000" cy="114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2778" y="3397647"/>
            <a:ext cx="1529620" cy="4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9934" y="3401677"/>
            <a:ext cx="181737" cy="45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554" y="4155620"/>
            <a:ext cx="257461" cy="30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3611" y="3987468"/>
            <a:ext cx="949071" cy="45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29291" y="4560065"/>
            <a:ext cx="1176242" cy="86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69654" y="5553595"/>
            <a:ext cx="1302449" cy="4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68175" y="6184078"/>
            <a:ext cx="217075" cy="33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무리함수                         </a:t>
            </a:r>
            <a:r>
              <a:rPr lang="ko-KR" altLang="en-US" sz="20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에 대한 설명 중 옳은 것은</a:t>
            </a:r>
            <a:r>
              <a:rPr lang="en-US" altLang="ko-KR" sz="3200" dirty="0" smtClean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① </a:t>
            </a:r>
            <a:r>
              <a:rPr lang="ko-KR" altLang="en-US" sz="2800" dirty="0" err="1" smtClean="0">
                <a:latin typeface="+mj-lt"/>
              </a:rPr>
              <a:t>정의역은</a:t>
            </a:r>
            <a:r>
              <a:rPr lang="ko-KR" altLang="en-US" sz="2800" dirty="0" smtClean="0">
                <a:latin typeface="+mj-lt"/>
              </a:rPr>
              <a:t> 이다</a:t>
            </a:r>
            <a:r>
              <a:rPr lang="en-US" altLang="ko-KR" sz="2800" dirty="0" smtClean="0">
                <a:latin typeface="+mj-lt"/>
              </a:rPr>
              <a:t>.      </a:t>
            </a:r>
            <a:r>
              <a:rPr lang="en-US" altLang="ko-KR" sz="1600" dirty="0" smtClean="0">
                <a:latin typeface="+mj-lt"/>
              </a:rPr>
              <a:t> </a:t>
            </a:r>
            <a:r>
              <a:rPr lang="ko-KR" altLang="en-US" sz="2800" dirty="0" smtClean="0">
                <a:latin typeface="+mj-lt"/>
              </a:rPr>
              <a:t>인 실수 </a:t>
            </a:r>
            <a:r>
              <a:rPr lang="ko-KR" altLang="en-US" dirty="0" smtClean="0">
                <a:latin typeface="+mj-lt"/>
              </a:rPr>
              <a:t> </a:t>
            </a:r>
            <a:r>
              <a:rPr lang="ko-KR" altLang="en-US" sz="2800" dirty="0" smtClean="0">
                <a:latin typeface="+mj-lt"/>
              </a:rPr>
              <a:t>이다</a:t>
            </a:r>
            <a:r>
              <a:rPr lang="en-US" altLang="ko-KR" sz="2800" dirty="0" smtClean="0">
                <a:latin typeface="+mj-lt"/>
              </a:rPr>
              <a:t>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② </a:t>
            </a:r>
            <a:r>
              <a:rPr lang="ko-KR" altLang="en-US" sz="2800" dirty="0" err="1" smtClean="0">
                <a:latin typeface="+mj-lt"/>
              </a:rPr>
              <a:t>치역은</a:t>
            </a:r>
            <a:r>
              <a:rPr lang="ko-KR" altLang="en-US" sz="2800" dirty="0" smtClean="0">
                <a:latin typeface="+mj-lt"/>
              </a:rPr>
              <a:t>             인 실수 </a:t>
            </a:r>
            <a:r>
              <a:rPr lang="ko-KR" altLang="en-US" sz="1600" dirty="0" smtClean="0">
                <a:latin typeface="+mj-lt"/>
              </a:rPr>
              <a:t> </a:t>
            </a:r>
            <a:r>
              <a:rPr lang="ko-KR" altLang="en-US" sz="2800" dirty="0" smtClean="0">
                <a:latin typeface="+mj-lt"/>
              </a:rPr>
              <a:t>이다</a:t>
            </a:r>
            <a:r>
              <a:rPr lang="en-US" altLang="ko-KR" sz="2800" dirty="0" smtClean="0">
                <a:latin typeface="+mj-lt"/>
              </a:rPr>
              <a:t>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③ </a:t>
            </a:r>
            <a:r>
              <a:rPr lang="ko-KR" altLang="en-US" sz="2800" dirty="0" smtClean="0">
                <a:latin typeface="+mj-lt"/>
              </a:rPr>
              <a:t>그래프는              </a:t>
            </a:r>
            <a:r>
              <a:rPr lang="ko-KR" altLang="en-US" sz="2800" dirty="0" err="1" smtClean="0">
                <a:latin typeface="+mj-lt"/>
              </a:rPr>
              <a:t>를</a:t>
            </a:r>
            <a:r>
              <a:rPr lang="ko-KR" altLang="en-US" sz="2800" dirty="0" smtClean="0">
                <a:latin typeface="+mj-lt"/>
              </a:rPr>
              <a:t> </a:t>
            </a:r>
            <a:r>
              <a:rPr lang="ko-KR" altLang="en-US" sz="2800" dirty="0" err="1" smtClean="0">
                <a:latin typeface="+mj-lt"/>
              </a:rPr>
              <a:t>평행이동한</a:t>
            </a:r>
            <a:r>
              <a:rPr lang="ko-KR" altLang="en-US" sz="2800" dirty="0" smtClean="0">
                <a:latin typeface="+mj-lt"/>
              </a:rPr>
              <a:t> 것이다</a:t>
            </a:r>
            <a:r>
              <a:rPr lang="en-US" altLang="ko-KR" sz="2800" dirty="0" smtClean="0">
                <a:latin typeface="+mj-lt"/>
              </a:rPr>
              <a:t>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④ </a:t>
            </a:r>
            <a:r>
              <a:rPr lang="ko-KR" altLang="en-US" sz="2800" dirty="0" smtClean="0">
                <a:latin typeface="+mj-lt"/>
              </a:rPr>
              <a:t>그래프와  </a:t>
            </a:r>
            <a:r>
              <a:rPr lang="ko-KR" altLang="en-US" sz="2400" dirty="0" smtClean="0">
                <a:latin typeface="+mj-lt"/>
              </a:rPr>
              <a:t> </a:t>
            </a:r>
            <a:r>
              <a:rPr lang="ko-KR" altLang="en-US" sz="2800" dirty="0" smtClean="0">
                <a:latin typeface="+mj-lt"/>
              </a:rPr>
              <a:t>축과의 교점의 좌표는        이다</a:t>
            </a:r>
            <a:r>
              <a:rPr lang="en-US" altLang="ko-KR" sz="2800" dirty="0" smtClean="0">
                <a:latin typeface="+mj-lt"/>
              </a:rPr>
              <a:t>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⑤ </a:t>
            </a:r>
            <a:r>
              <a:rPr lang="ko-KR" altLang="en-US" sz="2800" dirty="0" smtClean="0">
                <a:latin typeface="+mj-lt"/>
              </a:rPr>
              <a:t>그래프는 제 </a:t>
            </a:r>
            <a:r>
              <a:rPr lang="ko-KR" altLang="en-US" sz="2000" dirty="0" smtClean="0">
                <a:latin typeface="+mj-lt"/>
              </a:rPr>
              <a:t> </a:t>
            </a:r>
            <a:r>
              <a:rPr lang="ko-KR" altLang="en-US" sz="2800" dirty="0" err="1" smtClean="0">
                <a:latin typeface="+mj-lt"/>
              </a:rPr>
              <a:t>사분면</a:t>
            </a:r>
            <a:r>
              <a:rPr lang="en-US" altLang="ko-KR" sz="2800" dirty="0" smtClean="0">
                <a:latin typeface="+mj-lt"/>
              </a:rPr>
              <a:t>, </a:t>
            </a:r>
            <a:r>
              <a:rPr lang="ko-KR" altLang="en-US" sz="2800" dirty="0" smtClean="0">
                <a:latin typeface="+mj-lt"/>
              </a:rPr>
              <a:t>제  </a:t>
            </a:r>
            <a:r>
              <a:rPr lang="ko-KR" altLang="en-US" sz="2800" dirty="0" err="1" smtClean="0">
                <a:latin typeface="+mj-lt"/>
              </a:rPr>
              <a:t>사분면을</a:t>
            </a:r>
            <a:r>
              <a:rPr lang="ko-KR" altLang="en-US" sz="2800" dirty="0" smtClean="0">
                <a:latin typeface="+mj-lt"/>
              </a:rPr>
              <a:t> 지난다</a:t>
            </a:r>
            <a:r>
              <a:rPr lang="en-US" altLang="ko-KR" sz="2800" dirty="0" smtClean="0">
                <a:latin typeface="+mj-lt"/>
              </a:rPr>
              <a:t>.</a:t>
            </a: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06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p.253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861012" y="5556376"/>
            <a:ext cx="415361" cy="428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6948" y="1779711"/>
            <a:ext cx="3614738" cy="69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7797" y="3153325"/>
            <a:ext cx="1625537" cy="50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l="8593"/>
          <a:stretch>
            <a:fillRect/>
          </a:stretch>
        </p:blipFill>
        <p:spPr bwMode="auto">
          <a:xfrm>
            <a:off x="5712617" y="3133932"/>
            <a:ext cx="175349" cy="48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8493" y="4297243"/>
            <a:ext cx="1665923" cy="51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6957" y="5059975"/>
            <a:ext cx="227171" cy="30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7907" y="4934684"/>
            <a:ext cx="933926" cy="45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9421" y="5602899"/>
            <a:ext cx="166592" cy="33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27383" y="5599600"/>
            <a:ext cx="222123" cy="31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/>
          <a:srcRect r="2922"/>
          <a:stretch>
            <a:fillRect/>
          </a:stretch>
        </p:blipFill>
        <p:spPr bwMode="auto">
          <a:xfrm>
            <a:off x="2540246" y="3736585"/>
            <a:ext cx="1538835" cy="45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/>
          <a:srcRect l="8593"/>
          <a:stretch>
            <a:fillRect/>
          </a:stretch>
        </p:blipFill>
        <p:spPr bwMode="auto">
          <a:xfrm>
            <a:off x="5247797" y="3720672"/>
            <a:ext cx="175349" cy="48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무리함수                         </a:t>
            </a:r>
            <a:r>
              <a:rPr lang="ko-KR" altLang="en-US" sz="16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의 그래프가 두 점           </a:t>
            </a:r>
            <a:r>
              <a:rPr lang="ko-KR" altLang="en-US" sz="2000" dirty="0" smtClean="0">
                <a:solidFill>
                  <a:prstClr val="black"/>
                </a:solidFill>
              </a:rPr>
              <a:t> </a:t>
            </a:r>
            <a:r>
              <a:rPr lang="en-US" altLang="ko-KR" sz="3200" dirty="0" smtClean="0">
                <a:solidFill>
                  <a:prstClr val="black"/>
                </a:solidFill>
              </a:rPr>
              <a:t>,           </a:t>
            </a:r>
            <a:r>
              <a:rPr lang="en-US" altLang="ko-KR" sz="24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을 잇는 선분     </a:t>
            </a:r>
            <a:r>
              <a:rPr lang="ko-KR" altLang="en-US" sz="20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와 만나도록 하는 정수   의 개수는</a:t>
            </a:r>
            <a:r>
              <a:rPr lang="en-US" altLang="ko-KR" sz="3200" dirty="0" smtClean="0">
                <a:solidFill>
                  <a:prstClr val="black"/>
                </a:solidFill>
              </a:rPr>
              <a:t>?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 smtClean="0">
                <a:latin typeface="+mj-lt"/>
              </a:rPr>
              <a:t>  ① 				  ②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>
                <a:latin typeface="+mj-lt"/>
              </a:rPr>
              <a:t> </a:t>
            </a:r>
            <a:r>
              <a:rPr lang="en-US" altLang="ko-KR" sz="2800" dirty="0" smtClean="0">
                <a:latin typeface="+mj-lt"/>
              </a:rPr>
              <a:t> ③ 				  ④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2800" dirty="0">
                <a:latin typeface="+mj-lt"/>
              </a:rPr>
              <a:t> </a:t>
            </a:r>
            <a:r>
              <a:rPr lang="en-US" altLang="ko-KR" sz="2800" dirty="0" smtClean="0">
                <a:latin typeface="+mj-lt"/>
              </a:rPr>
              <a:t> ⑤ </a:t>
            </a: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07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p.253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4746585" y="4344744"/>
            <a:ext cx="415361" cy="428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018" y="1802791"/>
            <a:ext cx="3558159" cy="67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2700" y="2473569"/>
            <a:ext cx="1565339" cy="5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4973" y="2468807"/>
            <a:ext cx="1533906" cy="55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0998" y="2495550"/>
            <a:ext cx="722948" cy="47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3334" y="3090130"/>
            <a:ext cx="326898" cy="45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4489" y="4411000"/>
            <a:ext cx="385763" cy="32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7899" y="4369433"/>
            <a:ext cx="437198" cy="36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94791" y="4973112"/>
            <a:ext cx="437198" cy="36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85450" y="3802552"/>
            <a:ext cx="214313" cy="33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5858" y="3787615"/>
            <a:ext cx="231458" cy="3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실수 전체의 집합에서 정의된 함수</a:t>
            </a:r>
            <a:endParaRPr lang="en-US" altLang="ko-KR" sz="3200" dirty="0" smtClean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altLang="ko-KR" sz="3200" dirty="0" smtClean="0">
                <a:solidFill>
                  <a:prstClr val="black"/>
                </a:solidFill>
              </a:rPr>
              <a:t/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endParaRPr lang="en-US" altLang="ko-KR" sz="2400" dirty="0" smtClean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이 </a:t>
            </a:r>
            <a:r>
              <a:rPr lang="ko-KR" altLang="en-US" sz="3200" dirty="0" err="1" smtClean="0">
                <a:solidFill>
                  <a:prstClr val="black"/>
                </a:solidFill>
              </a:rPr>
              <a:t>일대일대응이</a:t>
            </a:r>
            <a:r>
              <a:rPr lang="ko-KR" altLang="en-US" sz="3200" dirty="0" smtClean="0">
                <a:solidFill>
                  <a:prstClr val="black"/>
                </a:solidFill>
              </a:rPr>
              <a:t> 되도록 하는 실수   의 값의 범위를 구하라</a:t>
            </a:r>
            <a:r>
              <a:rPr lang="en-US" altLang="ko-KR" sz="3200" dirty="0" smtClean="0">
                <a:solidFill>
                  <a:prstClr val="black"/>
                </a:solidFill>
              </a:rPr>
              <a:t>.</a:t>
            </a:r>
            <a:endParaRPr lang="ko-KR" altLang="en-US" sz="3200" dirty="0">
              <a:solidFill>
                <a:prstClr val="black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08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p.253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4388" y="3852496"/>
            <a:ext cx="289179" cy="27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t="4170"/>
          <a:stretch>
            <a:fillRect/>
          </a:stretch>
        </p:blipFill>
        <p:spPr bwMode="auto">
          <a:xfrm>
            <a:off x="1546348" y="2417152"/>
            <a:ext cx="6770561" cy="127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			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t="12631"/>
          <a:stretch>
            <a:fillRect/>
          </a:stretch>
        </p:blipFill>
        <p:spPr bwMode="auto">
          <a:xfrm>
            <a:off x="825500" y="6180138"/>
            <a:ext cx="1646873" cy="30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656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자연수</a:t>
            </a:r>
            <a:r>
              <a:rPr lang="ko-KR" altLang="en-US" sz="28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전체의</a:t>
            </a:r>
            <a:r>
              <a:rPr lang="ko-KR" altLang="en-US" sz="28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집합에서</a:t>
            </a:r>
            <a:r>
              <a:rPr lang="ko-KR" altLang="en-US" sz="28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정의된</a:t>
            </a:r>
            <a:r>
              <a:rPr lang="ko-KR" altLang="en-US" sz="28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함수       </a:t>
            </a:r>
            <a:r>
              <a:rPr lang="ko-KR" altLang="en-US" sz="1200" dirty="0" smtClean="0">
                <a:solidFill>
                  <a:prstClr val="black"/>
                </a:solidFill>
              </a:rPr>
              <a:t> </a:t>
            </a:r>
            <a:r>
              <a:rPr lang="ko-KR" altLang="en-US" sz="3200" dirty="0" smtClean="0">
                <a:solidFill>
                  <a:prstClr val="black"/>
                </a:solidFill>
              </a:rPr>
              <a:t>가</a:t>
            </a:r>
            <a:r>
              <a:rPr lang="en-US" altLang="ko-KR" sz="3200" dirty="0" smtClean="0">
                <a:solidFill>
                  <a:prstClr val="black"/>
                </a:solidFill>
              </a:rPr>
              <a:t/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r>
              <a:rPr lang="en-US" altLang="ko-KR" sz="3200" dirty="0" smtClean="0">
                <a:solidFill>
                  <a:prstClr val="black"/>
                </a:solidFill>
              </a:rPr>
              <a:t/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r>
              <a:rPr lang="en-US" altLang="ko-KR" sz="3200" dirty="0" smtClean="0">
                <a:solidFill>
                  <a:prstClr val="black"/>
                </a:solidFill>
              </a:rPr>
              <a:t/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r>
              <a:rPr lang="ko-KR" altLang="en-US" sz="3200" dirty="0" smtClean="0">
                <a:solidFill>
                  <a:prstClr val="black"/>
                </a:solidFill>
              </a:rPr>
              <a:t>일 때</a:t>
            </a:r>
            <a:r>
              <a:rPr lang="en-US" altLang="ko-KR" sz="32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dirty="0" smtClean="0">
                <a:solidFill>
                  <a:prstClr val="black"/>
                </a:solidFill>
              </a:rPr>
              <a:t>합성함수                 </a:t>
            </a:r>
            <a:r>
              <a:rPr lang="ko-KR" altLang="en-US" sz="3200" dirty="0" err="1" smtClean="0">
                <a:solidFill>
                  <a:prstClr val="black"/>
                </a:solidFill>
              </a:rPr>
              <a:t>를</a:t>
            </a:r>
            <a:r>
              <a:rPr lang="ko-KR" altLang="en-US" sz="3200" dirty="0" smtClean="0">
                <a:solidFill>
                  <a:prstClr val="black"/>
                </a:solidFill>
              </a:rPr>
              <a:t> 구하라</a:t>
            </a:r>
            <a:r>
              <a:rPr lang="en-US" altLang="ko-KR" sz="3200" dirty="0" smtClean="0">
                <a:solidFill>
                  <a:prstClr val="black"/>
                </a:solidFill>
              </a:rPr>
              <a:t>.</a:t>
            </a:r>
            <a:endParaRPr lang="ko-KR" altLang="en-US" sz="3200" dirty="0">
              <a:solidFill>
                <a:prstClr val="black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09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p.253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8929" y="1865068"/>
            <a:ext cx="993267" cy="59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5921" y="2416786"/>
            <a:ext cx="3759327" cy="116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7743" y="2478360"/>
            <a:ext cx="220028" cy="54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9091" y="3603382"/>
            <a:ext cx="2288286" cy="61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673" y="3017622"/>
            <a:ext cx="220028" cy="54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96990" y="2418616"/>
            <a:ext cx="16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prstClr val="black"/>
                </a:solidFill>
              </a:rPr>
              <a:t>는 홀수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1134" y="3010616"/>
            <a:ext cx="1617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prstClr val="black"/>
                </a:solidFill>
              </a:rPr>
              <a:t>는 짝수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622" y="6170614"/>
            <a:ext cx="2060257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함수   의 역함수를   라고 할 때</a:t>
            </a:r>
            <a:r>
              <a:rPr lang="en-US" altLang="ko-KR" sz="32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dirty="0" smtClean="0">
                <a:solidFill>
                  <a:prstClr val="black"/>
                </a:solidFill>
              </a:rPr>
              <a:t>함수</a:t>
            </a:r>
            <a:r>
              <a:rPr lang="en-US" altLang="ko-KR" sz="3200" dirty="0" smtClean="0">
                <a:solidFill>
                  <a:prstClr val="black"/>
                </a:solidFill>
              </a:rPr>
              <a:t/>
            </a:r>
            <a:br>
              <a:rPr lang="en-US" altLang="ko-KR" sz="3200" dirty="0" smtClean="0">
                <a:solidFill>
                  <a:prstClr val="black"/>
                </a:solidFill>
              </a:rPr>
            </a:br>
            <a:r>
              <a:rPr lang="en-US" altLang="ko-KR" sz="3200" dirty="0" smtClean="0">
                <a:solidFill>
                  <a:prstClr val="black"/>
                </a:solidFill>
              </a:rPr>
              <a:t>             </a:t>
            </a:r>
            <a:r>
              <a:rPr lang="ko-KR" altLang="en-US" sz="3200" dirty="0" smtClean="0">
                <a:solidFill>
                  <a:prstClr val="black"/>
                </a:solidFill>
              </a:rPr>
              <a:t>의 역함수를             로 나타내라</a:t>
            </a:r>
            <a:r>
              <a:rPr lang="en-US" altLang="ko-KR" sz="3200" dirty="0" smtClean="0">
                <a:solidFill>
                  <a:prstClr val="black"/>
                </a:solidFill>
              </a:rPr>
              <a:t>.</a:t>
            </a:r>
            <a:endParaRPr lang="ko-KR" altLang="en-US" sz="3200" dirty="0">
              <a:solidFill>
                <a:prstClr val="black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10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p.253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7404" y="1940167"/>
            <a:ext cx="333185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9413" y="2017102"/>
            <a:ext cx="245174" cy="3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 r="3619"/>
          <a:stretch>
            <a:fillRect/>
          </a:stretch>
        </p:blipFill>
        <p:spPr bwMode="auto">
          <a:xfrm>
            <a:off x="849265" y="2415469"/>
            <a:ext cx="1850624" cy="55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119" y="2439428"/>
            <a:ext cx="1663709" cy="55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500" y="6005558"/>
            <a:ext cx="1628204" cy="68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2800" dirty="0" smtClean="0">
                <a:solidFill>
                  <a:prstClr val="black"/>
                </a:solidFill>
              </a:rPr>
              <a:t>실수 전체의 집합에서 정의된 두 함수</a:t>
            </a:r>
            <a:r>
              <a:rPr lang="en-US" altLang="ko-KR" sz="2800" dirty="0" smtClean="0">
                <a:solidFill>
                  <a:prstClr val="black"/>
                </a:solidFill>
              </a:rPr>
              <a:t/>
            </a:r>
            <a:br>
              <a:rPr lang="en-US" altLang="ko-KR" sz="2800" dirty="0" smtClean="0">
                <a:solidFill>
                  <a:prstClr val="black"/>
                </a:solidFill>
              </a:rPr>
            </a:br>
            <a:r>
              <a:rPr lang="en-US" altLang="ko-KR" dirty="0" smtClean="0">
                <a:solidFill>
                  <a:prstClr val="black"/>
                </a:solidFill>
              </a:rPr>
              <a:t/>
            </a:r>
            <a:br>
              <a:rPr lang="en-US" altLang="ko-KR" dirty="0" smtClean="0">
                <a:solidFill>
                  <a:prstClr val="black"/>
                </a:solidFill>
              </a:rPr>
            </a:br>
            <a:r>
              <a:rPr lang="en-US" altLang="ko-KR" sz="2700" dirty="0" smtClean="0">
                <a:solidFill>
                  <a:prstClr val="black"/>
                </a:solidFill>
              </a:rPr>
              <a:t>                                      ,</a:t>
            </a:r>
            <a:br>
              <a:rPr lang="en-US" altLang="ko-KR" sz="2700" dirty="0" smtClean="0">
                <a:solidFill>
                  <a:prstClr val="black"/>
                </a:solidFill>
              </a:rPr>
            </a:br>
            <a:endParaRPr lang="en-US" altLang="ko-KR" sz="1200" dirty="0" smtClean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2800" dirty="0" smtClean="0">
                <a:solidFill>
                  <a:prstClr val="black"/>
                </a:solidFill>
              </a:rPr>
              <a:t>에 대하여                                의 값을 구하라</a:t>
            </a:r>
            <a:r>
              <a:rPr lang="en-US" altLang="ko-KR" sz="28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11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p.254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578" y="2426290"/>
            <a:ext cx="3912870" cy="96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355" y="2599919"/>
            <a:ext cx="2412111" cy="46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0758" y="3505519"/>
            <a:ext cx="3888105" cy="49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9551" y="4212232"/>
            <a:ext cx="784982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힌트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355600" indent="-355600">
              <a:lnSpc>
                <a:spcPct val="12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①	      </a:t>
            </a:r>
            <a:r>
              <a:rPr lang="en-US" altLang="ko-KR" dirty="0" smtClean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,      </a:t>
            </a:r>
            <a:r>
              <a:rPr lang="en-US" altLang="ko-KR" sz="1200" dirty="0" smtClean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,         ,	</a:t>
            </a:r>
            <a:r>
              <a:rPr lang="ko-KR" altLang="en-US" sz="2400" dirty="0" smtClean="0">
                <a:solidFill>
                  <a:srgbClr val="FF0000"/>
                </a:solidFill>
              </a:rPr>
              <a:t>의 값을 구한다</a:t>
            </a:r>
            <a:r>
              <a:rPr lang="en-US" altLang="ko-KR" sz="2400" dirty="0" smtClean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lnSpc>
                <a:spcPct val="120000"/>
              </a:lnSpc>
            </a:pPr>
            <a:r>
              <a:rPr lang="ko-KR" altLang="en-US" sz="2400" dirty="0" smtClean="0">
                <a:solidFill>
                  <a:srgbClr val="FF0000"/>
                </a:solidFill>
              </a:rPr>
              <a:t>②              </a:t>
            </a:r>
            <a:r>
              <a:rPr lang="ko-KR" altLang="en-US" sz="1200" dirty="0" smtClean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,              </a:t>
            </a:r>
            <a:r>
              <a:rPr lang="ko-KR" altLang="en-US" sz="2400" dirty="0" smtClean="0">
                <a:solidFill>
                  <a:srgbClr val="FF0000"/>
                </a:solidFill>
              </a:rPr>
              <a:t>의 값을 구한다</a:t>
            </a:r>
            <a:r>
              <a:rPr lang="en-US" altLang="ko-KR" sz="2400" dirty="0" smtClean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lnSpc>
                <a:spcPct val="120000"/>
              </a:lnSpc>
            </a:pPr>
            <a:r>
              <a:rPr lang="ko-KR" altLang="en-US" sz="2400" dirty="0" smtClean="0">
                <a:solidFill>
                  <a:srgbClr val="FF0000"/>
                </a:solidFill>
              </a:rPr>
              <a:t>③</a:t>
            </a:r>
            <a:r>
              <a:rPr lang="en-US" altLang="ko-KR" sz="2400" dirty="0" smtClean="0">
                <a:solidFill>
                  <a:srgbClr val="FF0000"/>
                </a:solidFill>
              </a:rPr>
              <a:t>                              </a:t>
            </a:r>
            <a:r>
              <a:rPr lang="ko-KR" altLang="en-US" sz="2400" dirty="0" smtClean="0">
                <a:solidFill>
                  <a:srgbClr val="FF0000"/>
                </a:solidFill>
              </a:rPr>
              <a:t>의 값을 구한다</a:t>
            </a:r>
            <a:r>
              <a:rPr lang="en-US" altLang="ko-KR" sz="2400" dirty="0" smtClean="0">
                <a:solidFill>
                  <a:srgbClr val="FF0000"/>
                </a:solidFill>
              </a:rPr>
              <a:t>.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r>
              <a:rPr lang="en-US" altLang="ko-KR" sz="2400" dirty="0" smtClean="0">
                <a:solidFill>
                  <a:srgbClr val="FF0000"/>
                </a:solidFill>
              </a:rPr>
              <a:t>  			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7939" y="6170613"/>
            <a:ext cx="44005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0378" y="4743774"/>
            <a:ext cx="580073" cy="39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5934" y="4771055"/>
            <a:ext cx="606743" cy="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18641" y="4738365"/>
            <a:ext cx="920115" cy="41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7148" y="4745068"/>
            <a:ext cx="58007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85478" y="5183542"/>
            <a:ext cx="1413510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79168" y="5176235"/>
            <a:ext cx="136017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96809" y="5608376"/>
            <a:ext cx="3100388" cy="41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3200" dirty="0" smtClean="0">
                <a:solidFill>
                  <a:prstClr val="black"/>
                </a:solidFill>
              </a:rPr>
              <a:t>이차함수                                      의 역함수가                        일 때</a:t>
            </a:r>
            <a:r>
              <a:rPr lang="en-US" altLang="ko-KR" sz="32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dirty="0" smtClean="0">
                <a:solidFill>
                  <a:prstClr val="black"/>
                </a:solidFill>
              </a:rPr>
              <a:t>두 상수   </a:t>
            </a:r>
            <a:r>
              <a:rPr lang="en-US" altLang="ko-KR" sz="3200" dirty="0" smtClean="0">
                <a:solidFill>
                  <a:prstClr val="black"/>
                </a:solidFill>
              </a:rPr>
              <a:t>,</a:t>
            </a:r>
            <a:r>
              <a:rPr lang="ko-KR" altLang="en-US" sz="3200" dirty="0" smtClean="0">
                <a:solidFill>
                  <a:prstClr val="black"/>
                </a:solidFill>
              </a:rPr>
              <a:t>의 값을 각각 구하라</a:t>
            </a:r>
            <a:r>
              <a:rPr lang="en-US" altLang="ko-KR" sz="3200" dirty="0" smtClean="0">
                <a:solidFill>
                  <a:prstClr val="black"/>
                </a:solidFill>
              </a:rPr>
              <a:t>.</a:t>
            </a:r>
            <a:endParaRPr lang="ko-KR" altLang="en-US" sz="3200" dirty="0">
              <a:solidFill>
                <a:prstClr val="black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12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p.254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76" y="1863970"/>
            <a:ext cx="5293233" cy="59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t="6145"/>
          <a:stretch>
            <a:fillRect/>
          </a:stretch>
        </p:blipFill>
        <p:spPr bwMode="auto">
          <a:xfrm>
            <a:off x="2238009" y="2463800"/>
            <a:ext cx="3312986" cy="60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2491" y="2660773"/>
            <a:ext cx="314325" cy="28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9473" y="2546473"/>
            <a:ext cx="276606" cy="43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9551" y="3573016"/>
            <a:ext cx="7849829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힌트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355600" indent="-355600">
              <a:lnSpc>
                <a:spcPct val="120000"/>
              </a:lnSpc>
            </a:pPr>
            <a:r>
              <a:rPr lang="en-US" altLang="ko-KR" sz="2700" dirty="0" smtClean="0">
                <a:solidFill>
                  <a:srgbClr val="FF0000"/>
                </a:solidFill>
              </a:rPr>
              <a:t>①		              </a:t>
            </a:r>
            <a:r>
              <a:rPr lang="ko-KR" altLang="en-US" sz="2700" dirty="0" smtClean="0">
                <a:solidFill>
                  <a:srgbClr val="FF0000"/>
                </a:solidFill>
              </a:rPr>
              <a:t>의 역함수가</a:t>
            </a:r>
            <a:r>
              <a:rPr lang="en-US" altLang="ko-KR" sz="2700" dirty="0" smtClean="0">
                <a:solidFill>
                  <a:srgbClr val="FF0000"/>
                </a:solidFill>
              </a:rPr>
              <a:t/>
            </a:r>
            <a:br>
              <a:rPr lang="en-US" altLang="ko-KR" sz="2700" dirty="0" smtClean="0">
                <a:solidFill>
                  <a:srgbClr val="FF0000"/>
                </a:solidFill>
              </a:rPr>
            </a:br>
            <a:r>
              <a:rPr lang="en-US" altLang="ko-KR" sz="2700" dirty="0" smtClean="0">
                <a:solidFill>
                  <a:srgbClr val="FF0000"/>
                </a:solidFill>
              </a:rPr>
              <a:t> </a:t>
            </a:r>
            <a:r>
              <a:rPr lang="ko-KR" altLang="en-US" sz="2700" dirty="0" smtClean="0">
                <a:solidFill>
                  <a:srgbClr val="FF0000"/>
                </a:solidFill>
              </a:rPr>
              <a:t>임을 안다</a:t>
            </a:r>
            <a:r>
              <a:rPr lang="en-US" altLang="ko-KR" sz="2700" dirty="0" smtClean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lnSpc>
                <a:spcPct val="120000"/>
              </a:lnSpc>
              <a:buAutoNum type="circleNumDbPlain" startAt="2"/>
            </a:pPr>
            <a:r>
              <a:rPr lang="ko-KR" altLang="en-US" sz="2700" dirty="0" smtClean="0">
                <a:solidFill>
                  <a:srgbClr val="FF0000"/>
                </a:solidFill>
              </a:rPr>
              <a:t>                 </a:t>
            </a:r>
            <a:r>
              <a:rPr lang="ko-KR" altLang="en-US" sz="1600" dirty="0" smtClean="0">
                <a:solidFill>
                  <a:srgbClr val="FF0000"/>
                </a:solidFill>
              </a:rPr>
              <a:t> </a:t>
            </a:r>
            <a:r>
              <a:rPr lang="ko-KR" altLang="en-US" sz="2700" dirty="0" smtClean="0">
                <a:solidFill>
                  <a:srgbClr val="FF0000"/>
                </a:solidFill>
              </a:rPr>
              <a:t>의 역함수를 구한다</a:t>
            </a:r>
            <a:r>
              <a:rPr lang="en-US" altLang="ko-KR" sz="2700" dirty="0" smtClean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lnSpc>
                <a:spcPct val="120000"/>
              </a:lnSpc>
              <a:buAutoNum type="circleNumDbPlain" startAt="2"/>
            </a:pPr>
            <a:r>
              <a:rPr lang="en-US" altLang="ko-KR" sz="2700" dirty="0" smtClean="0">
                <a:solidFill>
                  <a:srgbClr val="FF0000"/>
                </a:solidFill>
              </a:rPr>
              <a:t>  ,  </a:t>
            </a:r>
            <a:r>
              <a:rPr lang="ko-KR" altLang="en-US" sz="2700" dirty="0" smtClean="0">
                <a:solidFill>
                  <a:srgbClr val="FF0000"/>
                </a:solidFill>
              </a:rPr>
              <a:t>의 값을 구한다</a:t>
            </a:r>
            <a:r>
              <a:rPr lang="en-US" altLang="ko-KR" sz="2700" dirty="0" smtClean="0">
                <a:solidFill>
                  <a:srgbClr val="FF0000"/>
                </a:solidFill>
              </a:rPr>
              <a:t>.</a:t>
            </a:r>
            <a:endParaRPr lang="ko-KR" altLang="en-US" sz="27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34" y="3761760"/>
            <a:ext cx="82731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r>
              <a:rPr lang="en-US" altLang="ko-KR" sz="2400" dirty="0" smtClean="0">
                <a:solidFill>
                  <a:srgbClr val="FF0000"/>
                </a:solidFill>
              </a:rPr>
              <a:t>  	     </a:t>
            </a:r>
            <a:r>
              <a:rPr lang="en-US" altLang="ko-KR" sz="1600" dirty="0" smtClean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,		  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9544" y="5108680"/>
            <a:ext cx="2060257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6383" y="4148967"/>
            <a:ext cx="3447098" cy="39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7656" y="4124742"/>
            <a:ext cx="2060257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093" y="6199820"/>
            <a:ext cx="753428" cy="30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1770" y="6180138"/>
            <a:ext cx="98679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55207" y="5763642"/>
            <a:ext cx="160020" cy="18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91914" y="5689385"/>
            <a:ext cx="173355" cy="25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00034" y="3834347"/>
            <a:ext cx="8273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                          </a:t>
            </a:r>
            <a:r>
              <a:rPr lang="ko-KR" altLang="en-US" sz="2400" dirty="0" smtClean="0">
                <a:solidFill>
                  <a:srgbClr val="FF0000"/>
                </a:solidFill>
              </a:rPr>
              <a:t>점근선의 방정식은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                         </a:t>
            </a:r>
            <a:r>
              <a:rPr lang="en-US" altLang="ko-KR" sz="1000" dirty="0" smtClean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,   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2602632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6555B"/>
                </a:solidFill>
                <a:latin typeface="+mj-lt"/>
              </a:rPr>
              <a:t>예제 </a:t>
            </a:r>
            <a:r>
              <a:rPr lang="en-US" altLang="ko-KR" b="1" dirty="0" smtClean="0">
                <a:solidFill>
                  <a:srgbClr val="F6555B"/>
                </a:solidFill>
                <a:latin typeface="+mj-lt"/>
              </a:rPr>
              <a:t>1</a:t>
            </a:r>
            <a:endParaRPr lang="ko-KR" altLang="en-US" dirty="0">
              <a:solidFill>
                <a:srgbClr val="F6555B"/>
              </a:solidFill>
              <a:latin typeface="+mj-lt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741644" y="1799575"/>
            <a:ext cx="8031550" cy="302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ko-KR" altLang="en-US" sz="3200" dirty="0">
              <a:latin typeface="+mj-lt"/>
            </a:endParaRPr>
          </a:p>
        </p:txBody>
      </p:sp>
      <p:sp>
        <p:nvSpPr>
          <p:cNvPr id="11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p.240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유리함수                     </a:t>
            </a:r>
            <a:r>
              <a:rPr lang="ko-KR" altLang="en-US" dirty="0" smtClean="0">
                <a:latin typeface="+mj-lt"/>
              </a:rPr>
              <a:t> </a:t>
            </a:r>
            <a:r>
              <a:rPr lang="ko-KR" altLang="en-US" sz="3200" dirty="0" smtClean="0">
                <a:latin typeface="+mj-lt"/>
              </a:rPr>
              <a:t>의 그래프를 그리</a:t>
            </a:r>
            <a:r>
              <a:rPr lang="en-US" altLang="ko-KR" sz="3200" dirty="0" smtClean="0">
                <a:latin typeface="+mj-lt"/>
              </a:rPr>
              <a:t/>
            </a:r>
            <a:br>
              <a:rPr lang="en-US" altLang="ko-KR" sz="3200" dirty="0" smtClean="0">
                <a:latin typeface="+mj-lt"/>
              </a:rPr>
            </a:br>
            <a:endParaRPr lang="en-US" altLang="ko-KR" sz="14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고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smtClean="0">
                <a:latin typeface="+mj-lt"/>
              </a:rPr>
              <a:t>점근선의 방정식을 구하라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r="3867"/>
          <a:stretch>
            <a:fillRect/>
          </a:stretch>
        </p:blipFill>
        <p:spPr bwMode="auto">
          <a:xfrm>
            <a:off x="2587982" y="1615550"/>
            <a:ext cx="2906885" cy="117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이승화\Desktop\수학 교과서\15h-m-5-2-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382" y="4434620"/>
            <a:ext cx="2325564" cy="2231936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4468" y="5127381"/>
            <a:ext cx="753428" cy="29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2096" y="5116390"/>
            <a:ext cx="72009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054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내용 개체 틀 2"/>
          <p:cNvSpPr txBox="1">
            <a:spLocks/>
          </p:cNvSpPr>
          <p:nvPr/>
        </p:nvSpPr>
        <p:spPr>
          <a:xfrm>
            <a:off x="806896" y="1799574"/>
            <a:ext cx="8229600" cy="4858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ko-KR" altLang="en-US" sz="2600" dirty="0" smtClean="0">
                <a:solidFill>
                  <a:prstClr val="black"/>
                </a:solidFill>
              </a:rPr>
              <a:t>두 무리함수              </a:t>
            </a:r>
            <a:r>
              <a:rPr lang="en-US" altLang="ko-KR" sz="2600" dirty="0" smtClean="0">
                <a:solidFill>
                  <a:prstClr val="black"/>
                </a:solidFill>
              </a:rPr>
              <a:t>,</a:t>
            </a:r>
            <a:br>
              <a:rPr lang="en-US" altLang="ko-KR" sz="2600" dirty="0" smtClean="0">
                <a:solidFill>
                  <a:prstClr val="black"/>
                </a:solidFill>
              </a:rPr>
            </a:br>
            <a:r>
              <a:rPr lang="ko-KR" altLang="en-US" sz="2600" dirty="0" smtClean="0">
                <a:solidFill>
                  <a:prstClr val="black"/>
                </a:solidFill>
              </a:rPr>
              <a:t>의 그래프가 오른쪽 그림과 같다</a:t>
            </a:r>
            <a:r>
              <a:rPr lang="en-US" altLang="ko-KR" sz="2600" dirty="0" smtClean="0">
                <a:solidFill>
                  <a:prstClr val="black"/>
                </a:solidFill>
              </a:rPr>
              <a:t>. </a:t>
            </a:r>
            <a:r>
              <a:rPr lang="ko-KR" altLang="en-US" sz="2600" dirty="0" smtClean="0">
                <a:solidFill>
                  <a:prstClr val="black"/>
                </a:solidFill>
              </a:rPr>
              <a:t>점</a:t>
            </a:r>
            <a:r>
              <a:rPr lang="en-US" altLang="ko-KR" sz="2600" dirty="0" smtClean="0">
                <a:solidFill>
                  <a:prstClr val="black"/>
                </a:solidFill>
              </a:rPr>
              <a:t/>
            </a:r>
            <a:br>
              <a:rPr lang="en-US" altLang="ko-KR" sz="2600" dirty="0" smtClean="0">
                <a:solidFill>
                  <a:prstClr val="black"/>
                </a:solidFill>
              </a:rPr>
            </a:br>
            <a:r>
              <a:rPr lang="ko-KR" altLang="en-US" sz="2600" dirty="0" smtClean="0">
                <a:solidFill>
                  <a:prstClr val="black"/>
                </a:solidFill>
              </a:rPr>
              <a:t>          </a:t>
            </a:r>
            <a:r>
              <a:rPr lang="ko-KR" altLang="en-US" sz="2000" dirty="0" smtClean="0">
                <a:solidFill>
                  <a:prstClr val="black"/>
                </a:solidFill>
              </a:rPr>
              <a:t> </a:t>
            </a:r>
            <a:r>
              <a:rPr lang="ko-KR" altLang="en-US" sz="2600" dirty="0" smtClean="0">
                <a:solidFill>
                  <a:prstClr val="black"/>
                </a:solidFill>
              </a:rPr>
              <a:t>에서  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ko-KR" altLang="en-US" sz="2600" dirty="0" smtClean="0">
                <a:solidFill>
                  <a:prstClr val="black"/>
                </a:solidFill>
              </a:rPr>
              <a:t>축에 수직인 직선을</a:t>
            </a:r>
            <a:r>
              <a:rPr lang="en-US" altLang="ko-KR" sz="2600" dirty="0" smtClean="0">
                <a:solidFill>
                  <a:prstClr val="black"/>
                </a:solidFill>
              </a:rPr>
              <a:t/>
            </a:r>
            <a:br>
              <a:rPr lang="en-US" altLang="ko-KR" sz="2600" dirty="0" smtClean="0">
                <a:solidFill>
                  <a:prstClr val="black"/>
                </a:solidFill>
              </a:rPr>
            </a:br>
            <a:r>
              <a:rPr lang="ko-KR" altLang="en-US" sz="2600" dirty="0" smtClean="0">
                <a:solidFill>
                  <a:prstClr val="black"/>
                </a:solidFill>
              </a:rPr>
              <a:t>그어 함수</a:t>
            </a:r>
            <a:r>
              <a:rPr lang="en-US" altLang="ko-KR" sz="2600" dirty="0" smtClean="0">
                <a:solidFill>
                  <a:prstClr val="black"/>
                </a:solidFill>
              </a:rPr>
              <a:t>      </a:t>
            </a:r>
            <a:r>
              <a:rPr lang="ko-KR" altLang="en-US" sz="2600" dirty="0" smtClean="0">
                <a:solidFill>
                  <a:prstClr val="black"/>
                </a:solidFill>
              </a:rPr>
              <a:t>        와 만나는 점을</a:t>
            </a:r>
            <a:r>
              <a:rPr lang="en-US" altLang="ko-KR" sz="2600" dirty="0" smtClean="0">
                <a:solidFill>
                  <a:prstClr val="black"/>
                </a:solidFill>
              </a:rPr>
              <a:t/>
            </a:r>
            <a:br>
              <a:rPr lang="en-US" altLang="ko-KR" sz="2600" dirty="0" smtClean="0">
                <a:solidFill>
                  <a:prstClr val="black"/>
                </a:solidFill>
              </a:rPr>
            </a:br>
            <a:r>
              <a:rPr lang="ko-KR" altLang="en-US" sz="2600" dirty="0" smtClean="0">
                <a:solidFill>
                  <a:prstClr val="black"/>
                </a:solidFill>
              </a:rPr>
              <a:t>  </a:t>
            </a:r>
            <a:r>
              <a:rPr lang="ko-KR" altLang="en-US" sz="2000" dirty="0" smtClean="0">
                <a:solidFill>
                  <a:prstClr val="black"/>
                </a:solidFill>
              </a:rPr>
              <a:t> </a:t>
            </a:r>
            <a:r>
              <a:rPr lang="ko-KR" altLang="en-US" sz="2600" dirty="0" smtClean="0">
                <a:solidFill>
                  <a:prstClr val="black"/>
                </a:solidFill>
              </a:rPr>
              <a:t>라 하고</a:t>
            </a:r>
            <a:r>
              <a:rPr lang="en-US" altLang="ko-KR" sz="2600" dirty="0" smtClean="0">
                <a:solidFill>
                  <a:prstClr val="black"/>
                </a:solidFill>
              </a:rPr>
              <a:t>,      </a:t>
            </a:r>
            <a:r>
              <a:rPr lang="ko-KR" altLang="en-US" sz="2600" dirty="0" smtClean="0">
                <a:solidFill>
                  <a:prstClr val="black"/>
                </a:solidFill>
              </a:rPr>
              <a:t>를 한 변으로 하는</a:t>
            </a:r>
            <a:r>
              <a:rPr lang="en-US" altLang="ko-KR" sz="2600" dirty="0" smtClean="0">
                <a:solidFill>
                  <a:prstClr val="black"/>
                </a:solidFill>
              </a:rPr>
              <a:t/>
            </a:r>
            <a:br>
              <a:rPr lang="en-US" altLang="ko-KR" sz="2600" dirty="0" smtClean="0">
                <a:solidFill>
                  <a:prstClr val="black"/>
                </a:solidFill>
              </a:rPr>
            </a:br>
            <a:r>
              <a:rPr lang="ko-KR" altLang="en-US" sz="2600" dirty="0" smtClean="0">
                <a:solidFill>
                  <a:prstClr val="black"/>
                </a:solidFill>
              </a:rPr>
              <a:t>정사각형 </a:t>
            </a:r>
            <a:r>
              <a:rPr lang="en-US" altLang="ko-KR" sz="2600" dirty="0" smtClean="0">
                <a:solidFill>
                  <a:prstClr val="black"/>
                </a:solidFill>
              </a:rPr>
              <a:t> </a:t>
            </a:r>
            <a:r>
              <a:rPr lang="ko-KR" altLang="en-US" sz="2600" dirty="0" smtClean="0">
                <a:solidFill>
                  <a:prstClr val="black"/>
                </a:solidFill>
              </a:rPr>
              <a:t>        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ko-KR" altLang="en-US" sz="2600" dirty="0" err="1" smtClean="0">
                <a:solidFill>
                  <a:prstClr val="black"/>
                </a:solidFill>
              </a:rPr>
              <a:t>를</a:t>
            </a:r>
            <a:r>
              <a:rPr lang="ko-KR" altLang="en-US" sz="2600" dirty="0" smtClean="0">
                <a:solidFill>
                  <a:prstClr val="black"/>
                </a:solidFill>
              </a:rPr>
              <a:t> 만들면 점   는 함수              의 그래프 위에 있다</a:t>
            </a:r>
            <a:r>
              <a:rPr lang="en-US" altLang="ko-KR" sz="2600" dirty="0" smtClean="0">
                <a:solidFill>
                  <a:prstClr val="black"/>
                </a:solidFill>
              </a:rPr>
              <a:t>. </a:t>
            </a:r>
            <a:r>
              <a:rPr lang="ko-KR" altLang="en-US" sz="2600" dirty="0" smtClean="0">
                <a:solidFill>
                  <a:prstClr val="black"/>
                </a:solidFill>
              </a:rPr>
              <a:t>이때 양수  </a:t>
            </a:r>
            <a:r>
              <a:rPr lang="ko-KR" altLang="en-US" sz="1600" dirty="0" smtClean="0">
                <a:solidFill>
                  <a:prstClr val="black"/>
                </a:solidFill>
              </a:rPr>
              <a:t> </a:t>
            </a:r>
            <a:r>
              <a:rPr lang="ko-KR" altLang="en-US" sz="2600" dirty="0" smtClean="0">
                <a:solidFill>
                  <a:prstClr val="black"/>
                </a:solidFill>
              </a:rPr>
              <a:t>의 값을 구하라</a:t>
            </a:r>
            <a:r>
              <a:rPr lang="en-US" altLang="ko-KR" sz="26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4114800" cy="6304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o-KR" altLang="en-US" b="1" dirty="0" smtClean="0">
                <a:solidFill>
                  <a:srgbClr val="F27640"/>
                </a:solidFill>
              </a:rPr>
              <a:t>대단원 학습 점검 </a:t>
            </a:r>
            <a:r>
              <a:rPr lang="en-US" altLang="ko-KR" b="1" dirty="0" smtClean="0">
                <a:solidFill>
                  <a:srgbClr val="F27640"/>
                </a:solidFill>
              </a:rPr>
              <a:t>13</a:t>
            </a:r>
            <a:endParaRPr lang="ko-KR" altLang="en-US" dirty="0">
              <a:solidFill>
                <a:srgbClr val="F27640"/>
              </a:solidFill>
            </a:endParaRP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p.254</a:t>
            </a:r>
            <a:endParaRPr lang="ko-KR" altLang="en-US" sz="1400" b="1" kern="1200" noProof="0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  <a:cs typeface="+mn-cs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함수와 그래프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5464" y="1811659"/>
            <a:ext cx="1588484" cy="50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7646" y="2836246"/>
            <a:ext cx="1238726" cy="43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8704" y="2968114"/>
            <a:ext cx="228314" cy="23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504" y="3821741"/>
            <a:ext cx="286607" cy="34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 r="7215"/>
          <a:stretch>
            <a:fillRect/>
          </a:stretch>
        </p:blipFill>
        <p:spPr bwMode="auto">
          <a:xfrm>
            <a:off x="2457245" y="3745281"/>
            <a:ext cx="635524" cy="43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9316" y="4299763"/>
            <a:ext cx="1131856" cy="34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089" y="4332541"/>
            <a:ext cx="267176" cy="31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37036" y="4852348"/>
            <a:ext cx="213741" cy="23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 r="3045"/>
          <a:stretch>
            <a:fillRect/>
          </a:stretch>
        </p:blipFill>
        <p:spPr bwMode="auto">
          <a:xfrm>
            <a:off x="2410446" y="3265736"/>
            <a:ext cx="1540117" cy="50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22031" y="1823393"/>
            <a:ext cx="1569053" cy="50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68974" y="4222632"/>
            <a:ext cx="1569053" cy="50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C:\Users\이승화\Desktop\수학 교과서\15h-m-5-C-001.JPG"/>
          <p:cNvPicPr>
            <a:picLocks noChangeAspect="1" noChangeArrowheads="1"/>
          </p:cNvPicPr>
          <p:nvPr/>
        </p:nvPicPr>
        <p:blipFill>
          <a:blip r:embed="rId11" cstate="print"/>
          <a:srcRect b="1612"/>
          <a:stretch>
            <a:fillRect/>
          </a:stretch>
        </p:blipFill>
        <p:spPr bwMode="auto">
          <a:xfrm>
            <a:off x="6242281" y="1863893"/>
            <a:ext cx="2563935" cy="215171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572000" y="6064724"/>
            <a:ext cx="2802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r>
              <a:rPr lang="en-US" altLang="ko-KR" sz="2400" dirty="0" smtClean="0">
                <a:solidFill>
                  <a:srgbClr val="FF0000"/>
                </a:solidFill>
              </a:rPr>
              <a:t>  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9551" y="5215446"/>
            <a:ext cx="837914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2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힌트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355600" indent="-355600">
              <a:lnSpc>
                <a:spcPct val="120000"/>
              </a:lnSpc>
            </a:pPr>
            <a:r>
              <a:rPr lang="en-US" altLang="ko-KR" sz="2200" dirty="0" smtClean="0">
                <a:solidFill>
                  <a:srgbClr val="FF0000"/>
                </a:solidFill>
              </a:rPr>
              <a:t>① </a:t>
            </a:r>
            <a:r>
              <a:rPr lang="ko-KR" altLang="en-US" sz="2200" dirty="0" smtClean="0">
                <a:solidFill>
                  <a:srgbClr val="FF0000"/>
                </a:solidFill>
              </a:rPr>
              <a:t>두 점   </a:t>
            </a:r>
            <a:r>
              <a:rPr lang="ko-KR" altLang="en-US" sz="1050" dirty="0" smtClean="0">
                <a:solidFill>
                  <a:srgbClr val="FF0000"/>
                </a:solidFill>
              </a:rPr>
              <a:t> </a:t>
            </a:r>
            <a:r>
              <a:rPr lang="en-US" altLang="ko-KR" sz="2200" dirty="0" smtClean="0">
                <a:solidFill>
                  <a:srgbClr val="FF0000"/>
                </a:solidFill>
              </a:rPr>
              <a:t>,</a:t>
            </a:r>
            <a:r>
              <a:rPr lang="ko-KR" altLang="en-US" sz="2200" dirty="0" smtClean="0">
                <a:solidFill>
                  <a:srgbClr val="FF0000"/>
                </a:solidFill>
              </a:rPr>
              <a:t> </a:t>
            </a:r>
            <a:r>
              <a:rPr lang="en-US" altLang="ko-KR" sz="2200" dirty="0" smtClean="0">
                <a:solidFill>
                  <a:srgbClr val="FF0000"/>
                </a:solidFill>
              </a:rPr>
              <a:t>  </a:t>
            </a:r>
            <a:r>
              <a:rPr lang="ko-KR" altLang="en-US" sz="2200" dirty="0" smtClean="0">
                <a:solidFill>
                  <a:srgbClr val="FF0000"/>
                </a:solidFill>
              </a:rPr>
              <a:t>의 좌표를  </a:t>
            </a:r>
            <a:r>
              <a:rPr lang="ko-KR" altLang="en-US" sz="1600" dirty="0" smtClean="0">
                <a:solidFill>
                  <a:srgbClr val="FF0000"/>
                </a:solidFill>
              </a:rPr>
              <a:t> </a:t>
            </a:r>
            <a:r>
              <a:rPr lang="ko-KR" altLang="en-US" sz="2200" dirty="0" smtClean="0">
                <a:solidFill>
                  <a:srgbClr val="FF0000"/>
                </a:solidFill>
              </a:rPr>
              <a:t>에 대한 식으로 나타낸다</a:t>
            </a:r>
            <a:r>
              <a:rPr lang="en-US" altLang="ko-KR" sz="2200" dirty="0" smtClean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lnSpc>
                <a:spcPct val="120000"/>
              </a:lnSpc>
            </a:pPr>
            <a:r>
              <a:rPr lang="ko-KR" altLang="en-US" sz="2200" dirty="0" smtClean="0">
                <a:solidFill>
                  <a:srgbClr val="FF0000"/>
                </a:solidFill>
              </a:rPr>
              <a:t>②</a:t>
            </a:r>
            <a:r>
              <a:rPr lang="en-US" altLang="ko-KR" sz="2200" dirty="0" smtClean="0">
                <a:solidFill>
                  <a:srgbClr val="FF0000"/>
                </a:solidFill>
              </a:rPr>
              <a:t>   </a:t>
            </a:r>
            <a:r>
              <a:rPr lang="ko-KR" altLang="en-US" sz="2200" dirty="0" smtClean="0">
                <a:solidFill>
                  <a:srgbClr val="FF0000"/>
                </a:solidFill>
              </a:rPr>
              <a:t>의 값을 구한다</a:t>
            </a:r>
            <a:r>
              <a:rPr lang="en-US" altLang="ko-KR" sz="2200" dirty="0" smtClean="0">
                <a:solidFill>
                  <a:srgbClr val="FF0000"/>
                </a:solidFill>
              </a:rPr>
              <a:t>.</a:t>
            </a:r>
            <a:endParaRPr lang="ko-KR" altLang="en-US" sz="2200" dirty="0">
              <a:solidFill>
                <a:srgbClr val="FF000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46619" y="6317548"/>
            <a:ext cx="760095" cy="25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9450" y="6258002"/>
            <a:ext cx="207264" cy="19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76871" y="5774077"/>
            <a:ext cx="239649" cy="2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32612" y="5764551"/>
            <a:ext cx="226695" cy="29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61522" y="5862622"/>
            <a:ext cx="187833" cy="2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0034" y="3834347"/>
            <a:ext cx="8273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 (1)                               (2)</a:t>
            </a:r>
          </a:p>
          <a:p>
            <a:pPr>
              <a:lnSpc>
                <a:spcPct val="12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 smtClean="0">
                <a:solidFill>
                  <a:srgbClr val="FF0000"/>
                </a:solidFill>
              </a:rPr>
              <a:t>      </a:t>
            </a:r>
            <a:r>
              <a:rPr lang="ko-KR" altLang="en-US" sz="2000" dirty="0" smtClean="0">
                <a:solidFill>
                  <a:srgbClr val="FF0000"/>
                </a:solidFill>
              </a:rPr>
              <a:t>점근선의 방정식은                  점근선의 방정식은 </a:t>
            </a:r>
            <a:endParaRPr lang="en-US" altLang="ko-KR" sz="20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 smtClean="0">
                <a:solidFill>
                  <a:srgbClr val="FF0000"/>
                </a:solidFill>
              </a:rPr>
              <a:t>                </a:t>
            </a:r>
            <a:r>
              <a:rPr lang="en-US" altLang="ko-KR" sz="2000" dirty="0" smtClean="0">
                <a:solidFill>
                  <a:srgbClr val="FF0000"/>
                </a:solidFill>
              </a:rPr>
              <a:t> ,                                       ,   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4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p.240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유리함수의 그래프를 그리고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smtClean="0">
                <a:latin typeface="+mj-lt"/>
              </a:rPr>
              <a:t>점근선의 방정식을 구하라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4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                         (2)</a:t>
            </a: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4667" y="3109179"/>
            <a:ext cx="2458498" cy="95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432" y="3104085"/>
            <a:ext cx="2095024" cy="93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9430" y="6495205"/>
            <a:ext cx="917829" cy="28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8192" y="6438627"/>
            <a:ext cx="917829" cy="33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8699" y="6482642"/>
            <a:ext cx="716661" cy="26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65452" y="6455897"/>
            <a:ext cx="710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이승화\Desktop\수학 교과서\15h-mh-5-2-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8289" y="4153778"/>
            <a:ext cx="1888895" cy="1900793"/>
          </a:xfrm>
          <a:prstGeom prst="rect">
            <a:avLst/>
          </a:prstGeom>
          <a:noFill/>
        </p:spPr>
      </p:pic>
      <p:pic>
        <p:nvPicPr>
          <p:cNvPr id="2051" name="Picture 3" descr="C:\Users\이승화\Desktop\수학 교과서\15h-mh-5-2-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570" y="4196118"/>
            <a:ext cx="1781948" cy="1849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034" y="3398897"/>
            <a:ext cx="8273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                            </a:t>
            </a:r>
            <a:r>
              <a:rPr lang="ko-KR" altLang="en-US" sz="2400" dirty="0" smtClean="0">
                <a:solidFill>
                  <a:srgbClr val="FF0000"/>
                </a:solidFill>
              </a:rPr>
              <a:t>점근선의 방정식은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                                    </a:t>
            </a:r>
            <a:r>
              <a:rPr lang="en-US" altLang="ko-KR" sz="1100" dirty="0" smtClean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,   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2602632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F6555B"/>
                </a:solidFill>
                <a:latin typeface="+mj-lt"/>
              </a:rPr>
              <a:t>예제 </a:t>
            </a:r>
            <a:r>
              <a:rPr lang="en-US" altLang="ko-KR" b="1" dirty="0" smtClean="0">
                <a:solidFill>
                  <a:srgbClr val="F6555B"/>
                </a:solidFill>
                <a:latin typeface="+mj-lt"/>
              </a:rPr>
              <a:t>2</a:t>
            </a:r>
            <a:endParaRPr lang="ko-KR" altLang="en-US" dirty="0">
              <a:solidFill>
                <a:srgbClr val="F6555B"/>
              </a:solidFill>
              <a:latin typeface="+mj-lt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741644" y="1799575"/>
            <a:ext cx="8031550" cy="302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ko-KR" altLang="en-US" sz="3200" dirty="0">
              <a:latin typeface="+mj-lt"/>
            </a:endParaRPr>
          </a:p>
        </p:txBody>
      </p:sp>
      <p:sp>
        <p:nvSpPr>
          <p:cNvPr id="11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p.241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유리함수                   의 그래프를 그리</a:t>
            </a:r>
            <a:r>
              <a:rPr lang="en-US" altLang="ko-KR" sz="3200" dirty="0" smtClean="0">
                <a:latin typeface="+mj-lt"/>
              </a:rPr>
              <a:t/>
            </a:r>
            <a:br>
              <a:rPr lang="en-US" altLang="ko-KR" sz="3200" dirty="0" smtClean="0">
                <a:latin typeface="+mj-lt"/>
              </a:rPr>
            </a:br>
            <a:endParaRPr lang="en-US" altLang="ko-KR" sz="1600" dirty="0" smtClean="0">
              <a:latin typeface="+mj-lt"/>
            </a:endParaRPr>
          </a:p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고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smtClean="0">
                <a:latin typeface="+mj-lt"/>
              </a:rPr>
              <a:t>점근선의 방정식을 구하라</a:t>
            </a:r>
            <a:r>
              <a:rPr lang="en-US" altLang="ko-KR" sz="3200" dirty="0" smtClean="0">
                <a:latin typeface="+mj-lt"/>
              </a:rPr>
              <a:t>.</a:t>
            </a:r>
            <a:endParaRPr lang="ko-KR" altLang="en-US" sz="32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392" y="1665038"/>
            <a:ext cx="2671763" cy="107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이승화\Desktop\수학 교과서\15h-m-5-2-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543" y="4011811"/>
            <a:ext cx="2834726" cy="2639609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6557" y="4686519"/>
            <a:ext cx="966787" cy="31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4316" y="4666737"/>
            <a:ext cx="920115" cy="35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054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0034" y="3834347"/>
            <a:ext cx="8273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400" dirty="0">
                <a:solidFill>
                  <a:srgbClr val="FF0000"/>
                </a:solidFill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</a:rPr>
              <a:t> (1)                               (2)</a:t>
            </a:r>
          </a:p>
          <a:p>
            <a:pPr>
              <a:lnSpc>
                <a:spcPct val="12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 smtClean="0">
                <a:solidFill>
                  <a:srgbClr val="FF0000"/>
                </a:solidFill>
              </a:rPr>
              <a:t>      </a:t>
            </a:r>
            <a:r>
              <a:rPr lang="ko-KR" altLang="en-US" sz="2000" dirty="0" smtClean="0">
                <a:solidFill>
                  <a:srgbClr val="FF0000"/>
                </a:solidFill>
              </a:rPr>
              <a:t>점근선의 방정식은                  점근선의 방정식은          </a:t>
            </a:r>
            <a:r>
              <a:rPr lang="ko-KR" altLang="en-US" sz="1600" dirty="0" smtClean="0">
                <a:solidFill>
                  <a:srgbClr val="FF0000"/>
                </a:solidFill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2000" dirty="0" smtClean="0">
                <a:solidFill>
                  <a:srgbClr val="FF0000"/>
                </a:solidFill>
              </a:rPr>
              <a:t>                </a:t>
            </a:r>
            <a:r>
              <a:rPr lang="en-US" altLang="ko-KR" sz="2000" dirty="0" smtClean="0">
                <a:solidFill>
                  <a:srgbClr val="FF0000"/>
                </a:solidFill>
              </a:rPr>
              <a:t> ,                                       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5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p.241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유리함수의 그래프를 그리고</a:t>
            </a:r>
            <a:r>
              <a:rPr lang="en-US" altLang="ko-KR" sz="3200" dirty="0" smtClean="0">
                <a:latin typeface="+mj-lt"/>
              </a:rPr>
              <a:t>, </a:t>
            </a:r>
            <a:r>
              <a:rPr lang="ko-KR" altLang="en-US" sz="3200" dirty="0" smtClean="0">
                <a:latin typeface="+mj-lt"/>
              </a:rPr>
              <a:t>점근선의 방정식을 구하라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4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 				  (2)</a:t>
            </a: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718" y="3091477"/>
            <a:ext cx="1973866" cy="9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256" y="3088868"/>
            <a:ext cx="2185892" cy="94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332" y="6477197"/>
            <a:ext cx="917829" cy="27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9077" y="6469278"/>
            <a:ext cx="678942" cy="29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1728" y="5935999"/>
            <a:ext cx="804101" cy="64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52848" y="5942000"/>
            <a:ext cx="1020128" cy="63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이승화\Desktop\수학 교과서\15h-mh-5-2-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5719" y="4150650"/>
            <a:ext cx="1854832" cy="1913084"/>
          </a:xfrm>
          <a:prstGeom prst="rect">
            <a:avLst/>
          </a:prstGeom>
          <a:noFill/>
        </p:spPr>
      </p:pic>
      <p:pic>
        <p:nvPicPr>
          <p:cNvPr id="3075" name="Picture 3" descr="C:\Users\이승화\Desktop\수학 교과서\15h-mh-5-2-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3008" y="4122891"/>
            <a:ext cx="1983819" cy="1940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0034" y="4309115"/>
            <a:ext cx="8273160" cy="242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(1)</a:t>
            </a:r>
          </a:p>
          <a:p>
            <a:pPr>
              <a:lnSpc>
                <a:spcPct val="150000"/>
              </a:lnSpc>
            </a:pPr>
            <a:endParaRPr lang="en-US" altLang="ko-KR" sz="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(2)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1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p.244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식을 간단히 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4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</a:t>
            </a:r>
          </a:p>
          <a:p>
            <a:pPr>
              <a:lnSpc>
                <a:spcPct val="120000"/>
              </a:lnSpc>
            </a:pPr>
            <a:endParaRPr lang="en-US" altLang="ko-KR" sz="28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(2)</a:t>
            </a: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874" y="2435546"/>
            <a:ext cx="3412617" cy="101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005" y="5320445"/>
            <a:ext cx="940117" cy="86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2144" y="6288698"/>
            <a:ext cx="180023" cy="28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1141" y="3471047"/>
            <a:ext cx="5949315" cy="103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0034" y="4309115"/>
            <a:ext cx="827316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rgbClr val="FF0000"/>
                </a:solidFill>
              </a:rPr>
              <a:t>정답</a:t>
            </a:r>
            <a:endParaRPr lang="en-US" altLang="ko-KR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(1)            </a:t>
            </a:r>
            <a:r>
              <a:rPr lang="en-US" altLang="ko-KR" sz="2000" dirty="0" smtClean="0">
                <a:solidFill>
                  <a:srgbClr val="FF0000"/>
                </a:solidFill>
              </a:rPr>
              <a:t> 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rgbClr val="FF0000"/>
                </a:solidFill>
              </a:rPr>
              <a:t>  (2)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741644" y="1799575"/>
            <a:ext cx="8280912" cy="342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endParaRPr lang="ko-KR" altLang="en-US" sz="2800" dirty="0">
              <a:latin typeface="+mj-lt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3"/>
            <a:ext cx="1810544" cy="630402"/>
          </a:xfrm>
        </p:spPr>
        <p:txBody>
          <a:bodyPr/>
          <a:lstStyle/>
          <a:p>
            <a:pPr>
              <a:buNone/>
            </a:pPr>
            <a:r>
              <a:rPr lang="ko-KR" altLang="en-US" b="1" dirty="0" smtClean="0">
                <a:solidFill>
                  <a:srgbClr val="2A2D72"/>
                </a:solidFill>
              </a:rPr>
              <a:t>문제 </a:t>
            </a:r>
            <a:r>
              <a:rPr lang="en-US" altLang="ko-KR" b="1" dirty="0" smtClean="0">
                <a:solidFill>
                  <a:srgbClr val="2A2D72"/>
                </a:solidFill>
              </a:rPr>
              <a:t>2</a:t>
            </a:r>
          </a:p>
        </p:txBody>
      </p:sp>
      <p:sp>
        <p:nvSpPr>
          <p:cNvPr id="4" name="제목 개체 틀 1"/>
          <p:cNvSpPr txBox="1">
            <a:spLocks/>
          </p:cNvSpPr>
          <p:nvPr/>
        </p:nvSpPr>
        <p:spPr>
          <a:xfrm>
            <a:off x="6558616" y="186994"/>
            <a:ext cx="221457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ko-KR" altLang="en-US" sz="14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교과서 </a:t>
            </a:r>
            <a:r>
              <a:rPr lang="en-US" altLang="ko-KR" sz="1400" b="1" dirty="0" smtClean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p.244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741644" y="1799574"/>
            <a:ext cx="8031550" cy="370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ko-KR" altLang="en-US" sz="3200" dirty="0" smtClean="0">
                <a:latin typeface="+mj-lt"/>
              </a:rPr>
              <a:t>다음 무리함수의 </a:t>
            </a:r>
            <a:r>
              <a:rPr lang="ko-KR" altLang="en-US" sz="3200" dirty="0" err="1" smtClean="0">
                <a:latin typeface="+mj-lt"/>
              </a:rPr>
              <a:t>정의역을</a:t>
            </a:r>
            <a:r>
              <a:rPr lang="ko-KR" altLang="en-US" sz="3200" dirty="0" smtClean="0">
                <a:latin typeface="+mj-lt"/>
              </a:rPr>
              <a:t> 구하라</a:t>
            </a:r>
            <a:r>
              <a:rPr lang="en-US" altLang="ko-KR" sz="3200" dirty="0" smtClean="0">
                <a:latin typeface="+mj-lt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50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(1)  			</a:t>
            </a:r>
          </a:p>
          <a:p>
            <a:pPr>
              <a:lnSpc>
                <a:spcPct val="120000"/>
              </a:lnSpc>
            </a:pPr>
            <a:endParaRPr lang="en-US" altLang="ko-KR" sz="105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2800" dirty="0" smtClean="0">
                <a:latin typeface="+mj-lt"/>
              </a:rPr>
              <a:t>  (2)</a:t>
            </a:r>
            <a:br>
              <a:rPr lang="en-US" altLang="ko-KR" sz="2800" dirty="0" smtClean="0">
                <a:latin typeface="+mj-lt"/>
              </a:rPr>
            </a:br>
            <a:endParaRPr lang="ko-KR" altLang="en-US" sz="2800" dirty="0">
              <a:latin typeface="+mj-lt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42952" y="142852"/>
            <a:ext cx="6043626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3600" b="1" spc="-150" dirty="0" smtClean="0">
                <a:latin typeface="+mj-lt"/>
                <a:ea typeface="HY견고딕" panose="02030600000101010101" pitchFamily="18" charset="-127"/>
                <a:cs typeface="Verdana" panose="020B0604030504040204" pitchFamily="34" charset="0"/>
              </a:rPr>
              <a:t>Ⅴ</a:t>
            </a:r>
            <a:r>
              <a:rPr lang="en-US" altLang="ko-KR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-2. </a:t>
            </a:r>
            <a:r>
              <a:rPr lang="ko-KR" altLang="en-US" sz="3600" spc="-15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Verdana" panose="020B0604030504040204" pitchFamily="34" charset="0"/>
              </a:rPr>
              <a:t>유리함수와 무리함수</a:t>
            </a:r>
            <a:endParaRPr lang="ko-KR" altLang="en-US" sz="3600" spc="-150" dirty="0">
              <a:latin typeface="HY견고딕" panose="02030600000101010101" pitchFamily="18" charset="-127"/>
              <a:ea typeface="HY견고딕" panose="02030600000101010101" pitchFamily="18" charset="-127"/>
              <a:cs typeface="Verdan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446" y="2507637"/>
            <a:ext cx="2312099" cy="51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445" y="3196695"/>
            <a:ext cx="2675573" cy="49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5727" y="6194916"/>
            <a:ext cx="1526858" cy="38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0579" y="6199839"/>
            <a:ext cx="133350" cy="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1043" y="5297034"/>
            <a:ext cx="1525905" cy="87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67013" y="5314950"/>
            <a:ext cx="146851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50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theme/theme1.xml><?xml version="1.0" encoding="utf-8"?>
<a:theme xmlns:a="http://schemas.openxmlformats.org/drawingml/2006/main" name="테마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테마1" id="{F42A2BBF-A6DD-4CED-9BD9-9FA6D0E909E8}" vid="{E7101D98-8511-4E69-8B70-24EADED17B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테마1</Template>
  <TotalTime>2009</TotalTime>
  <Words>1067</Words>
  <Application>Microsoft Office PowerPoint</Application>
  <PresentationFormat>화면 슬라이드 쇼(4:3)</PresentationFormat>
  <Paragraphs>426</Paragraphs>
  <Slides>40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1" baseType="lpstr">
      <vt:lpstr>테마1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</dc:creator>
  <cp:lastModifiedBy>user</cp:lastModifiedBy>
  <cp:revision>308</cp:revision>
  <dcterms:created xsi:type="dcterms:W3CDTF">2017-03-06T03:33:54Z</dcterms:created>
  <dcterms:modified xsi:type="dcterms:W3CDTF">2017-10-05T07:30:46Z</dcterms:modified>
</cp:coreProperties>
</file>