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7" r:id="rId2"/>
    <p:sldId id="259" r:id="rId3"/>
    <p:sldId id="261" r:id="rId4"/>
    <p:sldId id="258" r:id="rId5"/>
    <p:sldId id="263" r:id="rId6"/>
    <p:sldId id="285" r:id="rId7"/>
    <p:sldId id="286" r:id="rId8"/>
    <p:sldId id="287" r:id="rId9"/>
    <p:sldId id="288" r:id="rId10"/>
    <p:sldId id="304" r:id="rId11"/>
    <p:sldId id="305" r:id="rId12"/>
    <p:sldId id="289" r:id="rId13"/>
    <p:sldId id="306" r:id="rId14"/>
    <p:sldId id="290" r:id="rId15"/>
    <p:sldId id="280" r:id="rId16"/>
    <p:sldId id="264" r:id="rId17"/>
    <p:sldId id="307" r:id="rId18"/>
    <p:sldId id="313" r:id="rId19"/>
    <p:sldId id="291" r:id="rId20"/>
    <p:sldId id="317" r:id="rId21"/>
    <p:sldId id="318" r:id="rId22"/>
    <p:sldId id="308" r:id="rId23"/>
    <p:sldId id="314" r:id="rId24"/>
    <p:sldId id="315" r:id="rId25"/>
    <p:sldId id="292" r:id="rId26"/>
    <p:sldId id="309" r:id="rId27"/>
    <p:sldId id="293" r:id="rId28"/>
    <p:sldId id="319" r:id="rId29"/>
    <p:sldId id="320" r:id="rId30"/>
    <p:sldId id="312" r:id="rId31"/>
    <p:sldId id="310" r:id="rId32"/>
    <p:sldId id="321" r:id="rId33"/>
    <p:sldId id="311" r:id="rId34"/>
    <p:sldId id="322" r:id="rId35"/>
    <p:sldId id="260" r:id="rId36"/>
    <p:sldId id="272" r:id="rId37"/>
    <p:sldId id="323" r:id="rId38"/>
    <p:sldId id="273" r:id="rId39"/>
    <p:sldId id="274" r:id="rId40"/>
    <p:sldId id="275" r:id="rId41"/>
    <p:sldId id="276" r:id="rId42"/>
    <p:sldId id="277" r:id="rId43"/>
    <p:sldId id="278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</p:sldIdLst>
  <p:sldSz cx="9144000" cy="6858000" type="screen4x3"/>
  <p:notesSz cx="7105650" cy="10236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52" y="-312"/>
      </p:cViewPr>
      <p:guideLst>
        <p:guide orient="horz" pos="2160"/>
        <p:guide pos="2880"/>
        <p:guide pos="32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750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9750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07B48-BA4F-4E5A-B2D9-D4C57405B2CD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3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3438"/>
            <a:ext cx="3079750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4313" y="9723438"/>
            <a:ext cx="3079750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382E2-A551-4188-B66A-01284630F2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3747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4B14C-123A-4629-8517-5A1CCACEABCC}" type="slidenum">
              <a:rPr lang="ko-KR" altLang="en-US" smtClean="0"/>
              <a:pPr/>
              <a:t>53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9731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4B14C-123A-4629-8517-5A1CCACEABCC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1693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5109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4644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1112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9891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7036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855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4324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0394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494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5079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4942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F243A-1654-4B75-9D56-8B4909CD75F1}" type="datetimeFigureOut">
              <a:rPr lang="ko-KR" altLang="en-US" smtClean="0"/>
              <a:pPr/>
              <a:t>2017-10-05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1D493-027D-40C9-8B59-6A2895F20AD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20"/>
            <a:ext cx="9144000" cy="1106224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71514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273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kumimoji="0" lang="ko-KR" altLang="en-US" sz="3600" b="0" i="0" u="none" strike="noStrike" kern="1200" cap="none" spc="-15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HY견고딕" panose="02030600000101010101" pitchFamily="18" charset="-127"/>
          <a:ea typeface="HY견고딕" panose="02030600000101010101" pitchFamily="18" charset="-127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93.png"/><Relationship Id="rId7" Type="http://schemas.openxmlformats.org/officeDocument/2006/relationships/image" Target="../media/image10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64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12" Type="http://schemas.openxmlformats.org/officeDocument/2006/relationships/image" Target="../media/image163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2.png"/><Relationship Id="rId5" Type="http://schemas.openxmlformats.org/officeDocument/2006/relationships/image" Target="../media/image157.png"/><Relationship Id="rId15" Type="http://schemas.openxmlformats.org/officeDocument/2006/relationships/image" Target="../media/image166.png"/><Relationship Id="rId10" Type="http://schemas.openxmlformats.org/officeDocument/2006/relationships/image" Target="../media/image161.png"/><Relationship Id="rId4" Type="http://schemas.openxmlformats.org/officeDocument/2006/relationships/image" Target="../media/image156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12" Type="http://schemas.openxmlformats.org/officeDocument/2006/relationships/image" Target="../media/image187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5" Type="http://schemas.openxmlformats.org/officeDocument/2006/relationships/image" Target="../media/image180.png"/><Relationship Id="rId10" Type="http://schemas.openxmlformats.org/officeDocument/2006/relationships/image" Target="../media/image185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207.png"/><Relationship Id="rId7" Type="http://schemas.openxmlformats.org/officeDocument/2006/relationships/image" Target="../media/image211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10" Type="http://schemas.openxmlformats.org/officeDocument/2006/relationships/image" Target="../media/image214.png"/><Relationship Id="rId4" Type="http://schemas.openxmlformats.org/officeDocument/2006/relationships/image" Target="../media/image208.png"/><Relationship Id="rId9" Type="http://schemas.openxmlformats.org/officeDocument/2006/relationships/image" Target="../media/image2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13" Type="http://schemas.openxmlformats.org/officeDocument/2006/relationships/image" Target="../media/image228.png"/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12" Type="http://schemas.openxmlformats.org/officeDocument/2006/relationships/image" Target="../media/image227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26.png"/><Relationship Id="rId5" Type="http://schemas.openxmlformats.org/officeDocument/2006/relationships/image" Target="../media/image220.png"/><Relationship Id="rId10" Type="http://schemas.openxmlformats.org/officeDocument/2006/relationships/image" Target="../media/image225.png"/><Relationship Id="rId4" Type="http://schemas.openxmlformats.org/officeDocument/2006/relationships/image" Target="../media/image219.png"/><Relationship Id="rId9" Type="http://schemas.openxmlformats.org/officeDocument/2006/relationships/image" Target="../media/image224.png"/><Relationship Id="rId14" Type="http://schemas.openxmlformats.org/officeDocument/2006/relationships/image" Target="../media/image2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3" Type="http://schemas.openxmlformats.org/officeDocument/2006/relationships/image" Target="../media/image232.png"/><Relationship Id="rId7" Type="http://schemas.openxmlformats.org/officeDocument/2006/relationships/image" Target="../media/image236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11" Type="http://schemas.openxmlformats.org/officeDocument/2006/relationships/image" Target="../media/image240.png"/><Relationship Id="rId5" Type="http://schemas.openxmlformats.org/officeDocument/2006/relationships/image" Target="../media/image234.png"/><Relationship Id="rId10" Type="http://schemas.openxmlformats.org/officeDocument/2006/relationships/image" Target="../media/image239.png"/><Relationship Id="rId4" Type="http://schemas.openxmlformats.org/officeDocument/2006/relationships/image" Target="../media/image233.png"/><Relationship Id="rId9" Type="http://schemas.openxmlformats.org/officeDocument/2006/relationships/image" Target="../media/image2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image" Target="../media/image242.png"/><Relationship Id="rId7" Type="http://schemas.openxmlformats.org/officeDocument/2006/relationships/image" Target="../media/image246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.png"/><Relationship Id="rId5" Type="http://schemas.openxmlformats.org/officeDocument/2006/relationships/image" Target="../media/image244.png"/><Relationship Id="rId4" Type="http://schemas.openxmlformats.org/officeDocument/2006/relationships/image" Target="../media/image2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5" Type="http://schemas.openxmlformats.org/officeDocument/2006/relationships/image" Target="../media/image251.png"/><Relationship Id="rId4" Type="http://schemas.openxmlformats.org/officeDocument/2006/relationships/image" Target="../media/image25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11" Type="http://schemas.openxmlformats.org/officeDocument/2006/relationships/image" Target="../media/image262.png"/><Relationship Id="rId5" Type="http://schemas.openxmlformats.org/officeDocument/2006/relationships/image" Target="../media/image256.png"/><Relationship Id="rId10" Type="http://schemas.openxmlformats.org/officeDocument/2006/relationships/image" Target="../media/image261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3" Type="http://schemas.openxmlformats.org/officeDocument/2006/relationships/image" Target="../media/image264.png"/><Relationship Id="rId7" Type="http://schemas.openxmlformats.org/officeDocument/2006/relationships/image" Target="../media/image267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5" Type="http://schemas.openxmlformats.org/officeDocument/2006/relationships/image" Target="../media/image265.png"/><Relationship Id="rId4" Type="http://schemas.openxmlformats.org/officeDocument/2006/relationships/image" Target="../media/image1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2.png"/><Relationship Id="rId4" Type="http://schemas.openxmlformats.org/officeDocument/2006/relationships/image" Target="../media/image2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image" Target="../media/image274.png"/><Relationship Id="rId7" Type="http://schemas.openxmlformats.org/officeDocument/2006/relationships/image" Target="../media/image278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7.png"/><Relationship Id="rId5" Type="http://schemas.openxmlformats.org/officeDocument/2006/relationships/image" Target="../media/image276.png"/><Relationship Id="rId4" Type="http://schemas.openxmlformats.org/officeDocument/2006/relationships/image" Target="../media/image27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281.png"/><Relationship Id="rId7" Type="http://schemas.openxmlformats.org/officeDocument/2006/relationships/image" Target="../media/image285.png"/><Relationship Id="rId12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11" Type="http://schemas.openxmlformats.org/officeDocument/2006/relationships/image" Target="../media/image289.png"/><Relationship Id="rId5" Type="http://schemas.openxmlformats.org/officeDocument/2006/relationships/image" Target="../media/image283.png"/><Relationship Id="rId10" Type="http://schemas.openxmlformats.org/officeDocument/2006/relationships/image" Target="../media/image288.png"/><Relationship Id="rId4" Type="http://schemas.openxmlformats.org/officeDocument/2006/relationships/image" Target="../media/image282.png"/><Relationship Id="rId9" Type="http://schemas.openxmlformats.org/officeDocument/2006/relationships/image" Target="../media/image28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292.png"/><Relationship Id="rId7" Type="http://schemas.openxmlformats.org/officeDocument/2006/relationships/image" Target="../media/image296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11" Type="http://schemas.openxmlformats.org/officeDocument/2006/relationships/image" Target="../media/image300.png"/><Relationship Id="rId5" Type="http://schemas.openxmlformats.org/officeDocument/2006/relationships/image" Target="../media/image294.png"/><Relationship Id="rId10" Type="http://schemas.openxmlformats.org/officeDocument/2006/relationships/image" Target="../media/image299.png"/><Relationship Id="rId4" Type="http://schemas.openxmlformats.org/officeDocument/2006/relationships/image" Target="../media/image293.png"/><Relationship Id="rId9" Type="http://schemas.openxmlformats.org/officeDocument/2006/relationships/image" Target="../media/image29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7" Type="http://schemas.openxmlformats.org/officeDocument/2006/relationships/image" Target="../media/image306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5.png"/><Relationship Id="rId5" Type="http://schemas.openxmlformats.org/officeDocument/2006/relationships/image" Target="../media/image304.png"/><Relationship Id="rId4" Type="http://schemas.openxmlformats.org/officeDocument/2006/relationships/image" Target="../media/image30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png"/><Relationship Id="rId3" Type="http://schemas.openxmlformats.org/officeDocument/2006/relationships/image" Target="../media/image308.png"/><Relationship Id="rId7" Type="http://schemas.openxmlformats.org/officeDocument/2006/relationships/image" Target="../media/image312.png"/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316.png"/><Relationship Id="rId5" Type="http://schemas.openxmlformats.org/officeDocument/2006/relationships/image" Target="../media/image310.png"/><Relationship Id="rId10" Type="http://schemas.openxmlformats.org/officeDocument/2006/relationships/image" Target="../media/image315.png"/><Relationship Id="rId4" Type="http://schemas.openxmlformats.org/officeDocument/2006/relationships/image" Target="../media/image309.png"/><Relationship Id="rId9" Type="http://schemas.openxmlformats.org/officeDocument/2006/relationships/image" Target="../media/image31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3" Type="http://schemas.openxmlformats.org/officeDocument/2006/relationships/image" Target="../media/image318.png"/><Relationship Id="rId7" Type="http://schemas.openxmlformats.org/officeDocument/2006/relationships/image" Target="../media/image322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20.png"/><Relationship Id="rId10" Type="http://schemas.openxmlformats.org/officeDocument/2006/relationships/image" Target="../media/image325.png"/><Relationship Id="rId4" Type="http://schemas.openxmlformats.org/officeDocument/2006/relationships/image" Target="../media/image319.png"/><Relationship Id="rId9" Type="http://schemas.openxmlformats.org/officeDocument/2006/relationships/image" Target="../media/image3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7" Type="http://schemas.openxmlformats.org/officeDocument/2006/relationships/image" Target="../media/image331.png"/><Relationship Id="rId2" Type="http://schemas.openxmlformats.org/officeDocument/2006/relationships/image" Target="../media/image3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9.png"/><Relationship Id="rId4" Type="http://schemas.openxmlformats.org/officeDocument/2006/relationships/image" Target="../media/image32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png"/><Relationship Id="rId3" Type="http://schemas.openxmlformats.org/officeDocument/2006/relationships/image" Target="../media/image333.png"/><Relationship Id="rId7" Type="http://schemas.openxmlformats.org/officeDocument/2006/relationships/image" Target="../media/image337.png"/><Relationship Id="rId12" Type="http://schemas.openxmlformats.org/officeDocument/2006/relationships/image" Target="../media/image342.png"/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6.png"/><Relationship Id="rId11" Type="http://schemas.openxmlformats.org/officeDocument/2006/relationships/image" Target="../media/image341.png"/><Relationship Id="rId5" Type="http://schemas.openxmlformats.org/officeDocument/2006/relationships/image" Target="../media/image335.png"/><Relationship Id="rId10" Type="http://schemas.openxmlformats.org/officeDocument/2006/relationships/image" Target="../media/image340.png"/><Relationship Id="rId4" Type="http://schemas.openxmlformats.org/officeDocument/2006/relationships/image" Target="../media/image334.png"/><Relationship Id="rId9" Type="http://schemas.openxmlformats.org/officeDocument/2006/relationships/image" Target="../media/image33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png"/><Relationship Id="rId13" Type="http://schemas.openxmlformats.org/officeDocument/2006/relationships/image" Target="../media/image354.png"/><Relationship Id="rId3" Type="http://schemas.openxmlformats.org/officeDocument/2006/relationships/image" Target="../media/image344.png"/><Relationship Id="rId7" Type="http://schemas.openxmlformats.org/officeDocument/2006/relationships/image" Target="../media/image348.png"/><Relationship Id="rId12" Type="http://schemas.openxmlformats.org/officeDocument/2006/relationships/image" Target="../media/image353.png"/><Relationship Id="rId2" Type="http://schemas.openxmlformats.org/officeDocument/2006/relationships/image" Target="../media/image3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7.png"/><Relationship Id="rId11" Type="http://schemas.openxmlformats.org/officeDocument/2006/relationships/image" Target="../media/image352.png"/><Relationship Id="rId5" Type="http://schemas.openxmlformats.org/officeDocument/2006/relationships/image" Target="../media/image346.png"/><Relationship Id="rId10" Type="http://schemas.openxmlformats.org/officeDocument/2006/relationships/image" Target="../media/image351.png"/><Relationship Id="rId4" Type="http://schemas.openxmlformats.org/officeDocument/2006/relationships/image" Target="../media/image345.png"/><Relationship Id="rId9" Type="http://schemas.openxmlformats.org/officeDocument/2006/relationships/image" Target="../media/image350.png"/><Relationship Id="rId14" Type="http://schemas.openxmlformats.org/officeDocument/2006/relationships/image" Target="../media/image35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44.png"/><Relationship Id="rId7" Type="http://schemas.openxmlformats.org/officeDocument/2006/relationships/image" Target="../media/image359.png"/><Relationship Id="rId12" Type="http://schemas.openxmlformats.org/officeDocument/2006/relationships/image" Target="../media/image364.png"/><Relationship Id="rId2" Type="http://schemas.openxmlformats.org/officeDocument/2006/relationships/image" Target="../media/image3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363.png"/><Relationship Id="rId5" Type="http://schemas.openxmlformats.org/officeDocument/2006/relationships/image" Target="../media/image357.png"/><Relationship Id="rId10" Type="http://schemas.openxmlformats.org/officeDocument/2006/relationships/image" Target="../media/image362.png"/><Relationship Id="rId4" Type="http://schemas.openxmlformats.org/officeDocument/2006/relationships/image" Target="../media/image356.png"/><Relationship Id="rId9" Type="http://schemas.openxmlformats.org/officeDocument/2006/relationships/image" Target="../media/image36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375.png"/><Relationship Id="rId3" Type="http://schemas.openxmlformats.org/officeDocument/2006/relationships/image" Target="../media/image299.png"/><Relationship Id="rId7" Type="http://schemas.openxmlformats.org/officeDocument/2006/relationships/image" Target="../media/image369.png"/><Relationship Id="rId12" Type="http://schemas.openxmlformats.org/officeDocument/2006/relationships/image" Target="../media/image374.png"/><Relationship Id="rId2" Type="http://schemas.openxmlformats.org/officeDocument/2006/relationships/image" Target="../media/image3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8.png"/><Relationship Id="rId11" Type="http://schemas.openxmlformats.org/officeDocument/2006/relationships/image" Target="../media/image373.png"/><Relationship Id="rId5" Type="http://schemas.openxmlformats.org/officeDocument/2006/relationships/image" Target="../media/image367.png"/><Relationship Id="rId10" Type="http://schemas.openxmlformats.org/officeDocument/2006/relationships/image" Target="../media/image372.png"/><Relationship Id="rId4" Type="http://schemas.openxmlformats.org/officeDocument/2006/relationships/image" Target="../media/image366.png"/><Relationship Id="rId9" Type="http://schemas.openxmlformats.org/officeDocument/2006/relationships/image" Target="../media/image371.png"/><Relationship Id="rId14" Type="http://schemas.openxmlformats.org/officeDocument/2006/relationships/image" Target="../media/image37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3.png"/><Relationship Id="rId3" Type="http://schemas.openxmlformats.org/officeDocument/2006/relationships/image" Target="../media/image378.png"/><Relationship Id="rId7" Type="http://schemas.openxmlformats.org/officeDocument/2006/relationships/image" Target="../media/image382.png"/><Relationship Id="rId2" Type="http://schemas.openxmlformats.org/officeDocument/2006/relationships/image" Target="../media/image3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5" Type="http://schemas.openxmlformats.org/officeDocument/2006/relationships/image" Target="../media/image380.png"/><Relationship Id="rId10" Type="http://schemas.openxmlformats.org/officeDocument/2006/relationships/image" Target="../media/image385.png"/><Relationship Id="rId4" Type="http://schemas.openxmlformats.org/officeDocument/2006/relationships/image" Target="../media/image379.png"/><Relationship Id="rId9" Type="http://schemas.openxmlformats.org/officeDocument/2006/relationships/image" Target="../media/image38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3.png"/><Relationship Id="rId7" Type="http://schemas.openxmlformats.org/officeDocument/2006/relationships/image" Target="../media/image389.png"/><Relationship Id="rId2" Type="http://schemas.openxmlformats.org/officeDocument/2006/relationships/image" Target="../media/image3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8.png"/><Relationship Id="rId5" Type="http://schemas.openxmlformats.org/officeDocument/2006/relationships/image" Target="../media/image387.png"/><Relationship Id="rId4" Type="http://schemas.openxmlformats.org/officeDocument/2006/relationships/image" Target="../media/image344.png"/><Relationship Id="rId9" Type="http://schemas.openxmlformats.org/officeDocument/2006/relationships/image" Target="../media/image39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7.png"/><Relationship Id="rId3" Type="http://schemas.openxmlformats.org/officeDocument/2006/relationships/image" Target="../media/image392.png"/><Relationship Id="rId7" Type="http://schemas.openxmlformats.org/officeDocument/2006/relationships/image" Target="../media/image39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5.png"/><Relationship Id="rId5" Type="http://schemas.openxmlformats.org/officeDocument/2006/relationships/image" Target="../media/image394.png"/><Relationship Id="rId10" Type="http://schemas.openxmlformats.org/officeDocument/2006/relationships/image" Target="../media/image399.png"/><Relationship Id="rId4" Type="http://schemas.openxmlformats.org/officeDocument/2006/relationships/image" Target="../media/image393.png"/><Relationship Id="rId9" Type="http://schemas.openxmlformats.org/officeDocument/2006/relationships/image" Target="../media/image39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5.jpeg"/><Relationship Id="rId13" Type="http://schemas.openxmlformats.org/officeDocument/2006/relationships/image" Target="../media/image410.jpeg"/><Relationship Id="rId3" Type="http://schemas.openxmlformats.org/officeDocument/2006/relationships/image" Target="../media/image400.png"/><Relationship Id="rId7" Type="http://schemas.openxmlformats.org/officeDocument/2006/relationships/image" Target="../media/image404.png"/><Relationship Id="rId12" Type="http://schemas.openxmlformats.org/officeDocument/2006/relationships/image" Target="../media/image40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3.png"/><Relationship Id="rId11" Type="http://schemas.openxmlformats.org/officeDocument/2006/relationships/image" Target="../media/image408.png"/><Relationship Id="rId5" Type="http://schemas.openxmlformats.org/officeDocument/2006/relationships/image" Target="../media/image402.png"/><Relationship Id="rId10" Type="http://schemas.openxmlformats.org/officeDocument/2006/relationships/image" Target="../media/image407.png"/><Relationship Id="rId4" Type="http://schemas.openxmlformats.org/officeDocument/2006/relationships/image" Target="../media/image401.png"/><Relationship Id="rId9" Type="http://schemas.openxmlformats.org/officeDocument/2006/relationships/image" Target="../media/image40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2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4.png"/><Relationship Id="rId4" Type="http://schemas.openxmlformats.org/officeDocument/2006/relationships/image" Target="../media/image41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3" Type="http://schemas.openxmlformats.org/officeDocument/2006/relationships/image" Target="../media/image416.png"/><Relationship Id="rId7" Type="http://schemas.openxmlformats.org/officeDocument/2006/relationships/image" Target="../media/image420.png"/><Relationship Id="rId2" Type="http://schemas.openxmlformats.org/officeDocument/2006/relationships/image" Target="../media/image4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9.png"/><Relationship Id="rId11" Type="http://schemas.openxmlformats.org/officeDocument/2006/relationships/image" Target="../media/image424.png"/><Relationship Id="rId5" Type="http://schemas.openxmlformats.org/officeDocument/2006/relationships/image" Target="../media/image418.png"/><Relationship Id="rId10" Type="http://schemas.openxmlformats.org/officeDocument/2006/relationships/image" Target="../media/image423.png"/><Relationship Id="rId4" Type="http://schemas.openxmlformats.org/officeDocument/2006/relationships/image" Target="../media/image417.png"/><Relationship Id="rId9" Type="http://schemas.openxmlformats.org/officeDocument/2006/relationships/image" Target="../media/image42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png"/><Relationship Id="rId3" Type="http://schemas.openxmlformats.org/officeDocument/2006/relationships/image" Target="../media/image417.png"/><Relationship Id="rId7" Type="http://schemas.openxmlformats.org/officeDocument/2006/relationships/image" Target="../media/image425.png"/><Relationship Id="rId2" Type="http://schemas.openxmlformats.org/officeDocument/2006/relationships/image" Target="../media/image4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4.png"/><Relationship Id="rId11" Type="http://schemas.openxmlformats.org/officeDocument/2006/relationships/image" Target="../media/image429.png"/><Relationship Id="rId5" Type="http://schemas.openxmlformats.org/officeDocument/2006/relationships/image" Target="../media/image419.png"/><Relationship Id="rId10" Type="http://schemas.openxmlformats.org/officeDocument/2006/relationships/image" Target="../media/image428.png"/><Relationship Id="rId4" Type="http://schemas.openxmlformats.org/officeDocument/2006/relationships/image" Target="../media/image418.png"/><Relationship Id="rId9" Type="http://schemas.openxmlformats.org/officeDocument/2006/relationships/image" Target="../media/image4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</a:t>
            </a:r>
            <a:r>
              <a:rPr lang="ko-KR" altLang="en-US" sz="2400" dirty="0" smtClean="0">
                <a:solidFill>
                  <a:srgbClr val="FF0000"/>
                </a:solidFill>
              </a:rPr>
              <a:t>참인 명제이다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(2) </a:t>
            </a:r>
            <a:r>
              <a:rPr lang="ko-KR" altLang="en-US" sz="2400" dirty="0" smtClean="0">
                <a:solidFill>
                  <a:srgbClr val="FF0000"/>
                </a:solidFill>
              </a:rPr>
              <a:t>거짓인 명제이다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(3) </a:t>
            </a:r>
            <a:r>
              <a:rPr lang="ko-KR" altLang="en-US" sz="2400" dirty="0" smtClean="0">
                <a:solidFill>
                  <a:srgbClr val="FF0000"/>
                </a:solidFill>
              </a:rPr>
              <a:t>명제가 아니다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280912" cy="342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중에서 명제인 것을 모두 찾고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그 명제의 참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거짓을 판별하라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   </a:t>
            </a:r>
            <a:r>
              <a:rPr lang="en-US" altLang="ko-KR" sz="4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의 약수의 개수는  </a:t>
            </a:r>
            <a:r>
              <a:rPr lang="ko-KR" altLang="en-US" sz="16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이다</a:t>
            </a:r>
            <a:r>
              <a:rPr lang="en-US" altLang="ko-KR" sz="28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    </a:t>
            </a:r>
            <a:r>
              <a:rPr lang="en-US" altLang="ko-KR" sz="11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은 자연수이다</a:t>
            </a:r>
            <a:r>
              <a:rPr lang="en-US" altLang="ko-KR" sz="2800" dirty="0" smtClean="0">
                <a:latin typeface="+mj-lt"/>
              </a:rPr>
              <a:t>.    (3) 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p.194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3972" y="3136358"/>
            <a:ext cx="393720" cy="30481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7812" y="3147463"/>
            <a:ext cx="209561" cy="29211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3972" y="3643888"/>
            <a:ext cx="546128" cy="30481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1738" y="3650725"/>
            <a:ext cx="1187511" cy="3302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0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199183"/>
            <a:ext cx="82731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(1) </a:t>
            </a:r>
            <a:r>
              <a:rPr lang="ko-KR" altLang="en-US" sz="2400" dirty="0" smtClean="0">
                <a:solidFill>
                  <a:srgbClr val="FF0000"/>
                </a:solidFill>
              </a:rPr>
              <a:t>역</a:t>
            </a:r>
            <a:r>
              <a:rPr lang="en-US" altLang="ko-KR" sz="2400" dirty="0" smtClean="0">
                <a:solidFill>
                  <a:srgbClr val="FF0000"/>
                </a:solidFill>
              </a:rPr>
              <a:t>:  </a:t>
            </a:r>
            <a:r>
              <a:rPr lang="en-US" altLang="ko-KR" sz="11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의 약수는   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의 약수이다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    </a:t>
            </a:r>
            <a:r>
              <a:rPr lang="en-US" altLang="ko-KR" sz="11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대우</a:t>
            </a:r>
            <a:r>
              <a:rPr lang="en-US" altLang="ko-KR" sz="2400" dirty="0" smtClean="0">
                <a:solidFill>
                  <a:srgbClr val="FF0000"/>
                </a:solidFill>
              </a:rPr>
              <a:t>:  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의 약수가 아니면   </a:t>
            </a:r>
            <a:r>
              <a:rPr lang="ko-KR" altLang="en-US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의 약수가 아니다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 </a:t>
            </a:r>
            <a:r>
              <a:rPr lang="ko-KR" altLang="en-US" sz="2400" dirty="0" smtClean="0">
                <a:solidFill>
                  <a:srgbClr val="FF0000"/>
                </a:solidFill>
              </a:rPr>
              <a:t>역</a:t>
            </a:r>
            <a:r>
              <a:rPr lang="en-US" altLang="ko-KR" sz="2400" dirty="0" smtClean="0">
                <a:solidFill>
                  <a:srgbClr val="FF0000"/>
                </a:solidFill>
              </a:rPr>
              <a:t>:           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이면       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이고       </a:t>
            </a:r>
            <a:r>
              <a:rPr lang="ko-KR" altLang="en-US" sz="1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solidFill>
                  <a:srgbClr val="FF0000"/>
                </a:solidFill>
              </a:rPr>
              <a:t>     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대우</a:t>
            </a:r>
            <a:r>
              <a:rPr lang="en-US" altLang="ko-KR" sz="2400" dirty="0" smtClean="0">
                <a:solidFill>
                  <a:srgbClr val="FF0000"/>
                </a:solidFill>
              </a:rPr>
              <a:t>:            </a:t>
            </a:r>
            <a:r>
              <a:rPr lang="en-US" altLang="ko-KR" sz="3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이면       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 또는       </a:t>
            </a:r>
            <a:r>
              <a:rPr lang="ko-KR" altLang="en-US" sz="10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(3) </a:t>
            </a:r>
            <a:r>
              <a:rPr lang="ko-KR" altLang="en-US" sz="2400" dirty="0" smtClean="0">
                <a:solidFill>
                  <a:srgbClr val="FF0000"/>
                </a:solidFill>
              </a:rPr>
              <a:t>역</a:t>
            </a:r>
            <a:r>
              <a:rPr lang="en-US" altLang="ko-KR" sz="2400" dirty="0" smtClean="0">
                <a:solidFill>
                  <a:srgbClr val="FF0000"/>
                </a:solidFill>
              </a:rPr>
              <a:t>: </a:t>
            </a:r>
            <a:r>
              <a:rPr lang="ko-KR" altLang="en-US" sz="2400" dirty="0" smtClean="0">
                <a:solidFill>
                  <a:srgbClr val="FF0000"/>
                </a:solidFill>
              </a:rPr>
              <a:t>두 집합   </a:t>
            </a:r>
            <a:r>
              <a:rPr lang="ko-KR" altLang="en-US" sz="7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에 대하여          이면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solidFill>
                  <a:srgbClr val="FF0000"/>
                </a:solidFill>
              </a:rPr>
              <a:t>     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대우</a:t>
            </a:r>
            <a:r>
              <a:rPr lang="en-US" altLang="ko-KR" sz="2400" dirty="0" smtClean="0">
                <a:solidFill>
                  <a:srgbClr val="FF0000"/>
                </a:solidFill>
              </a:rPr>
              <a:t>: </a:t>
            </a:r>
            <a:r>
              <a:rPr lang="ko-KR" altLang="en-US" sz="2400" dirty="0" smtClean="0">
                <a:solidFill>
                  <a:srgbClr val="FF0000"/>
                </a:solidFill>
              </a:rPr>
              <a:t>두 집합   </a:t>
            </a:r>
            <a:r>
              <a:rPr lang="ko-KR" altLang="en-US" sz="7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에 대하여        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이면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    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1375" y="1996568"/>
            <a:ext cx="171459" cy="22226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8157" y="1997842"/>
            <a:ext cx="323867" cy="23496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6430" y="2545857"/>
            <a:ext cx="171459" cy="22226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0273" y="2545857"/>
            <a:ext cx="323867" cy="23496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1375" y="3074762"/>
            <a:ext cx="1181161" cy="24766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8807" y="3073763"/>
            <a:ext cx="717587" cy="24766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17291" y="3067413"/>
            <a:ext cx="666784" cy="25401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19247" y="3618716"/>
            <a:ext cx="1219263" cy="25401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6684" y="3630638"/>
            <a:ext cx="749339" cy="23496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93585" y="3631416"/>
            <a:ext cx="698536" cy="22861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45628" y="4186859"/>
            <a:ext cx="247663" cy="26671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56707" y="5269753"/>
            <a:ext cx="247663" cy="26671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64663" y="4186859"/>
            <a:ext cx="279414" cy="266714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70231" y="5276898"/>
            <a:ext cx="279414" cy="266714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66507" y="4187064"/>
            <a:ext cx="977950" cy="26036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33424" y="4186859"/>
            <a:ext cx="1466925" cy="234962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82416" y="5225302"/>
            <a:ext cx="831893" cy="35561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16792" y="5277692"/>
            <a:ext cx="1460575" cy="2794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76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‘        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이면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 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.’, </a:t>
            </a:r>
            <a:r>
              <a:rPr lang="ko-KR" altLang="en-US" sz="2400" dirty="0" smtClean="0">
                <a:solidFill>
                  <a:srgbClr val="FF0000"/>
                </a:solidFill>
              </a:rPr>
              <a:t>참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1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p.201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031550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명제 </a:t>
            </a:r>
            <a:r>
              <a:rPr lang="en-US" altLang="ko-KR" sz="3200" dirty="0" smtClean="0">
                <a:latin typeface="+mj-lt"/>
              </a:rPr>
              <a:t>‘	  </a:t>
            </a:r>
            <a:r>
              <a:rPr lang="en-US" altLang="ko-KR" sz="28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이면 </a:t>
            </a:r>
            <a:r>
              <a:rPr lang="en-US" altLang="ko-KR" sz="3200" dirty="0" smtClean="0">
                <a:latin typeface="+mj-lt"/>
              </a:rPr>
              <a:t>	</a:t>
            </a:r>
            <a:r>
              <a:rPr lang="en-US" altLang="ko-KR" sz="2400" dirty="0" smtClean="0">
                <a:latin typeface="+mj-lt"/>
              </a:rPr>
              <a:t>        </a:t>
            </a:r>
            <a:r>
              <a:rPr lang="en-US" altLang="ko-KR" sz="10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이다</a:t>
            </a:r>
            <a:r>
              <a:rPr lang="en-US" altLang="ko-KR" sz="3200" dirty="0" smtClean="0">
                <a:latin typeface="+mj-lt"/>
              </a:rPr>
              <a:t>.’</a:t>
            </a:r>
            <a:r>
              <a:rPr lang="ko-KR" altLang="en-US" sz="3200" dirty="0" smtClean="0">
                <a:latin typeface="+mj-lt"/>
              </a:rPr>
              <a:t>의 대우를 구하고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이를 이용하여 참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거짓을 판별하라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5278" y="1837681"/>
            <a:ext cx="1212912" cy="44452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5225" y="1945637"/>
            <a:ext cx="1384371" cy="33656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925" y="6188067"/>
            <a:ext cx="946199" cy="25401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6387" y="6118213"/>
            <a:ext cx="939848" cy="3238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431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123750" cy="3170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명제 </a:t>
            </a:r>
            <a:r>
              <a:rPr lang="en-US" altLang="ko-KR" sz="3200" dirty="0" smtClean="0"/>
              <a:t>‘			 </a:t>
            </a:r>
            <a:r>
              <a:rPr lang="en-US" altLang="ko-KR" dirty="0" smtClean="0"/>
              <a:t> </a:t>
            </a:r>
            <a:r>
              <a:rPr lang="ko-KR" altLang="en-US" sz="3200" dirty="0" smtClean="0"/>
              <a:t>이면        </a:t>
            </a:r>
            <a:r>
              <a:rPr lang="ko-KR" altLang="en-US" sz="600" dirty="0" smtClean="0"/>
              <a:t> </a:t>
            </a:r>
            <a:r>
              <a:rPr lang="ko-KR" altLang="en-US" sz="3200" dirty="0" smtClean="0"/>
              <a:t>이다</a:t>
            </a:r>
            <a:r>
              <a:rPr lang="en-US" altLang="ko-KR" sz="3200" dirty="0" smtClean="0"/>
              <a:t>.’</a:t>
            </a:r>
            <a:r>
              <a:rPr lang="ko-KR" altLang="en-US" sz="3200" dirty="0" smtClean="0"/>
              <a:t>가 참일 때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상수  </a:t>
            </a:r>
            <a:r>
              <a:rPr lang="ko-KR" altLang="en-US" sz="1400" dirty="0" smtClean="0"/>
              <a:t> </a:t>
            </a:r>
            <a:r>
              <a:rPr lang="ko-KR" altLang="en-US" sz="3200" dirty="0" smtClean="0"/>
              <a:t>의 값을 구하라</a:t>
            </a:r>
            <a:r>
              <a:rPr lang="en-US" altLang="ko-KR" sz="3200" dirty="0" smtClean="0"/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4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p.201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602" y="1837959"/>
            <a:ext cx="2832246" cy="44452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6388" y="1952265"/>
            <a:ext cx="1035103" cy="330217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3883" y="2667259"/>
            <a:ext cx="222261" cy="234962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874" y="6175252"/>
            <a:ext cx="158758" cy="260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34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(1)  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는  </a:t>
            </a:r>
            <a:r>
              <a:rPr lang="ko-KR" altLang="en-US" sz="10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이기 위한 충분조건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(2)  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는  </a:t>
            </a:r>
            <a:r>
              <a:rPr lang="ko-KR" altLang="en-US" sz="11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이기 위한 필요조건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2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031550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다음 두 조건  </a:t>
            </a:r>
            <a:r>
              <a:rPr lang="ko-KR" altLang="en-US" sz="24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</a:t>
            </a:r>
            <a:r>
              <a:rPr lang="en-US" altLang="ko-KR" sz="16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에 대하여  </a:t>
            </a:r>
            <a:r>
              <a:rPr lang="ko-KR" altLang="en-US" sz="24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는  </a:t>
            </a:r>
            <a:r>
              <a:rPr lang="ko-KR" altLang="en-US" sz="14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이기 위한 어떤 조건인지 말하라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: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는  </a:t>
            </a:r>
            <a:r>
              <a:rPr lang="ko-KR" altLang="en-US" sz="14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의 약수이다</a:t>
            </a:r>
            <a:r>
              <a:rPr lang="en-US" altLang="ko-KR" sz="2800" dirty="0" smtClean="0">
                <a:latin typeface="+mj-lt"/>
              </a:rPr>
              <a:t>. 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2800" dirty="0">
                <a:latin typeface="+mj-lt"/>
              </a:rPr>
              <a:t>	</a:t>
            </a:r>
            <a:r>
              <a:rPr lang="en-US" altLang="ko-KR" sz="2800" dirty="0" smtClean="0"/>
              <a:t> </a:t>
            </a:r>
            <a:r>
              <a:rPr lang="en-US" altLang="ko-KR" dirty="0" smtClean="0"/>
              <a:t> </a:t>
            </a:r>
            <a:r>
              <a:rPr lang="en-US" altLang="ko-KR" sz="2800" dirty="0" smtClean="0">
                <a:latin typeface="+mj-lt"/>
              </a:rPr>
              <a:t>: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는   </a:t>
            </a:r>
            <a:r>
              <a:rPr lang="ko-KR" altLang="en-US" sz="20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의 약수이다</a:t>
            </a:r>
            <a:r>
              <a:rPr lang="en-US" altLang="ko-KR" sz="28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: 	            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: </a:t>
            </a:r>
            <a:endParaRPr lang="ko-KR" altLang="en-US" sz="2800" dirty="0">
              <a:latin typeface="+mj-lt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1357" y="2033820"/>
            <a:ext cx="266714" cy="30481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0290" y="3167994"/>
            <a:ext cx="240043" cy="27433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0290" y="4230652"/>
            <a:ext cx="240043" cy="27433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7129" y="2039377"/>
            <a:ext cx="228612" cy="29211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6249" y="4208949"/>
            <a:ext cx="205751" cy="26290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0290" y="3707901"/>
            <a:ext cx="205751" cy="26290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0359" y="3209851"/>
            <a:ext cx="228612" cy="20575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1998" y="3726081"/>
            <a:ext cx="228612" cy="205751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2739" y="3152324"/>
            <a:ext cx="194320" cy="28576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1958" y="3682581"/>
            <a:ext cx="371494" cy="29148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0741" y="4170937"/>
            <a:ext cx="1703157" cy="308626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45651" y="4083950"/>
            <a:ext cx="1726019" cy="411501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4707" y="2025515"/>
            <a:ext cx="266714" cy="30481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664" y="2031072"/>
            <a:ext cx="228612" cy="29211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62013" y="5674690"/>
            <a:ext cx="196860" cy="22861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62013" y="6224582"/>
            <a:ext cx="196860" cy="228612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52183" y="5668340"/>
            <a:ext cx="165108" cy="241312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56945" y="6222834"/>
            <a:ext cx="165108" cy="241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140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</a:t>
            </a:r>
            <a:r>
              <a:rPr lang="ko-KR" altLang="en-US" sz="2400" dirty="0" smtClean="0">
                <a:solidFill>
                  <a:srgbClr val="FF0000"/>
                </a:solidFill>
              </a:rPr>
              <a:t>충분조건</a:t>
            </a:r>
            <a:r>
              <a:rPr lang="en-US" altLang="ko-KR" sz="2400" dirty="0" smtClean="0">
                <a:solidFill>
                  <a:srgbClr val="FF0000"/>
                </a:solidFill>
              </a:rPr>
              <a:t>		   (2) </a:t>
            </a:r>
            <a:r>
              <a:rPr lang="ko-KR" altLang="en-US" sz="2400" dirty="0" smtClean="0">
                <a:solidFill>
                  <a:srgbClr val="FF0000"/>
                </a:solidFill>
              </a:rPr>
              <a:t>필요조건</a:t>
            </a:r>
            <a:r>
              <a:rPr lang="en-US" altLang="ko-KR" sz="2400" dirty="0" smtClean="0">
                <a:solidFill>
                  <a:srgbClr val="FF0000"/>
                </a:solidFill>
              </a:rPr>
              <a:t>		  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(3) </a:t>
            </a:r>
            <a:r>
              <a:rPr lang="ko-KR" altLang="en-US" sz="2400" dirty="0" smtClean="0">
                <a:solidFill>
                  <a:srgbClr val="FF0000"/>
                </a:solidFill>
              </a:rPr>
              <a:t>필요충분조건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5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p.202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741644" y="1799575"/>
            <a:ext cx="8031550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다음 두 조건  </a:t>
            </a:r>
            <a:r>
              <a:rPr lang="ko-KR" altLang="en-US" sz="24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</a:t>
            </a:r>
            <a:r>
              <a:rPr lang="en-US" altLang="ko-KR" sz="16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에 대하여  </a:t>
            </a:r>
            <a:r>
              <a:rPr lang="ko-KR" altLang="en-US" sz="24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는  </a:t>
            </a:r>
            <a:r>
              <a:rPr lang="ko-KR" altLang="en-US" sz="14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이기 위한 어떤 조건인지 말하라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: 			  : 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: 			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: 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(3)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: 			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: 	  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또는 </a:t>
            </a:r>
            <a:endParaRPr lang="ko-KR" altLang="en-US" sz="2800" dirty="0">
              <a:latin typeface="+mj-lt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1357" y="2033820"/>
            <a:ext cx="266714" cy="30481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7129" y="2039377"/>
            <a:ext cx="228612" cy="29211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4707" y="2025515"/>
            <a:ext cx="266714" cy="304816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7664" y="2031072"/>
            <a:ext cx="228612" cy="292115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3038" y="3167994"/>
            <a:ext cx="240043" cy="27433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7058" y="3709782"/>
            <a:ext cx="240043" cy="274334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7058" y="4225238"/>
            <a:ext cx="240043" cy="274334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4156" y="3163649"/>
            <a:ext cx="205751" cy="262904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1301" y="3714091"/>
            <a:ext cx="205751" cy="262904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0596" y="4231588"/>
            <a:ext cx="205751" cy="26290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4234" y="3087185"/>
            <a:ext cx="874440" cy="30291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3517" y="3570263"/>
            <a:ext cx="1063045" cy="394356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66374" y="4156429"/>
            <a:ext cx="1057329" cy="30291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61132" y="3019836"/>
            <a:ext cx="1663151" cy="411501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8468" y="3572298"/>
            <a:ext cx="1114483" cy="400071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30799" y="4170208"/>
            <a:ext cx="891586" cy="30291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1637" y="4175164"/>
            <a:ext cx="845863" cy="3143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274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123750" cy="325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 용어의 정의를 말하라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</a:t>
            </a:r>
            <a:r>
              <a:rPr lang="ko-KR" altLang="en-US" sz="2800" dirty="0" smtClean="0">
                <a:latin typeface="+mj-lt"/>
              </a:rPr>
              <a:t>정사각형</a:t>
            </a:r>
            <a:endParaRPr lang="en-US" altLang="ko-KR" sz="28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</a:t>
            </a:r>
            <a:r>
              <a:rPr lang="ko-KR" altLang="en-US" sz="2800" dirty="0" smtClean="0">
                <a:latin typeface="+mj-lt"/>
              </a:rPr>
              <a:t>유리수</a:t>
            </a:r>
            <a:endParaRPr lang="en-US" altLang="ko-KR" sz="2800" dirty="0" smtClean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p.203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4309115"/>
            <a:ext cx="8579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</a:t>
            </a:r>
            <a:r>
              <a:rPr lang="ko-KR" altLang="en-US" sz="2400" dirty="0" smtClean="0">
                <a:solidFill>
                  <a:srgbClr val="FF0000"/>
                </a:solidFill>
              </a:rPr>
              <a:t>네 각이 모두 직각이고 네 변의 길이가 모두 같은 사각형 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 </a:t>
            </a:r>
            <a:r>
              <a:rPr lang="ko-KR" altLang="en-US" sz="2400" dirty="0" smtClean="0">
                <a:solidFill>
                  <a:srgbClr val="FF0000"/>
                </a:solidFill>
              </a:rPr>
              <a:t>두 정수의 나눗셈으로 나타낼 수 있는 수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323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031550" cy="397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2800" dirty="0" smtClean="0">
                <a:latin typeface="+mj-lt"/>
              </a:rPr>
              <a:t>명제 </a:t>
            </a:r>
            <a:r>
              <a:rPr lang="en-US" altLang="ko-KR" sz="2800" dirty="0" smtClean="0">
                <a:latin typeface="+mj-lt"/>
              </a:rPr>
              <a:t>‘</a:t>
            </a:r>
            <a:r>
              <a:rPr lang="ko-KR" altLang="en-US" sz="2800" dirty="0" smtClean="0">
                <a:latin typeface="+mj-lt"/>
              </a:rPr>
              <a:t>두 홀수의 곱은 홀수이다</a:t>
            </a:r>
            <a:r>
              <a:rPr lang="en-US" altLang="ko-KR" sz="2800" dirty="0" smtClean="0">
                <a:latin typeface="+mj-lt"/>
              </a:rPr>
              <a:t>.’</a:t>
            </a:r>
            <a:r>
              <a:rPr lang="ko-KR" altLang="en-US" sz="2800" dirty="0" smtClean="0">
                <a:latin typeface="+mj-lt"/>
              </a:rPr>
              <a:t>를 증명하라</a:t>
            </a:r>
            <a:r>
              <a:rPr lang="en-US" altLang="ko-KR" sz="28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2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p.204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034" y="3218826"/>
            <a:ext cx="8273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두 홀수를  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</a:t>
            </a:r>
            <a:r>
              <a:rPr lang="en-US" altLang="ko-KR" sz="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라고 하면 두 자연수   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에 대하여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        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	    </a:t>
            </a:r>
            <a:r>
              <a:rPr lang="en-US" altLang="ko-KR" sz="9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로 나타낼 수 있다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이때 </a:t>
            </a:r>
            <a:r>
              <a:rPr lang="en-US" altLang="ko-KR" sz="2400" dirty="0" smtClean="0">
                <a:solidFill>
                  <a:srgbClr val="FF0000"/>
                </a:solidFill>
              </a:rPr>
              <a:t>						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이고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          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은  </a:t>
            </a:r>
            <a:r>
              <a:rPr lang="ko-KR" altLang="en-US" sz="105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 또는 자연수이므로    는 홀수이다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따라서 두 홀수의 곱은 홀수이다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9168" y="4064482"/>
            <a:ext cx="184159" cy="16510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5873" y="3972076"/>
            <a:ext cx="133357" cy="25401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3897" y="4061307"/>
            <a:ext cx="298465" cy="17145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3769" y="4053456"/>
            <a:ext cx="203210" cy="17780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132" y="4541788"/>
            <a:ext cx="1466925" cy="24131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44759" y="4535437"/>
            <a:ext cx="1365320" cy="24766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1519" y="5038589"/>
            <a:ext cx="6083613" cy="33656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2132" y="5631787"/>
            <a:ext cx="1778091" cy="254013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88506" y="5643452"/>
            <a:ext cx="177809" cy="25401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25175" y="5624643"/>
            <a:ext cx="317516" cy="254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4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1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p.204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031550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다음 명제가 참임을 대우를 이용하여 증명하라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3200" dirty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자연수  </a:t>
            </a:r>
            <a:r>
              <a:rPr lang="ko-KR" altLang="en-US" sz="24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에 대하여   </a:t>
            </a:r>
            <a:r>
              <a:rPr lang="ko-KR" altLang="en-US" sz="28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이 짝수이면  </a:t>
            </a:r>
            <a:r>
              <a:rPr lang="ko-KR" altLang="en-US" sz="24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도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3200" dirty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짝수이다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0461" y="3203641"/>
            <a:ext cx="254013" cy="22861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8169" y="3000431"/>
            <a:ext cx="419122" cy="431822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6323" y="3189353"/>
            <a:ext cx="254013" cy="2286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96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37283"/>
            <a:ext cx="84725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주어진 명제의 대우 </a:t>
            </a:r>
            <a:r>
              <a:rPr lang="en-US" altLang="ko-KR" sz="2400" dirty="0" smtClean="0">
                <a:solidFill>
                  <a:srgbClr val="FF0000"/>
                </a:solidFill>
              </a:rPr>
              <a:t>‘</a:t>
            </a:r>
            <a:r>
              <a:rPr lang="ko-KR" altLang="en-US" sz="2400" dirty="0" smtClean="0">
                <a:solidFill>
                  <a:srgbClr val="FF0000"/>
                </a:solidFill>
              </a:rPr>
              <a:t>자연수  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에 대하여  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 홀수이면    도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홀수이다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.’ </a:t>
            </a:r>
            <a:r>
              <a:rPr lang="ko-KR" altLang="en-US" sz="2400" dirty="0" smtClean="0">
                <a:solidFill>
                  <a:srgbClr val="FF0000"/>
                </a:solidFill>
              </a:rPr>
              <a:t>가 참임을 보이면 된다</a:t>
            </a:r>
            <a:r>
              <a:rPr lang="en-US" altLang="ko-KR" sz="2400" dirty="0" smtClean="0">
                <a:solidFill>
                  <a:srgbClr val="FF0000"/>
                </a:solidFill>
              </a:rPr>
              <a:t>. </a:t>
            </a:r>
            <a:r>
              <a:rPr lang="ko-KR" altLang="en-US" sz="2400" dirty="0" smtClean="0">
                <a:solidFill>
                  <a:srgbClr val="FF0000"/>
                </a:solidFill>
              </a:rPr>
              <a:t>홀수  </a:t>
            </a:r>
            <a:r>
              <a:rPr lang="ko-KR" altLang="en-US" sz="7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</a:t>
            </a:r>
            <a:r>
              <a:rPr lang="en-US" altLang="ko-KR" sz="8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</a:t>
            </a:r>
            <a:r>
              <a:rPr lang="en-US" altLang="ko-KR" sz="9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를 각각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제곱하면  </a:t>
            </a:r>
            <a:r>
              <a:rPr lang="ko-KR" altLang="en-US" sz="2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</a:t>
            </a:r>
            <a:r>
              <a:rPr lang="en-US" altLang="ko-KR" sz="11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이므로 홀수를 제곱한 수는 홀수이다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일반적으로  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 홀수이면             </a:t>
            </a:r>
            <a:r>
              <a:rPr lang="ko-KR" altLang="en-US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( 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는 자연수</a:t>
            </a:r>
            <a:r>
              <a:rPr lang="en-US" altLang="ko-KR" sz="2400" dirty="0" smtClean="0">
                <a:solidFill>
                  <a:srgbClr val="FF0000"/>
                </a:solidFill>
              </a:rPr>
              <a:t>)</a:t>
            </a:r>
            <a:r>
              <a:rPr lang="ko-KR" altLang="en-US" sz="2400" dirty="0" smtClean="0">
                <a:solidFill>
                  <a:srgbClr val="FF0000"/>
                </a:solidFill>
              </a:rPr>
              <a:t>로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나타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낼 수 있으므로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이때</a:t>
            </a:r>
            <a:r>
              <a:rPr lang="en-US" altLang="ko-KR" sz="2400" dirty="0" smtClean="0">
                <a:solidFill>
                  <a:srgbClr val="FF0000"/>
                </a:solidFill>
              </a:rPr>
              <a:t>					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은 자연수이므로   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은 홀 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수이다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 </a:t>
            </a:r>
            <a:r>
              <a:rPr lang="ko-KR" altLang="en-US" sz="2400" dirty="0" smtClean="0">
                <a:solidFill>
                  <a:srgbClr val="FF0000"/>
                </a:solidFill>
              </a:rPr>
              <a:t>따라서 주어진 명제의 대우가 참이므로 주어진 명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제도 참이다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0896" y="2088336"/>
            <a:ext cx="190510" cy="17145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0314" y="3760776"/>
            <a:ext cx="190510" cy="17145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8961" y="1935928"/>
            <a:ext cx="298465" cy="32386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8073" y="2577239"/>
            <a:ext cx="139707" cy="24131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5558" y="2577239"/>
            <a:ext cx="146058" cy="24131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26248" y="2581187"/>
            <a:ext cx="152408" cy="25401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4395" y="3126575"/>
            <a:ext cx="114306" cy="24766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26026" y="3126575"/>
            <a:ext cx="158758" cy="26036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62109" y="3126575"/>
            <a:ext cx="298465" cy="26036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1331" y="2577239"/>
            <a:ext cx="304816" cy="24131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7899" y="3126575"/>
            <a:ext cx="304816" cy="24131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9357" y="2088336"/>
            <a:ext cx="190510" cy="17145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73657" y="3665521"/>
            <a:ext cx="1378021" cy="266714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60256" y="3665521"/>
            <a:ext cx="177809" cy="266714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46739" y="4700581"/>
            <a:ext cx="6902805" cy="35561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17755" y="5240303"/>
            <a:ext cx="3702240" cy="34926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6808" y="5240303"/>
            <a:ext cx="298465" cy="3238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42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123750" cy="397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 명제가 참임을 대우를 이용하여 증명하라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(1) </a:t>
            </a:r>
            <a:r>
              <a:rPr lang="ko-KR" altLang="en-US" sz="3200" dirty="0" smtClean="0">
                <a:latin typeface="+mj-lt"/>
              </a:rPr>
              <a:t>자연수  </a:t>
            </a:r>
            <a:r>
              <a:rPr lang="ko-KR" altLang="en-US" sz="28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에 대하여   </a:t>
            </a:r>
            <a:r>
              <a:rPr lang="ko-KR" altLang="en-US" sz="28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이 홀수이면  </a:t>
            </a:r>
            <a:r>
              <a:rPr lang="ko-KR" altLang="en-US" sz="28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도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	</a:t>
            </a:r>
            <a:r>
              <a:rPr lang="ko-KR" altLang="en-US" sz="3200" dirty="0" smtClean="0">
                <a:latin typeface="+mj-lt"/>
              </a:rPr>
              <a:t>홀수이다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(2) </a:t>
            </a:r>
            <a:r>
              <a:rPr lang="ko-KR" altLang="en-US" sz="3200" dirty="0" smtClean="0">
                <a:latin typeface="+mj-lt"/>
              </a:rPr>
              <a:t>두 실수  </a:t>
            </a:r>
            <a:r>
              <a:rPr lang="ko-KR" altLang="en-US" sz="20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에 대하여 </a:t>
            </a:r>
            <a:r>
              <a:rPr lang="en-US" altLang="ko-KR" sz="3200" dirty="0" smtClean="0">
                <a:latin typeface="+mj-lt"/>
              </a:rPr>
              <a:t>		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이면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>
                <a:latin typeface="+mj-lt"/>
              </a:rPr>
              <a:t>	</a:t>
            </a:r>
            <a:r>
              <a:rPr lang="en-US" altLang="ko-KR" sz="3200" dirty="0" smtClean="0">
                <a:latin typeface="+mj-lt"/>
              </a:rPr>
              <a:t>       </a:t>
            </a:r>
            <a:r>
              <a:rPr lang="en-US" altLang="ko-KR" sz="16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또는        </a:t>
            </a:r>
            <a:r>
              <a:rPr lang="ko-KR" altLang="en-US" sz="7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이다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0963" y="4885447"/>
            <a:ext cx="1047804" cy="412771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3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p.204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6170" y="3204911"/>
            <a:ext cx="266714" cy="22226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6923" y="2979474"/>
            <a:ext cx="412771" cy="45087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9352" y="4394058"/>
            <a:ext cx="247663" cy="22861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0015" y="4386774"/>
            <a:ext cx="228612" cy="31116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40405" y="4293604"/>
            <a:ext cx="1765391" cy="40642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81662" y="4876198"/>
            <a:ext cx="1085906" cy="323867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8658" y="3197767"/>
            <a:ext cx="266714" cy="2222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07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2800" dirty="0" smtClean="0"/>
              <a:t>다음 명제의 가정과 결론을 각각 말하라</a:t>
            </a:r>
            <a:r>
              <a:rPr lang="en-US" altLang="ko-KR" sz="28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400" dirty="0">
                <a:latin typeface="+mj-lt"/>
              </a:rPr>
              <a:t> </a:t>
            </a:r>
            <a:r>
              <a:rPr lang="en-US" altLang="ko-KR" sz="2400" dirty="0" smtClean="0">
                <a:latin typeface="+mj-lt"/>
              </a:rPr>
              <a:t> (1)  </a:t>
            </a:r>
            <a:r>
              <a:rPr lang="en-US" altLang="ko-KR" sz="1200" dirty="0" smtClean="0">
                <a:latin typeface="+mj-lt"/>
              </a:rPr>
              <a:t> </a:t>
            </a:r>
            <a:r>
              <a:rPr lang="en-US" altLang="ko-KR" sz="2400" dirty="0" smtClean="0">
                <a:latin typeface="+mj-lt"/>
              </a:rPr>
              <a:t>,  </a:t>
            </a:r>
            <a:r>
              <a:rPr lang="en-US" altLang="ko-KR" sz="500" dirty="0" smtClean="0">
                <a:latin typeface="+mj-lt"/>
              </a:rPr>
              <a:t> </a:t>
            </a:r>
            <a:r>
              <a:rPr lang="ko-KR" altLang="en-US" sz="2400" dirty="0" smtClean="0">
                <a:latin typeface="+mj-lt"/>
              </a:rPr>
              <a:t>가 홀수이면       </a:t>
            </a:r>
            <a:r>
              <a:rPr lang="ko-KR" altLang="en-US" sz="1200" dirty="0" smtClean="0">
                <a:latin typeface="+mj-lt"/>
              </a:rPr>
              <a:t>   </a:t>
            </a:r>
            <a:r>
              <a:rPr lang="ko-KR" altLang="en-US" sz="2400" dirty="0" smtClean="0">
                <a:latin typeface="+mj-lt"/>
              </a:rPr>
              <a:t>는 짝수이다</a:t>
            </a:r>
            <a:r>
              <a:rPr lang="en-US" altLang="ko-KR" sz="24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400" dirty="0">
                <a:latin typeface="+mj-lt"/>
              </a:rPr>
              <a:t>  </a:t>
            </a:r>
            <a:r>
              <a:rPr lang="en-US" altLang="ko-KR" sz="2400" dirty="0" smtClean="0">
                <a:latin typeface="+mj-lt"/>
              </a:rPr>
              <a:t>(2)  </a:t>
            </a:r>
            <a:r>
              <a:rPr lang="en-US" altLang="ko-KR" dirty="0" smtClean="0">
                <a:latin typeface="+mj-lt"/>
              </a:rPr>
              <a:t> </a:t>
            </a:r>
            <a:r>
              <a:rPr lang="ko-KR" altLang="en-US" sz="2400" dirty="0" smtClean="0">
                <a:latin typeface="+mj-lt"/>
              </a:rPr>
              <a:t>이 정수이면     </a:t>
            </a:r>
            <a:r>
              <a:rPr lang="ko-KR" altLang="en-US" dirty="0" smtClean="0">
                <a:latin typeface="+mj-lt"/>
              </a:rPr>
              <a:t> </a:t>
            </a:r>
            <a:r>
              <a:rPr lang="ko-KR" altLang="en-US" sz="2400" dirty="0" smtClean="0">
                <a:latin typeface="+mj-lt"/>
              </a:rPr>
              <a:t>도 정수이다</a:t>
            </a:r>
            <a:r>
              <a:rPr lang="en-US" altLang="ko-KR" sz="24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400" dirty="0">
                <a:latin typeface="+mj-lt"/>
              </a:rPr>
              <a:t> </a:t>
            </a:r>
            <a:r>
              <a:rPr lang="en-US" altLang="ko-KR" sz="2400" dirty="0" smtClean="0">
                <a:latin typeface="+mj-lt"/>
              </a:rPr>
              <a:t> (3) </a:t>
            </a:r>
            <a:r>
              <a:rPr lang="ko-KR" altLang="en-US" sz="2400" dirty="0" smtClean="0">
                <a:latin typeface="+mj-lt"/>
              </a:rPr>
              <a:t>사각형 </a:t>
            </a:r>
            <a:r>
              <a:rPr lang="en-US" altLang="ko-KR" sz="2400" dirty="0" smtClean="0">
                <a:latin typeface="+mj-lt"/>
              </a:rPr>
              <a:t>         </a:t>
            </a:r>
            <a:r>
              <a:rPr lang="ko-KR" altLang="en-US" sz="2400" dirty="0" smtClean="0">
                <a:latin typeface="+mj-lt"/>
              </a:rPr>
              <a:t>가 평행사변형이면 사각형</a:t>
            </a:r>
            <a:r>
              <a:rPr lang="en-US" altLang="ko-KR" sz="2400" dirty="0" smtClean="0">
                <a:latin typeface="+mj-lt"/>
              </a:rPr>
              <a:t>          </a:t>
            </a:r>
            <a:r>
              <a:rPr lang="ko-KR" altLang="en-US" sz="2400" dirty="0" smtClean="0">
                <a:latin typeface="+mj-lt"/>
              </a:rPr>
              <a:t>는</a:t>
            </a:r>
            <a:r>
              <a:rPr lang="en-US" altLang="ko-KR" sz="2400" dirty="0" smtClean="0">
                <a:latin typeface="+mj-lt"/>
              </a:rPr>
              <a:t/>
            </a:r>
            <a:br>
              <a:rPr lang="en-US" altLang="ko-KR" sz="2400" dirty="0" smtClean="0">
                <a:latin typeface="+mj-lt"/>
              </a:rPr>
            </a:br>
            <a:r>
              <a:rPr lang="en-US" altLang="ko-KR" sz="2400" dirty="0" smtClean="0">
                <a:latin typeface="+mj-lt"/>
              </a:rPr>
              <a:t>     </a:t>
            </a:r>
            <a:r>
              <a:rPr lang="ko-KR" altLang="en-US" sz="2400" dirty="0" smtClean="0">
                <a:latin typeface="+mj-lt"/>
              </a:rPr>
              <a:t> 마름모이다</a:t>
            </a:r>
            <a:r>
              <a:rPr lang="en-US" altLang="ko-KR" sz="2400" dirty="0" smtClean="0">
                <a:latin typeface="+mj-lt"/>
              </a:rPr>
              <a:t>.</a:t>
            </a:r>
            <a:endParaRPr lang="ko-KR" altLang="en-US" sz="24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2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p.194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4075" y="2538178"/>
            <a:ext cx="187017" cy="19305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8575" y="2446074"/>
            <a:ext cx="156853" cy="277509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3378" y="2450626"/>
            <a:ext cx="784265" cy="289575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65449" y="2962563"/>
            <a:ext cx="217181" cy="199083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86335" y="2946208"/>
            <a:ext cx="567084" cy="19305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97531" y="3326889"/>
            <a:ext cx="993191" cy="275287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1632" y="3342740"/>
            <a:ext cx="993191" cy="2752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8662" y="3842460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(1) </a:t>
            </a:r>
            <a:r>
              <a:rPr lang="ko-KR" altLang="en-US" sz="2400" dirty="0" smtClean="0">
                <a:solidFill>
                  <a:srgbClr val="FF0000"/>
                </a:solidFill>
              </a:rPr>
              <a:t>가정</a:t>
            </a:r>
            <a:r>
              <a:rPr lang="en-US" altLang="ko-KR" sz="2400" dirty="0" smtClean="0">
                <a:solidFill>
                  <a:srgbClr val="FF0000"/>
                </a:solidFill>
              </a:rPr>
              <a:t>:  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</a:t>
            </a:r>
            <a:r>
              <a:rPr lang="en-US" altLang="ko-KR" sz="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가 모두 홀수이다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   </a:t>
            </a:r>
            <a:r>
              <a:rPr lang="ko-KR" altLang="en-US" sz="2400" dirty="0" smtClean="0">
                <a:solidFill>
                  <a:srgbClr val="FF0000"/>
                </a:solidFill>
              </a:rPr>
              <a:t>결론</a:t>
            </a:r>
            <a:r>
              <a:rPr lang="en-US" altLang="ko-KR" sz="2400" dirty="0" smtClean="0">
                <a:solidFill>
                  <a:srgbClr val="FF0000"/>
                </a:solidFill>
              </a:rPr>
              <a:t>:       </a:t>
            </a:r>
            <a:r>
              <a:rPr lang="en-US" altLang="ko-KR" sz="1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는 짝수이다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 </a:t>
            </a:r>
            <a:r>
              <a:rPr lang="ko-KR" altLang="en-US" sz="2400" dirty="0" smtClean="0">
                <a:solidFill>
                  <a:srgbClr val="FF0000"/>
                </a:solidFill>
              </a:rPr>
              <a:t>가정</a:t>
            </a:r>
            <a:r>
              <a:rPr lang="en-US" altLang="ko-KR" sz="2400" dirty="0" smtClean="0">
                <a:solidFill>
                  <a:srgbClr val="FF0000"/>
                </a:solidFill>
              </a:rPr>
              <a:t>:   </a:t>
            </a:r>
            <a:r>
              <a:rPr lang="ko-KR" altLang="en-US" sz="2400" dirty="0" smtClean="0">
                <a:solidFill>
                  <a:srgbClr val="FF0000"/>
                </a:solidFill>
              </a:rPr>
              <a:t>이 정수이다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   </a:t>
            </a:r>
            <a:r>
              <a:rPr lang="ko-KR" altLang="en-US" sz="2400" dirty="0" smtClean="0">
                <a:solidFill>
                  <a:srgbClr val="FF0000"/>
                </a:solidFill>
              </a:rPr>
              <a:t>결론</a:t>
            </a:r>
            <a:r>
              <a:rPr lang="en-US" altLang="ko-KR" sz="2400" dirty="0" smtClean="0">
                <a:solidFill>
                  <a:srgbClr val="FF0000"/>
                </a:solidFill>
              </a:rPr>
              <a:t>:     </a:t>
            </a:r>
            <a:r>
              <a:rPr lang="en-US" altLang="ko-KR" sz="5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은 정수이다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(3) </a:t>
            </a:r>
            <a:r>
              <a:rPr lang="ko-KR" altLang="en-US" sz="2400" dirty="0" smtClean="0">
                <a:solidFill>
                  <a:srgbClr val="FF0000"/>
                </a:solidFill>
              </a:rPr>
              <a:t>가정</a:t>
            </a:r>
            <a:r>
              <a:rPr lang="en-US" altLang="ko-KR" sz="2400" dirty="0" smtClean="0">
                <a:solidFill>
                  <a:srgbClr val="FF0000"/>
                </a:solidFill>
              </a:rPr>
              <a:t>: </a:t>
            </a:r>
            <a:r>
              <a:rPr lang="ko-KR" altLang="en-US" sz="2400" dirty="0" smtClean="0">
                <a:solidFill>
                  <a:srgbClr val="FF0000"/>
                </a:solidFill>
              </a:rPr>
              <a:t>사각형         </a:t>
            </a:r>
            <a:r>
              <a:rPr lang="ko-KR" altLang="en-US" sz="9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가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평행사변형이다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en-US" altLang="ko-KR" sz="1050" dirty="0">
                <a:solidFill>
                  <a:srgbClr val="FF0000"/>
                </a:solidFill>
              </a:rPr>
              <a:t> </a:t>
            </a:r>
            <a:r>
              <a:rPr lang="en-US" altLang="ko-KR" sz="1050" dirty="0" smtClean="0">
                <a:solidFill>
                  <a:srgbClr val="FF0000"/>
                </a:solidFill>
              </a:rPr>
              <a:t>  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결론</a:t>
            </a:r>
            <a:r>
              <a:rPr lang="en-US" altLang="ko-KR" sz="2400" dirty="0" smtClean="0">
                <a:solidFill>
                  <a:srgbClr val="FF0000"/>
                </a:solidFill>
              </a:rPr>
              <a:t>: </a:t>
            </a:r>
            <a:r>
              <a:rPr lang="ko-KR" altLang="en-US" sz="2400" dirty="0" smtClean="0">
                <a:solidFill>
                  <a:srgbClr val="FF0000"/>
                </a:solidFill>
              </a:rPr>
              <a:t>사각형         </a:t>
            </a:r>
            <a:r>
              <a:rPr lang="ko-KR" altLang="en-US" sz="8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가 마름모이다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39029" y="4700610"/>
            <a:ext cx="177809" cy="16510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77977" y="4608529"/>
            <a:ext cx="146058" cy="26671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75270" y="4635299"/>
            <a:ext cx="641383" cy="26036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83038" y="5220031"/>
            <a:ext cx="190510" cy="17145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79346" y="5247991"/>
            <a:ext cx="463574" cy="171459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58371" y="5714808"/>
            <a:ext cx="901746" cy="266714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58371" y="6254454"/>
            <a:ext cx="901746" cy="266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968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37283"/>
            <a:ext cx="84725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(1) </a:t>
            </a:r>
            <a:r>
              <a:rPr lang="ko-KR" altLang="en-US" sz="2400" dirty="0" smtClean="0">
                <a:solidFill>
                  <a:srgbClr val="FF0000"/>
                </a:solidFill>
              </a:rPr>
              <a:t>주어진 명제의 대우는 </a:t>
            </a:r>
            <a:r>
              <a:rPr lang="en-US" altLang="ko-KR" sz="2400" dirty="0" smtClean="0">
                <a:solidFill>
                  <a:srgbClr val="FF0000"/>
                </a:solidFill>
              </a:rPr>
              <a:t>‘</a:t>
            </a:r>
            <a:r>
              <a:rPr lang="ko-KR" altLang="en-US" sz="2400" dirty="0" smtClean="0">
                <a:solidFill>
                  <a:srgbClr val="FF0000"/>
                </a:solidFill>
              </a:rPr>
              <a:t>자연수  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에 대하여  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 짝수이면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 </a:t>
            </a:r>
            <a:r>
              <a:rPr lang="en-US" altLang="ko-KR" sz="7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도 짝수이다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.’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</a:t>
            </a:r>
            <a:r>
              <a:rPr lang="en-US" altLang="ko-KR" sz="9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 짝수이면         </a:t>
            </a:r>
            <a:r>
              <a:rPr lang="ko-KR" altLang="en-US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( 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는 자연수</a:t>
            </a:r>
            <a:r>
              <a:rPr lang="en-US" altLang="ko-KR" sz="2400" dirty="0" smtClean="0">
                <a:solidFill>
                  <a:srgbClr val="FF0000"/>
                </a:solidFill>
              </a:rPr>
              <a:t>)</a:t>
            </a:r>
            <a:r>
              <a:rPr lang="ko-KR" altLang="en-US" sz="2400" dirty="0" smtClean="0">
                <a:solidFill>
                  <a:srgbClr val="FF0000"/>
                </a:solidFill>
              </a:rPr>
              <a:t>로 나타낼 수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있으므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</a:t>
            </a:r>
            <a:r>
              <a:rPr lang="en-US" altLang="ko-KR" sz="900" dirty="0" smtClean="0">
                <a:solidFill>
                  <a:srgbClr val="FF0000"/>
                </a:solidFill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로 </a:t>
            </a:r>
            <a:r>
              <a:rPr lang="en-US" altLang="ko-KR" sz="2400" dirty="0" smtClean="0">
                <a:solidFill>
                  <a:srgbClr val="FF0000"/>
                </a:solidFill>
              </a:rPr>
              <a:t>			  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</a:t>
            </a:r>
            <a:r>
              <a:rPr lang="en-US" altLang="ko-KR" sz="1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이때    </a:t>
            </a:r>
            <a:r>
              <a:rPr lang="ko-KR" altLang="en-US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은 자연수이므로   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은 짝수이다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</a:t>
            </a:r>
            <a:r>
              <a:rPr lang="en-US" altLang="ko-KR" sz="1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따라서 주어진 명제의 대우가 참이므로 주어진 명제도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</a:t>
            </a:r>
            <a:r>
              <a:rPr lang="en-US" altLang="ko-KR" sz="1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참이다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9401" y="2075653"/>
            <a:ext cx="196860" cy="17780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4196" y="2075652"/>
            <a:ext cx="196860" cy="17780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0629" y="2481255"/>
            <a:ext cx="304816" cy="323867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0629" y="3179332"/>
            <a:ext cx="196860" cy="177809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8950" y="3122179"/>
            <a:ext cx="914447" cy="234962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4033" y="3107470"/>
            <a:ext cx="158758" cy="27306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7052" y="3570781"/>
            <a:ext cx="2781443" cy="361969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55788" y="4146390"/>
            <a:ext cx="431822" cy="34291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33142" y="4137659"/>
            <a:ext cx="304816" cy="3302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85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37283"/>
            <a:ext cx="84725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(2) </a:t>
            </a:r>
            <a:r>
              <a:rPr lang="ko-KR" altLang="en-US" sz="2400" dirty="0" smtClean="0">
                <a:solidFill>
                  <a:srgbClr val="FF0000"/>
                </a:solidFill>
              </a:rPr>
              <a:t>주어진 명제의 대우는 </a:t>
            </a:r>
            <a:r>
              <a:rPr lang="en-US" altLang="ko-KR" sz="2400" dirty="0" smtClean="0">
                <a:solidFill>
                  <a:srgbClr val="FF0000"/>
                </a:solidFill>
              </a:rPr>
              <a:t>‘</a:t>
            </a:r>
            <a:r>
              <a:rPr lang="ko-KR" altLang="en-US" sz="2400" dirty="0" smtClean="0">
                <a:solidFill>
                  <a:srgbClr val="FF0000"/>
                </a:solidFill>
              </a:rPr>
              <a:t>두 실수  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에 대하여       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이고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</a:t>
            </a:r>
            <a:r>
              <a:rPr lang="en-US" altLang="ko-KR" sz="1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      </a:t>
            </a:r>
            <a:r>
              <a:rPr lang="ko-KR" altLang="en-US" sz="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이면            </a:t>
            </a:r>
            <a:r>
              <a:rPr lang="ko-KR" altLang="en-US" sz="10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.’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     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    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즉 두 실수  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가 음수이면       </a:t>
            </a:r>
            <a:r>
              <a:rPr lang="ko-KR" altLang="en-US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도 음수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   </a:t>
            </a:r>
            <a:r>
              <a:rPr lang="en-US" altLang="ko-KR" sz="1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이므로            </a:t>
            </a:r>
            <a:r>
              <a:rPr lang="ko-KR" altLang="en-US" sz="11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</a:t>
            </a:r>
            <a:r>
              <a:rPr lang="en-US" altLang="ko-KR" sz="1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따라서 주어진 명제의 대우가 참이므로 주어진 명제도  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</a:t>
            </a:r>
            <a:r>
              <a:rPr lang="en-US" altLang="ko-KR" sz="1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참이다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7355" y="2057395"/>
            <a:ext cx="196860" cy="17145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0510" y="3217015"/>
            <a:ext cx="177809" cy="24766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1712" y="3209892"/>
            <a:ext cx="196860" cy="17145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2180" y="2057395"/>
            <a:ext cx="177809" cy="24766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7416" y="3067810"/>
            <a:ext cx="755689" cy="25401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0090" y="3067810"/>
            <a:ext cx="723937" cy="31751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71687" y="3633717"/>
            <a:ext cx="1244664" cy="31116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9524" y="2016148"/>
            <a:ext cx="755689" cy="25401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08848" y="2526510"/>
            <a:ext cx="723937" cy="31751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6327" y="3175765"/>
            <a:ext cx="711237" cy="29211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0021" y="2529685"/>
            <a:ext cx="1244664" cy="3111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35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2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p.205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031550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sz="3200" dirty="0" smtClean="0">
                <a:latin typeface="+mj-lt"/>
              </a:rPr>
              <a:t>  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가 무리수임을 </a:t>
            </a:r>
            <a:r>
              <a:rPr lang="ko-KR" altLang="en-US" sz="3200" dirty="0" err="1" smtClean="0">
                <a:latin typeface="+mj-lt"/>
              </a:rPr>
              <a:t>귀류법으로</a:t>
            </a:r>
            <a:r>
              <a:rPr lang="ko-KR" altLang="en-US" sz="3200" dirty="0" smtClean="0">
                <a:latin typeface="+mj-lt"/>
              </a:rPr>
              <a:t> 증명하라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390" y="1816249"/>
            <a:ext cx="654084" cy="495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74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37283"/>
            <a:ext cx="84725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</a:t>
            </a:r>
            <a:r>
              <a:rPr lang="en-US" altLang="ko-KR" sz="105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가 무리수가 아니라고 가정하자</a:t>
            </a:r>
            <a:r>
              <a:rPr lang="en-US" altLang="ko-KR" sz="2400" dirty="0" smtClean="0">
                <a:solidFill>
                  <a:srgbClr val="FF0000"/>
                </a:solidFill>
              </a:rPr>
              <a:t>. </a:t>
            </a:r>
            <a:r>
              <a:rPr lang="ko-KR" altLang="en-US" sz="2400" dirty="0" smtClean="0">
                <a:solidFill>
                  <a:srgbClr val="FF0000"/>
                </a:solidFill>
              </a:rPr>
              <a:t>즉</a:t>
            </a:r>
            <a:r>
              <a:rPr lang="en-US" altLang="ko-KR" sz="2400" dirty="0" smtClean="0">
                <a:solidFill>
                  <a:srgbClr val="FF0000"/>
                </a:solidFill>
              </a:rPr>
              <a:t>,     </a:t>
            </a:r>
            <a:r>
              <a:rPr lang="en-US" altLang="ko-KR" sz="9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가 유리수라고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7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하면 서로소인 두 자연수   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에 대하여            </a:t>
            </a:r>
            <a:r>
              <a:rPr lang="ko-KR" altLang="en-US" sz="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으로 나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7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타낼 수 있다</a:t>
            </a:r>
            <a:r>
              <a:rPr lang="en-US" altLang="ko-KR" sz="2400" dirty="0" smtClean="0">
                <a:solidFill>
                  <a:srgbClr val="FF0000"/>
                </a:solidFill>
              </a:rPr>
              <a:t>. </a:t>
            </a:r>
            <a:r>
              <a:rPr lang="ko-KR" altLang="en-US" sz="2400" dirty="0" smtClean="0">
                <a:solidFill>
                  <a:srgbClr val="FF0000"/>
                </a:solidFill>
              </a:rPr>
              <a:t>이 식의 양변을 제곱하면           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endParaRPr lang="en-US" altLang="ko-KR" sz="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즉                    ①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이때   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  </a:t>
            </a:r>
            <a:r>
              <a:rPr lang="ko-KR" altLang="en-US" sz="8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의 배수이므로  </a:t>
            </a:r>
            <a:r>
              <a:rPr lang="ko-KR" altLang="en-US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도  </a:t>
            </a:r>
            <a:r>
              <a:rPr lang="ko-KR" altLang="en-US" sz="9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의 배수이다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 </a:t>
            </a:r>
            <a:r>
              <a:rPr lang="ko-KR" altLang="en-US" sz="2400" dirty="0" smtClean="0">
                <a:solidFill>
                  <a:srgbClr val="FF0000"/>
                </a:solidFill>
              </a:rPr>
              <a:t>따라서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   ( 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는 자연수</a:t>
            </a:r>
            <a:r>
              <a:rPr lang="en-US" altLang="ko-KR" sz="2400" dirty="0" smtClean="0">
                <a:solidFill>
                  <a:srgbClr val="FF0000"/>
                </a:solidFill>
              </a:rPr>
              <a:t>)</a:t>
            </a:r>
            <a:r>
              <a:rPr lang="ko-KR" altLang="en-US" sz="2400" dirty="0" smtClean="0">
                <a:solidFill>
                  <a:srgbClr val="FF0000"/>
                </a:solidFill>
              </a:rPr>
              <a:t>로 나타낼 수 있으며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①에 대입하면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	       , </a:t>
            </a:r>
            <a:r>
              <a:rPr lang="ko-KR" altLang="en-US" sz="2400" dirty="0" smtClean="0">
                <a:solidFill>
                  <a:srgbClr val="FF0000"/>
                </a:solidFill>
              </a:rPr>
              <a:t>즉 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168" y="1906576"/>
            <a:ext cx="469924" cy="38737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2514" y="1906576"/>
            <a:ext cx="469924" cy="38737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855" y="2793995"/>
            <a:ext cx="279414" cy="18415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7112" y="2793994"/>
            <a:ext cx="196860" cy="184159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5381" y="2557396"/>
            <a:ext cx="1212912" cy="58423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03938" y="3300369"/>
            <a:ext cx="1066855" cy="80014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20796" y="4210836"/>
            <a:ext cx="1263715" cy="336567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5042" y="4258463"/>
            <a:ext cx="304816" cy="241312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30389" y="4256059"/>
            <a:ext cx="304816" cy="24131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25" y="4783917"/>
            <a:ext cx="298465" cy="323867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34425" y="4853771"/>
            <a:ext cx="146058" cy="254013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21975" y="4916479"/>
            <a:ext cx="196860" cy="171459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33823" y="4854574"/>
            <a:ext cx="146058" cy="25401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21518" y="5407828"/>
            <a:ext cx="927148" cy="260363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73241" y="5407828"/>
            <a:ext cx="171459" cy="260363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11952" y="5879302"/>
            <a:ext cx="1422473" cy="317516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52714" y="5879302"/>
            <a:ext cx="1238314" cy="3175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09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37283"/>
            <a:ext cx="8472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마찬가지로    </a:t>
            </a:r>
            <a:r>
              <a:rPr lang="ko-KR" altLang="en-US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  </a:t>
            </a:r>
            <a:r>
              <a:rPr lang="ko-KR" altLang="en-US" sz="9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의 배수이므로   </a:t>
            </a:r>
            <a:r>
              <a:rPr lang="ko-KR" altLang="en-US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도  </a:t>
            </a:r>
            <a:r>
              <a:rPr lang="ko-KR" altLang="en-US" sz="9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의 배수이다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이때   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과  </a:t>
            </a:r>
            <a:r>
              <a:rPr lang="ko-KR" altLang="en-US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 모두  </a:t>
            </a:r>
            <a:r>
              <a:rPr lang="ko-KR" altLang="en-US" sz="11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의 배수이므로   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</a:t>
            </a:r>
            <a:r>
              <a:rPr lang="ko-KR" altLang="en-US" sz="2400" dirty="0" smtClean="0">
                <a:solidFill>
                  <a:srgbClr val="FF0000"/>
                </a:solidFill>
              </a:rPr>
              <a:t>이 서로소라는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가정에 모순이다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따라서     </a:t>
            </a:r>
            <a:r>
              <a:rPr lang="ko-KR" altLang="en-US" sz="10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는  무리수이다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071" y="1938330"/>
            <a:ext cx="387370" cy="32386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3597" y="2008184"/>
            <a:ext cx="146058" cy="25401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8196" y="2077244"/>
            <a:ext cx="285765" cy="17780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3444" y="3563133"/>
            <a:ext cx="476274" cy="374669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3070" y="2008184"/>
            <a:ext cx="146058" cy="254013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378" y="2651126"/>
            <a:ext cx="285765" cy="177809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31211" y="2644776"/>
            <a:ext cx="196860" cy="184159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9206" y="2574922"/>
            <a:ext cx="146058" cy="254013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6874" y="2651126"/>
            <a:ext cx="285765" cy="177809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8963" y="2641617"/>
            <a:ext cx="196860" cy="1841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41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123750" cy="397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ko-KR" sz="3200" dirty="0" smtClean="0">
                <a:latin typeface="+mj-lt"/>
              </a:rPr>
              <a:t>         </a:t>
            </a:r>
            <a:r>
              <a:rPr lang="en-US" altLang="ko-KR" sz="28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가 무리수임을 </a:t>
            </a:r>
            <a:r>
              <a:rPr lang="ko-KR" altLang="en-US" sz="3200" dirty="0" err="1" smtClean="0">
                <a:latin typeface="+mj-lt"/>
              </a:rPr>
              <a:t>귀류법으로</a:t>
            </a:r>
            <a:r>
              <a:rPr lang="ko-KR" altLang="en-US" sz="3200" dirty="0" smtClean="0">
                <a:latin typeface="+mj-lt"/>
              </a:rPr>
              <a:t> 증명하라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4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p.205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983" y="1812661"/>
            <a:ext cx="1422473" cy="5080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0034" y="3218826"/>
            <a:ext cx="8273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가 유리수라고 가정하면                </a:t>
            </a:r>
            <a:r>
              <a:rPr lang="en-US" altLang="ko-KR" sz="2400" dirty="0" smtClean="0">
                <a:solidFill>
                  <a:srgbClr val="FF0000"/>
                </a:solidFill>
              </a:rPr>
              <a:t>( 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는 유리수</a:t>
            </a:r>
            <a:r>
              <a:rPr lang="en-US" altLang="ko-KR" sz="2400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로 놓을 수 있다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       </a:t>
            </a:r>
            <a:r>
              <a:rPr lang="en-US" altLang="ko-KR" sz="9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이고 두 유리수의 뺄셈은 유리수이므로       </a:t>
            </a:r>
            <a:r>
              <a:rPr lang="ko-KR" altLang="en-US" sz="3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은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유리수이다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 </a:t>
            </a:r>
            <a:r>
              <a:rPr lang="ko-KR" altLang="en-US" sz="2400" dirty="0" smtClean="0">
                <a:solidFill>
                  <a:srgbClr val="FF0000"/>
                </a:solidFill>
              </a:rPr>
              <a:t>그런데     </a:t>
            </a:r>
            <a:r>
              <a:rPr lang="ko-KR" altLang="en-US" sz="11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는 무리수이므로 모순이다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따라서          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는 무리수이다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488" y="3909209"/>
            <a:ext cx="1035103" cy="36831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8843" y="3909208"/>
            <a:ext cx="1517728" cy="36831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6591" y="4067965"/>
            <a:ext cx="171459" cy="16510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9231" y="5003631"/>
            <a:ext cx="1454225" cy="368319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4764" y="5080411"/>
            <a:ext cx="666784" cy="24766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20270" y="5549201"/>
            <a:ext cx="488975" cy="38102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8851" y="6115645"/>
            <a:ext cx="1035103" cy="368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854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1789" y="2393942"/>
            <a:ext cx="8273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700" b="1" dirty="0" smtClean="0">
                <a:solidFill>
                  <a:srgbClr val="FF0000"/>
                </a:solidFill>
              </a:rPr>
              <a:t> 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FF0000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endParaRPr lang="en-US" altLang="ko-KR" sz="7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7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그런데                 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이므로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따라서 </a:t>
            </a:r>
            <a:r>
              <a:rPr lang="en-US" altLang="ko-KR" sz="2400" dirty="0" smtClean="0">
                <a:solidFill>
                  <a:srgbClr val="FF0000"/>
                </a:solidFill>
              </a:rPr>
              <a:t>		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7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이때 등호는 </a:t>
            </a:r>
            <a:r>
              <a:rPr lang="en-US" altLang="ko-KR" sz="2400" dirty="0" smtClean="0">
                <a:solidFill>
                  <a:srgbClr val="FF0000"/>
                </a:solidFill>
              </a:rPr>
              <a:t>	    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    </a:t>
            </a:r>
            <a:r>
              <a:rPr lang="en-US" altLang="ko-KR" sz="8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즉            </a:t>
            </a:r>
            <a:r>
              <a:rPr lang="ko-KR" altLang="en-US" sz="9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일 때 성립한다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>
                <a:solidFill>
                  <a:srgbClr val="F6555B"/>
                </a:solidFill>
                <a:latin typeface="+mj-lt"/>
              </a:rPr>
              <a:t>3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p.206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031550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sz="3200" dirty="0" smtClean="0">
                <a:latin typeface="+mj-lt"/>
              </a:rPr>
              <a:t>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</a:t>
            </a:r>
            <a:r>
              <a:rPr lang="en-US" altLang="ko-KR" sz="9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가 실수일 때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부등식 </a:t>
            </a:r>
            <a:r>
              <a:rPr lang="en-US" altLang="ko-KR" sz="3200" dirty="0" smtClean="0">
                <a:latin typeface="+mj-lt"/>
              </a:rPr>
              <a:t>				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을 증명하라</a:t>
            </a:r>
            <a:r>
              <a:rPr lang="en-US" altLang="ko-KR" sz="3200" dirty="0" smtClean="0">
                <a:latin typeface="+mj-lt"/>
              </a:rPr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582" y="2041682"/>
            <a:ext cx="222261" cy="21591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394" y="1914675"/>
            <a:ext cx="190510" cy="34291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0551" y="1822595"/>
            <a:ext cx="2997354" cy="43817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613" y="3566619"/>
            <a:ext cx="7391780" cy="77474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8241" y="4446568"/>
            <a:ext cx="1790792" cy="78744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2281" y="4514040"/>
            <a:ext cx="1181161" cy="66678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3348" y="4460856"/>
            <a:ext cx="2736991" cy="76838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38241" y="5390993"/>
            <a:ext cx="2165461" cy="31751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42328" y="5934553"/>
            <a:ext cx="1314518" cy="68583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32278" y="6153638"/>
            <a:ext cx="679485" cy="24766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84823" y="6147288"/>
            <a:ext cx="1238314" cy="254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918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123750" cy="397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ko-KR" sz="3200" dirty="0" smtClean="0">
                <a:latin typeface="+mj-lt"/>
              </a:rPr>
              <a:t>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</a:t>
            </a:r>
            <a:r>
              <a:rPr lang="en-US" altLang="ko-KR" sz="9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가 실수일 때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다음 부등식을 증명하라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5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p.207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6099" y="2449926"/>
            <a:ext cx="2686188" cy="40578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243" y="2991958"/>
            <a:ext cx="3091974" cy="382925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0582" y="2041682"/>
            <a:ext cx="222261" cy="215911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394" y="1914675"/>
            <a:ext cx="190510" cy="3429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52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37283"/>
            <a:ext cx="8472516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7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(1) </a:t>
            </a:r>
          </a:p>
          <a:p>
            <a:pPr>
              <a:lnSpc>
                <a:spcPct val="150000"/>
              </a:lnSpc>
            </a:pPr>
            <a:endParaRPr lang="en-US" altLang="ko-KR" sz="7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7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그런데                 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   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이므로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7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endParaRPr lang="en-US" altLang="ko-KR" sz="7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따라서                     </a:t>
            </a:r>
            <a:r>
              <a:rPr lang="ko-KR" altLang="en-US" sz="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이때 등호는            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    </a:t>
            </a:r>
            <a:r>
              <a:rPr lang="en-US" altLang="ko-KR" sz="6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즉            </a:t>
            </a:r>
            <a:r>
              <a:rPr lang="ko-KR" altLang="en-US" sz="11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일 때 성립한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7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2748" y="1902646"/>
            <a:ext cx="4089610" cy="78744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3018" y="2739194"/>
            <a:ext cx="1822544" cy="76203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6240" y="2816851"/>
            <a:ext cx="1206562" cy="65408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4172" y="3620144"/>
            <a:ext cx="2749691" cy="77474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4450" y="4515439"/>
            <a:ext cx="2171812" cy="34291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64620" y="5089326"/>
            <a:ext cx="1314518" cy="68583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35863" y="5298886"/>
            <a:ext cx="679485" cy="26671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3379" y="5304443"/>
            <a:ext cx="1231963" cy="254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63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37283"/>
            <a:ext cx="84725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(2) 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그런데                 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      </a:t>
            </a:r>
            <a:r>
              <a:rPr lang="en-US" altLang="ko-KR" sz="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이므로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따라서                       </a:t>
            </a:r>
            <a:r>
              <a:rPr lang="ko-KR" altLang="en-US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이때 등호는             </a:t>
            </a:r>
            <a:r>
              <a:rPr lang="ko-KR" altLang="en-US" sz="6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    </a:t>
            </a:r>
            <a:r>
              <a:rPr lang="en-US" altLang="ko-KR" sz="7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즉            </a:t>
            </a:r>
            <a:r>
              <a:rPr lang="ko-KR" altLang="en-US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일 때 성립한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4287" y="1951411"/>
            <a:ext cx="4070559" cy="35561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9441" y="2474846"/>
            <a:ext cx="1816193" cy="36196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9105" y="2476433"/>
            <a:ext cx="889046" cy="33021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4287" y="3004632"/>
            <a:ext cx="2419474" cy="36831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34263" y="3577032"/>
            <a:ext cx="2502029" cy="31751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66968" y="4195075"/>
            <a:ext cx="1333569" cy="26671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75096" y="4201426"/>
            <a:ext cx="685835" cy="26036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32431" y="4195075"/>
            <a:ext cx="1251014" cy="266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27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				  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  			    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123750" cy="3170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전체집합 </a:t>
            </a:r>
            <a:r>
              <a:rPr lang="en-US" altLang="ko-KR" sz="3200" dirty="0" smtClean="0"/>
              <a:t>						 </a:t>
            </a:r>
            <a:r>
              <a:rPr lang="en-US" altLang="ko-KR" sz="1000" dirty="0" smtClean="0"/>
              <a:t> </a:t>
            </a:r>
            <a:r>
              <a:rPr lang="ko-KR" altLang="en-US" sz="3200" dirty="0" smtClean="0"/>
              <a:t>에 대하여 다음 두 조건  </a:t>
            </a:r>
            <a:r>
              <a:rPr lang="ko-KR" altLang="en-US" sz="2400" dirty="0" smtClean="0"/>
              <a:t> </a:t>
            </a:r>
            <a:r>
              <a:rPr lang="en-US" altLang="ko-KR" sz="3200" dirty="0" smtClean="0"/>
              <a:t>,  </a:t>
            </a:r>
            <a:r>
              <a:rPr lang="en-US" altLang="ko-KR" sz="1600" dirty="0" smtClean="0"/>
              <a:t> </a:t>
            </a:r>
            <a:r>
              <a:rPr lang="ko-KR" altLang="en-US" sz="3200" dirty="0" smtClean="0"/>
              <a:t>의 진리집합을 구하라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: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 </a:t>
            </a:r>
            <a:r>
              <a:rPr lang="en-US" altLang="ko-KR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:  </a:t>
            </a:r>
            <a:r>
              <a:rPr lang="en-US" altLang="ko-KR" dirty="0" smtClean="0">
                <a:latin typeface="+mj-lt"/>
              </a:rPr>
              <a:t>  </a:t>
            </a:r>
            <a:r>
              <a:rPr lang="ko-KR" altLang="en-US" sz="2800" dirty="0" smtClean="0">
                <a:latin typeface="+mj-lt"/>
              </a:rPr>
              <a:t>는   </a:t>
            </a:r>
            <a:r>
              <a:rPr lang="ko-KR" altLang="en-US" sz="20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의 약수이다</a:t>
            </a:r>
            <a:r>
              <a:rPr lang="en-US" altLang="ko-KR" sz="2800" dirty="0" smtClean="0">
                <a:latin typeface="+mj-lt"/>
              </a:rPr>
              <a:t>.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3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p.195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8137" y="1889641"/>
            <a:ext cx="4813547" cy="47627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2591" y="2605868"/>
            <a:ext cx="260363" cy="32386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3475" y="3782950"/>
            <a:ext cx="234327" cy="29148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3026" y="2615393"/>
            <a:ext cx="234962" cy="30481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4743" y="4326205"/>
            <a:ext cx="211466" cy="27433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3914" y="3705584"/>
            <a:ext cx="925878" cy="30291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4146" y="4304396"/>
            <a:ext cx="228612" cy="23432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73990" y="4267209"/>
            <a:ext cx="371494" cy="29148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67678" y="5603405"/>
            <a:ext cx="1505027" cy="34926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67678" y="6162708"/>
            <a:ext cx="1860646" cy="3302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892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2594603"/>
            <a:ext cx="8273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700" dirty="0">
                <a:solidFill>
                  <a:srgbClr val="FF0000"/>
                </a:solidFill>
              </a:rPr>
              <a:t>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endParaRPr lang="en-US" altLang="ko-KR" sz="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endParaRPr lang="en-US" altLang="ko-KR" sz="7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5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따라서 </a:t>
            </a:r>
            <a:r>
              <a:rPr lang="en-US" altLang="ko-KR" sz="2400" dirty="0" smtClean="0">
                <a:solidFill>
                  <a:srgbClr val="FF0000"/>
                </a:solidFill>
              </a:rPr>
              <a:t>		   </a:t>
            </a:r>
            <a:r>
              <a:rPr lang="en-US" altLang="ko-KR" sz="8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5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이때 등호는             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즉       </a:t>
            </a:r>
            <a:r>
              <a:rPr lang="ko-KR" altLang="en-US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일 때 성립한다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4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p.207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699559"/>
            <a:ext cx="8031550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endParaRPr lang="en-US" altLang="ko-KR" sz="1000" dirty="0" smtClean="0">
              <a:latin typeface="+mj-lt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3200" dirty="0" smtClean="0">
                <a:latin typeface="+mj-lt"/>
              </a:rPr>
              <a:t>       ,       </a:t>
            </a:r>
            <a:r>
              <a:rPr lang="en-US" altLang="ko-KR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일 때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부등식 </a:t>
            </a:r>
            <a:r>
              <a:rPr lang="en-US" altLang="ko-KR" sz="3200" dirty="0" smtClean="0">
                <a:latin typeface="+mj-lt"/>
              </a:rPr>
              <a:t>	</a:t>
            </a:r>
            <a:r>
              <a:rPr lang="en-US" altLang="ko-KR" sz="2000" dirty="0" smtClean="0">
                <a:latin typeface="+mj-lt"/>
              </a:rPr>
              <a:t>	         </a:t>
            </a:r>
            <a:r>
              <a:rPr lang="en-US" altLang="ko-KR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를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defRPr/>
            </a:pPr>
            <a:endParaRPr lang="en-US" altLang="ko-KR" sz="500" dirty="0">
              <a:latin typeface="+mj-lt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증명하라</a:t>
            </a:r>
            <a:r>
              <a:rPr lang="en-US" altLang="ko-KR" sz="3200" dirty="0" smtClean="0">
                <a:latin typeface="+mj-lt"/>
              </a:rPr>
              <a:t>.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059" y="2030842"/>
            <a:ext cx="1003352" cy="32386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2934" y="2023697"/>
            <a:ext cx="946199" cy="32386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0692" y="1729200"/>
            <a:ext cx="2565532" cy="92714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0425" y="3795344"/>
            <a:ext cx="4057859" cy="75568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4201" y="3795343"/>
            <a:ext cx="4108661" cy="75568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3174" y="4592899"/>
            <a:ext cx="2736991" cy="762039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0411" y="5405167"/>
            <a:ext cx="1860646" cy="66678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2695" y="6205474"/>
            <a:ext cx="1346269" cy="38102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16518" y="6296075"/>
            <a:ext cx="717587" cy="260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506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2"/>
          <p:cNvSpPr txBox="1">
            <a:spLocks/>
          </p:cNvSpPr>
          <p:nvPr/>
        </p:nvSpPr>
        <p:spPr>
          <a:xfrm>
            <a:off x="741644" y="1799574"/>
            <a:ext cx="8123750" cy="397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ko-KR" sz="3200" dirty="0" smtClean="0">
                <a:latin typeface="+mj-lt"/>
              </a:rPr>
              <a:t>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</a:t>
            </a:r>
            <a:r>
              <a:rPr lang="en-US" altLang="ko-KR" sz="9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</a:t>
            </a:r>
            <a:r>
              <a:rPr lang="en-US" altLang="ko-KR" sz="10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가</a:t>
            </a:r>
            <a:r>
              <a:rPr lang="en-US" altLang="ko-KR" sz="32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실수일 때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다음 부등식을 증명하라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							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6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p.207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582" y="2041682"/>
            <a:ext cx="222261" cy="21591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394" y="1914675"/>
            <a:ext cx="190510" cy="34291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0015" y="2036725"/>
            <a:ext cx="203210" cy="22861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8169" y="3013549"/>
            <a:ext cx="4870700" cy="4508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796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500034" y="401455"/>
            <a:ext cx="8472516" cy="6278642"/>
            <a:chOff x="500034" y="1237283"/>
            <a:chExt cx="8472516" cy="6278642"/>
          </a:xfrm>
        </p:grpSpPr>
        <p:sp>
          <p:nvSpPr>
            <p:cNvPr id="4" name="TextBox 3"/>
            <p:cNvSpPr txBox="1"/>
            <p:nvPr/>
          </p:nvSpPr>
          <p:spPr>
            <a:xfrm>
              <a:off x="500034" y="1237283"/>
              <a:ext cx="8472516" cy="627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400" b="1" dirty="0" smtClean="0">
                  <a:solidFill>
                    <a:srgbClr val="FF0000"/>
                  </a:solidFill>
                </a:rPr>
                <a:t>정답</a:t>
              </a:r>
              <a:endParaRPr lang="en-US" altLang="ko-KR" sz="2400" b="1" dirty="0" smtClean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2400" dirty="0">
                  <a:solidFill>
                    <a:srgbClr val="FF0000"/>
                  </a:solidFill>
                </a:rPr>
                <a:t> 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 </a:t>
              </a:r>
            </a:p>
            <a:p>
              <a:pPr>
                <a:lnSpc>
                  <a:spcPct val="150000"/>
                </a:lnSpc>
              </a:pPr>
              <a:endParaRPr lang="en-US" altLang="ko-KR" sz="2400" dirty="0" smtClean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ko-KR" sz="2400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ko-KR" sz="2400" dirty="0" smtClean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ko-KR" sz="2400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2400" dirty="0" smtClean="0">
                  <a:solidFill>
                    <a:srgbClr val="FF0000"/>
                  </a:solidFill>
                </a:rPr>
                <a:t>  </a:t>
              </a:r>
              <a:r>
                <a:rPr lang="ko-KR" altLang="en-US" sz="2400" dirty="0" smtClean="0">
                  <a:solidFill>
                    <a:srgbClr val="FF0000"/>
                  </a:solidFill>
                </a:rPr>
                <a:t>그런데 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               </a:t>
              </a:r>
              <a:r>
                <a:rPr lang="en-US" altLang="ko-KR" sz="500" dirty="0" smtClean="0">
                  <a:solidFill>
                    <a:srgbClr val="FF0000"/>
                  </a:solidFill>
                </a:rPr>
                <a:t> 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,               </a:t>
              </a:r>
              <a:r>
                <a:rPr lang="en-US" altLang="ko-KR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,                </a:t>
              </a:r>
              <a:r>
                <a:rPr lang="ko-KR" altLang="en-US" sz="2400" dirty="0" smtClean="0">
                  <a:solidFill>
                    <a:srgbClr val="FF0000"/>
                  </a:solidFill>
                </a:rPr>
                <a:t>이므로</a:t>
              </a:r>
              <a:endParaRPr lang="en-US" altLang="ko-KR" sz="2400" dirty="0" smtClean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ko-KR" sz="1400" dirty="0" smtClean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ko-KR" sz="1400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2400" dirty="0" smtClean="0">
                  <a:solidFill>
                    <a:srgbClr val="FF0000"/>
                  </a:solidFill>
                </a:rPr>
                <a:t>  </a:t>
              </a:r>
              <a:r>
                <a:rPr lang="ko-KR" altLang="en-US" sz="2400" dirty="0" smtClean="0">
                  <a:solidFill>
                    <a:srgbClr val="FF0000"/>
                  </a:solidFill>
                </a:rPr>
                <a:t>따라서 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				  </a:t>
              </a:r>
              <a:r>
                <a:rPr lang="ko-KR" altLang="en-US" sz="2400" dirty="0" smtClean="0">
                  <a:solidFill>
                    <a:srgbClr val="FF0000"/>
                  </a:solidFill>
                </a:rPr>
                <a:t>이다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400" dirty="0">
                  <a:solidFill>
                    <a:srgbClr val="FF0000"/>
                  </a:solidFill>
                </a:rPr>
                <a:t> 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 </a:t>
              </a:r>
              <a:r>
                <a:rPr lang="ko-KR" altLang="en-US" sz="2400" dirty="0" smtClean="0">
                  <a:solidFill>
                    <a:srgbClr val="FF0000"/>
                  </a:solidFill>
                </a:rPr>
                <a:t>이때 등호는            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,           </a:t>
              </a:r>
              <a:r>
                <a:rPr lang="en-US" altLang="ko-KR" sz="1400" dirty="0" smtClean="0">
                  <a:solidFill>
                    <a:srgbClr val="FF0000"/>
                  </a:solidFill>
                </a:rPr>
                <a:t> 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,</a:t>
              </a:r>
              <a:r>
                <a:rPr lang="ko-KR" altLang="en-US" sz="2400" dirty="0" smtClean="0">
                  <a:solidFill>
                    <a:srgbClr val="FF0000"/>
                  </a:solidFill>
                </a:rPr>
                <a:t>           </a:t>
              </a:r>
              <a:r>
                <a:rPr lang="ko-KR" alt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,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2400" dirty="0" smtClean="0">
                  <a:solidFill>
                    <a:srgbClr val="FF0000"/>
                  </a:solidFill>
                </a:rPr>
                <a:t>  즉            </a:t>
              </a:r>
              <a:r>
                <a:rPr lang="ko-KR" altLang="en-US" sz="800" dirty="0" smtClean="0">
                  <a:solidFill>
                    <a:srgbClr val="FF0000"/>
                  </a:solidFill>
                </a:rPr>
                <a:t> </a:t>
              </a:r>
              <a:r>
                <a:rPr lang="ko-KR" altLang="en-US" sz="2400" dirty="0" smtClean="0">
                  <a:solidFill>
                    <a:srgbClr val="FF0000"/>
                  </a:solidFill>
                </a:rPr>
                <a:t>일 때 성립한다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.</a:t>
              </a: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254" y="1915668"/>
              <a:ext cx="3657788" cy="355618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254" y="2351594"/>
              <a:ext cx="5245370" cy="666784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9254" y="3098686"/>
              <a:ext cx="7467984" cy="673135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9254" y="3878898"/>
              <a:ext cx="4699242" cy="660434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8317" y="4676225"/>
              <a:ext cx="1651085" cy="38102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4511" y="4671625"/>
              <a:ext cx="1619333" cy="355618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04664" y="4682575"/>
              <a:ext cx="1638384" cy="368319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9254" y="5134968"/>
              <a:ext cx="4902452" cy="666784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34194" y="5880810"/>
              <a:ext cx="3543482" cy="330217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35905" y="6477727"/>
              <a:ext cx="1200212" cy="260363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03559" y="6474551"/>
              <a:ext cx="1149409" cy="266714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25268" y="6488839"/>
              <a:ext cx="1174810" cy="254013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11068" y="7035685"/>
              <a:ext cx="1231963" cy="247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7516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123750" cy="397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ko-KR" sz="3200" dirty="0" smtClean="0">
                <a:latin typeface="+mj-lt"/>
              </a:rPr>
              <a:t>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,  </a:t>
            </a:r>
            <a:r>
              <a:rPr lang="en-US" altLang="ko-KR" sz="900" dirty="0" smtClean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가 실수일 때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다음 부등식을 증명하라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3200" dirty="0">
                <a:latin typeface="+mj-lt"/>
              </a:rPr>
              <a:t>	</a:t>
            </a:r>
            <a:r>
              <a:rPr lang="en-US" altLang="ko-KR" sz="3200" dirty="0" smtClean="0">
                <a:latin typeface="+mj-lt"/>
              </a:rPr>
              <a:t>				 	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7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p.207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582" y="2041682"/>
            <a:ext cx="222261" cy="21591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394" y="1914675"/>
            <a:ext cx="190510" cy="34291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2625" y="2491094"/>
            <a:ext cx="2927500" cy="438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35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37283"/>
            <a:ext cx="84725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그런데            이므로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따라서                         </a:t>
            </a:r>
            <a:r>
              <a:rPr lang="ko-KR" altLang="en-US" sz="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이므로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이때 등호는           </a:t>
            </a:r>
            <a:r>
              <a:rPr lang="ko-KR" altLang="en-US" sz="9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즉         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일 때 성립한다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863" y="1925862"/>
            <a:ext cx="2470277" cy="36196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811" y="2469267"/>
            <a:ext cx="3880049" cy="37466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955" y="3023977"/>
            <a:ext cx="4438878" cy="36831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1955" y="3582178"/>
            <a:ext cx="1803493" cy="34291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15122" y="4173735"/>
            <a:ext cx="1206562" cy="32386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49775" y="4145901"/>
            <a:ext cx="2114659" cy="34926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9410" y="4678485"/>
            <a:ext cx="2609984" cy="37466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3719" y="5247005"/>
            <a:ext cx="2101958" cy="33021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43822" y="5812367"/>
            <a:ext cx="1124008" cy="32386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52080" y="5840149"/>
            <a:ext cx="939848" cy="254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33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0034" y="3761760"/>
            <a:ext cx="8273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(2), (3), (4)           			    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01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p.208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3089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중에서 명제를 모두 찾으라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         </a:t>
            </a:r>
            <a:r>
              <a:rPr lang="ko-KR" altLang="en-US" sz="2800" dirty="0" smtClean="0">
                <a:latin typeface="+mj-lt"/>
              </a:rPr>
              <a:t>이면 </a:t>
            </a:r>
            <a:r>
              <a:rPr lang="en-US" altLang="ko-KR" sz="2800" dirty="0" smtClean="0">
                <a:latin typeface="+mj-lt"/>
              </a:rPr>
              <a:t>	 </a:t>
            </a:r>
            <a:r>
              <a:rPr lang="ko-KR" altLang="en-US" sz="2800" dirty="0" smtClean="0">
                <a:latin typeface="+mj-lt"/>
              </a:rPr>
              <a:t>이다</a:t>
            </a:r>
            <a:r>
              <a:rPr lang="en-US" altLang="ko-KR" sz="28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(3)   </a:t>
            </a:r>
            <a:r>
              <a:rPr lang="en-US" altLang="ko-KR" dirty="0" smtClean="0">
                <a:latin typeface="+mj-lt"/>
              </a:rPr>
              <a:t>  </a:t>
            </a:r>
            <a:r>
              <a:rPr lang="ko-KR" altLang="en-US" sz="2800" dirty="0" smtClean="0">
                <a:latin typeface="+mj-lt"/>
              </a:rPr>
              <a:t>는  </a:t>
            </a:r>
            <a:r>
              <a:rPr lang="ko-KR" altLang="en-US" sz="105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의 배수이다</a:t>
            </a:r>
            <a:r>
              <a:rPr lang="en-US" altLang="ko-KR" sz="28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(4)         </a:t>
            </a:r>
            <a:r>
              <a:rPr lang="ko-KR" altLang="en-US" sz="2800" dirty="0" smtClean="0">
                <a:latin typeface="+mj-lt"/>
              </a:rPr>
              <a:t>이면         </a:t>
            </a:r>
            <a:r>
              <a:rPr lang="ko-KR" altLang="en-US" sz="12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이다</a:t>
            </a:r>
            <a:r>
              <a:rPr lang="en-US" altLang="ko-KR" sz="2800" dirty="0" smtClean="0">
                <a:latin typeface="+mj-lt"/>
              </a:rPr>
              <a:t>.</a:t>
            </a:r>
            <a:endParaRPr lang="ko-KR" altLang="en-US" sz="2800" dirty="0">
              <a:latin typeface="+mj-lt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6939" y="2437118"/>
            <a:ext cx="1103052" cy="38864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8650" y="2977856"/>
            <a:ext cx="1051614" cy="38864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2956" y="2981032"/>
            <a:ext cx="1051614" cy="38292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5565" y="3588296"/>
            <a:ext cx="360064" cy="29719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0404" y="3579670"/>
            <a:ext cx="182889" cy="30862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38422" y="4089311"/>
            <a:ext cx="914447" cy="29719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0397" y="3996332"/>
            <a:ext cx="1091621" cy="388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94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02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p.208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59469" cy="3858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명제의 역과 대우를 말하고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그것의 참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거짓을 판별하라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      </a:t>
            </a:r>
            <a:r>
              <a:rPr lang="en-US" altLang="ko-KR" sz="1600" dirty="0" smtClean="0">
                <a:latin typeface="+mj-lt"/>
              </a:rPr>
              <a:t>  </a:t>
            </a:r>
            <a:r>
              <a:rPr lang="ko-KR" altLang="en-US" sz="2800" dirty="0" smtClean="0">
                <a:latin typeface="+mj-lt"/>
              </a:rPr>
              <a:t>이면 </a:t>
            </a:r>
            <a:r>
              <a:rPr lang="en-US" altLang="ko-KR" sz="2800" dirty="0" smtClean="0">
                <a:latin typeface="+mj-lt"/>
              </a:rPr>
              <a:t>	  </a:t>
            </a:r>
            <a:r>
              <a:rPr lang="en-US" altLang="ko-KR" sz="2400" dirty="0" smtClean="0">
                <a:latin typeface="+mj-lt"/>
              </a:rPr>
              <a:t>      </a:t>
            </a:r>
            <a:r>
              <a:rPr lang="en-US" altLang="ko-KR" sz="11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이다</a:t>
            </a:r>
            <a:r>
              <a:rPr lang="en-US" altLang="ko-KR" sz="28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				 </a:t>
            </a:r>
            <a:r>
              <a:rPr lang="ko-KR" altLang="en-US" sz="2800" dirty="0" smtClean="0">
                <a:latin typeface="+mj-lt"/>
              </a:rPr>
              <a:t>이면 </a:t>
            </a:r>
            <a:r>
              <a:rPr lang="en-US" altLang="ko-KR" sz="2800" dirty="0" smtClean="0">
                <a:latin typeface="+mj-lt"/>
              </a:rPr>
              <a:t> </a:t>
            </a:r>
            <a:r>
              <a:rPr lang="en-US" altLang="ko-KR" sz="1200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     </a:t>
            </a:r>
            <a:r>
              <a:rPr lang="ko-KR" altLang="en-US" sz="2800" dirty="0" smtClean="0">
                <a:latin typeface="+mj-lt"/>
              </a:rPr>
              <a:t> 또는 </a:t>
            </a:r>
            <a:endParaRPr lang="en-US" altLang="ko-KR" sz="28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 smtClean="0">
                <a:latin typeface="+mj-lt"/>
              </a:rPr>
              <a:t>  (3) </a:t>
            </a:r>
            <a:r>
              <a:rPr lang="ko-KR" altLang="en-US" sz="2800" dirty="0" smtClean="0">
                <a:latin typeface="+mj-lt"/>
              </a:rPr>
              <a:t>마름모는 직사각형이다</a:t>
            </a:r>
            <a:r>
              <a:rPr lang="en-US" altLang="ko-KR" sz="2800" dirty="0" smtClean="0">
                <a:latin typeface="+mj-lt"/>
              </a:rPr>
              <a:t>.</a:t>
            </a:r>
            <a:endParaRPr lang="ko-KR" altLang="en-US" sz="2800" dirty="0">
              <a:latin typeface="+mj-lt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7520" y="3122167"/>
            <a:ext cx="851579" cy="308626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7415" y="3074864"/>
            <a:ext cx="1148774" cy="38864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5228" y="3582661"/>
            <a:ext cx="2866220" cy="404833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5894" y="3651906"/>
            <a:ext cx="960170" cy="308626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92595" y="3680166"/>
            <a:ext cx="903017" cy="291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15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37283"/>
            <a:ext cx="84725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 </a:t>
            </a:r>
            <a:r>
              <a:rPr lang="ko-KR" altLang="en-US" sz="2400" dirty="0" smtClean="0">
                <a:solidFill>
                  <a:srgbClr val="FF0000"/>
                </a:solidFill>
              </a:rPr>
              <a:t>역</a:t>
            </a:r>
            <a:r>
              <a:rPr lang="en-US" altLang="ko-KR" sz="2400" dirty="0" smtClean="0">
                <a:solidFill>
                  <a:srgbClr val="FF0000"/>
                </a:solidFill>
              </a:rPr>
              <a:t>:    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이면       </a:t>
            </a:r>
            <a:r>
              <a:rPr lang="ko-KR" altLang="en-US" sz="11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</a:rPr>
              <a:t>거짓</a:t>
            </a:r>
            <a:r>
              <a:rPr lang="en-US" altLang="ko-KR" sz="2400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</a:t>
            </a:r>
            <a:r>
              <a:rPr lang="en-US" altLang="ko-KR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대우</a:t>
            </a:r>
            <a:r>
              <a:rPr lang="en-US" altLang="ko-KR" sz="2400" dirty="0" smtClean="0">
                <a:solidFill>
                  <a:srgbClr val="FF0000"/>
                </a:solidFill>
              </a:rPr>
              <a:t>:         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이면       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 (</a:t>
            </a:r>
            <a:r>
              <a:rPr lang="ko-KR" altLang="en-US" sz="2400" dirty="0" smtClean="0">
                <a:solidFill>
                  <a:srgbClr val="FF0000"/>
                </a:solidFill>
              </a:rPr>
              <a:t>참</a:t>
            </a:r>
            <a:r>
              <a:rPr lang="en-US" altLang="ko-KR" sz="2400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 </a:t>
            </a:r>
            <a:r>
              <a:rPr lang="ko-KR" altLang="en-US" sz="2400" dirty="0" smtClean="0">
                <a:solidFill>
                  <a:srgbClr val="FF0000"/>
                </a:solidFill>
              </a:rPr>
              <a:t>역</a:t>
            </a:r>
            <a:r>
              <a:rPr lang="en-US" altLang="ko-KR" sz="2400" dirty="0" smtClean="0">
                <a:solidFill>
                  <a:srgbClr val="FF0000"/>
                </a:solidFill>
              </a:rPr>
              <a:t>:        </a:t>
            </a:r>
            <a:r>
              <a:rPr lang="en-US" altLang="ko-KR" sz="2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또는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이면      </a:t>
            </a:r>
            <a:r>
              <a:rPr lang="en-US" altLang="ko-KR" sz="2400" dirty="0" smtClean="0">
                <a:solidFill>
                  <a:srgbClr val="FF0000"/>
                </a:solidFill>
              </a:rPr>
              <a:t>		 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</a:rPr>
              <a:t>거짓</a:t>
            </a:r>
            <a:r>
              <a:rPr lang="en-US" altLang="ko-KR" sz="2400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</a:t>
            </a:r>
            <a:r>
              <a:rPr lang="en-US" altLang="ko-KR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대우</a:t>
            </a:r>
            <a:r>
              <a:rPr lang="en-US" altLang="ko-KR" sz="2400" dirty="0" smtClean="0">
                <a:solidFill>
                  <a:srgbClr val="FF0000"/>
                </a:solidFill>
              </a:rPr>
              <a:t>:       </a:t>
            </a:r>
            <a:r>
              <a:rPr lang="en-US" altLang="ko-KR" sz="12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이고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</a:t>
            </a:r>
            <a:r>
              <a:rPr lang="en-US" altLang="ko-KR" sz="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이면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          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 (</a:t>
            </a:r>
            <a:r>
              <a:rPr lang="ko-KR" altLang="en-US" sz="2400" dirty="0" smtClean="0">
                <a:solidFill>
                  <a:srgbClr val="FF0000"/>
                </a:solidFill>
              </a:rPr>
              <a:t>참</a:t>
            </a:r>
            <a:r>
              <a:rPr lang="en-US" altLang="ko-KR" sz="2400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(3) </a:t>
            </a:r>
            <a:r>
              <a:rPr lang="ko-KR" altLang="en-US" sz="2400" dirty="0" smtClean="0">
                <a:solidFill>
                  <a:srgbClr val="FF0000"/>
                </a:solidFill>
              </a:rPr>
              <a:t>역</a:t>
            </a:r>
            <a:r>
              <a:rPr lang="en-US" altLang="ko-KR" sz="2400" dirty="0" smtClean="0">
                <a:solidFill>
                  <a:srgbClr val="FF0000"/>
                </a:solidFill>
              </a:rPr>
              <a:t>: </a:t>
            </a:r>
            <a:r>
              <a:rPr lang="ko-KR" altLang="en-US" sz="2400" dirty="0" smtClean="0">
                <a:solidFill>
                  <a:srgbClr val="FF0000"/>
                </a:solidFill>
              </a:rPr>
              <a:t>직사각형은 마름모이다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 (</a:t>
            </a:r>
            <a:r>
              <a:rPr lang="ko-KR" altLang="en-US" sz="2400" dirty="0" smtClean="0">
                <a:solidFill>
                  <a:srgbClr val="FF0000"/>
                </a:solidFill>
              </a:rPr>
              <a:t>거짓</a:t>
            </a:r>
            <a:r>
              <a:rPr lang="en-US" altLang="ko-KR" sz="2400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</a:t>
            </a:r>
            <a:r>
              <a:rPr lang="en-US" altLang="ko-KR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대우</a:t>
            </a:r>
            <a:r>
              <a:rPr lang="en-US" altLang="ko-KR" sz="2400" dirty="0" smtClean="0">
                <a:solidFill>
                  <a:srgbClr val="FF0000"/>
                </a:solidFill>
              </a:rPr>
              <a:t>:  </a:t>
            </a:r>
            <a:r>
              <a:rPr lang="ko-KR" altLang="en-US" sz="2400" dirty="0" smtClean="0">
                <a:solidFill>
                  <a:srgbClr val="FF0000"/>
                </a:solidFill>
              </a:rPr>
              <a:t>직사각형이 아니면 마름모가 아니다</a:t>
            </a:r>
            <a:r>
              <a:rPr lang="en-US" altLang="ko-KR" sz="2400" dirty="0" smtClean="0">
                <a:solidFill>
                  <a:srgbClr val="FF0000"/>
                </a:solidFill>
              </a:rPr>
              <a:t>. (</a:t>
            </a:r>
            <a:r>
              <a:rPr lang="ko-KR" altLang="en-US" sz="2400" dirty="0" smtClean="0">
                <a:solidFill>
                  <a:srgbClr val="FF0000"/>
                </a:solidFill>
              </a:rPr>
              <a:t>거짓</a:t>
            </a:r>
            <a:r>
              <a:rPr lang="en-US" altLang="ko-KR" sz="2400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3842" y="1949441"/>
            <a:ext cx="946199" cy="3302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2750" y="2025645"/>
            <a:ext cx="698536" cy="25401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8486" y="2503495"/>
            <a:ext cx="958899" cy="32386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48843" y="2566999"/>
            <a:ext cx="711237" cy="26036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1647" y="3123700"/>
            <a:ext cx="774740" cy="234962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32978" y="3114175"/>
            <a:ext cx="742988" cy="25401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13281" y="3062888"/>
            <a:ext cx="2377244" cy="35658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16111" y="3670593"/>
            <a:ext cx="711237" cy="222261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43364" y="3657892"/>
            <a:ext cx="679485" cy="24766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98915" y="3613440"/>
            <a:ext cx="2368672" cy="3365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20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 </a:t>
            </a:r>
            <a:r>
              <a:rPr lang="ko-KR" altLang="en-US" sz="2400" dirty="0" smtClean="0">
                <a:solidFill>
                  <a:srgbClr val="FF0000"/>
                </a:solidFill>
              </a:rPr>
              <a:t>필요조건</a:t>
            </a:r>
            <a:r>
              <a:rPr lang="en-US" altLang="ko-KR" sz="2400" dirty="0" smtClean="0">
                <a:solidFill>
                  <a:srgbClr val="FF0000"/>
                </a:solidFill>
              </a:rPr>
              <a:t>		   (2) </a:t>
            </a:r>
            <a:r>
              <a:rPr lang="ko-KR" altLang="en-US" sz="2400" dirty="0" smtClean="0">
                <a:solidFill>
                  <a:srgbClr val="FF0000"/>
                </a:solidFill>
              </a:rPr>
              <a:t>필요충분조건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(3) </a:t>
            </a:r>
            <a:r>
              <a:rPr lang="ko-KR" altLang="en-US" sz="2400" dirty="0" smtClean="0">
                <a:solidFill>
                  <a:srgbClr val="FF0000"/>
                </a:solidFill>
              </a:rPr>
              <a:t>충분조건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03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p.208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22284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두 조건 </a:t>
            </a:r>
            <a:r>
              <a:rPr lang="ko-KR" altLang="en-US" sz="1000" dirty="0" smtClean="0"/>
              <a:t> </a:t>
            </a:r>
            <a:r>
              <a:rPr lang="ko-KR" altLang="en-US" sz="3200" dirty="0" smtClean="0"/>
              <a:t> </a:t>
            </a:r>
            <a:r>
              <a:rPr lang="ko-KR" altLang="en-US" sz="2000" dirty="0" smtClean="0"/>
              <a:t> 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  </a:t>
            </a:r>
            <a:r>
              <a:rPr lang="ko-KR" altLang="en-US" sz="1400" dirty="0" smtClean="0"/>
              <a:t> </a:t>
            </a:r>
            <a:r>
              <a:rPr lang="ko-KR" altLang="en-US" sz="3200" dirty="0" smtClean="0"/>
              <a:t>가 다음과 같을 때</a:t>
            </a:r>
            <a:r>
              <a:rPr lang="en-US" altLang="ko-KR" sz="3200" dirty="0" smtClean="0"/>
              <a:t>,  </a:t>
            </a:r>
            <a:r>
              <a:rPr lang="en-US" altLang="ko-KR" sz="2000" dirty="0" smtClean="0"/>
              <a:t> </a:t>
            </a:r>
            <a:r>
              <a:rPr lang="ko-KR" altLang="en-US" sz="3200" dirty="0" smtClean="0"/>
              <a:t>는  </a:t>
            </a:r>
            <a:r>
              <a:rPr lang="ko-KR" altLang="en-US" sz="1400" dirty="0" smtClean="0"/>
              <a:t> </a:t>
            </a:r>
            <a:r>
              <a:rPr lang="ko-KR" altLang="en-US" sz="3200" dirty="0" smtClean="0"/>
              <a:t>이기 위한 어떤 조건인지 말하라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 </a:t>
            </a:r>
            <a:r>
              <a:rPr lang="en-US" altLang="ko-KR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:  </a:t>
            </a:r>
            <a:r>
              <a:rPr lang="en-US" altLang="ko-KR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는 실수 </a:t>
            </a:r>
            <a:r>
              <a:rPr lang="en-US" altLang="ko-KR" sz="2800" dirty="0" smtClean="0">
                <a:latin typeface="+mj-lt"/>
              </a:rPr>
              <a:t>	   </a:t>
            </a:r>
            <a:r>
              <a:rPr lang="en-US" altLang="ko-KR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:  </a:t>
            </a:r>
            <a:r>
              <a:rPr lang="en-US" altLang="ko-KR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는 무리수</a:t>
            </a:r>
            <a:endParaRPr lang="en-US" altLang="ko-KR" sz="28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 </a:t>
            </a:r>
            <a:r>
              <a:rPr lang="en-US" altLang="ko-KR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: 			   </a:t>
            </a:r>
            <a:r>
              <a:rPr lang="en-US" altLang="ko-KR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:  	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(3)  </a:t>
            </a:r>
            <a:r>
              <a:rPr lang="en-US" altLang="ko-KR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: 			   </a:t>
            </a:r>
            <a:r>
              <a:rPr lang="en-US" altLang="ko-KR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: </a:t>
            </a:r>
            <a:endParaRPr lang="ko-KR" altLang="en-US" sz="2800" dirty="0">
              <a:latin typeface="+mj-lt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4995" y="2012770"/>
            <a:ext cx="247663" cy="32386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1956" y="2031822"/>
            <a:ext cx="215911" cy="30481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4976" y="2031821"/>
            <a:ext cx="215911" cy="304816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229" y="2012771"/>
            <a:ext cx="247663" cy="323867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0052" y="3165599"/>
            <a:ext cx="222897" cy="29148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0052" y="3700552"/>
            <a:ext cx="222897" cy="29148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0052" y="4230678"/>
            <a:ext cx="222897" cy="29148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2421" y="3234299"/>
            <a:ext cx="222897" cy="20575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7556" y="3207483"/>
            <a:ext cx="222897" cy="205751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6710" y="3585189"/>
            <a:ext cx="1897477" cy="38864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37557" y="3604889"/>
            <a:ext cx="880155" cy="285764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57450" y="4221832"/>
            <a:ext cx="1194496" cy="297195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37556" y="4059580"/>
            <a:ext cx="1205927" cy="474369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4033" y="3181604"/>
            <a:ext cx="194320" cy="274334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4196" y="3702933"/>
            <a:ext cx="194320" cy="274334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8908" y="4247233"/>
            <a:ext cx="194320" cy="274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484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FF0000"/>
                </a:solidFill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(2), (4)</a:t>
            </a: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  <p:sp>
        <p:nvSpPr>
          <p:cNvPr id="15" name="내용 개체 틀 2"/>
          <p:cNvSpPr txBox="1">
            <a:spLocks/>
          </p:cNvSpPr>
          <p:nvPr/>
        </p:nvSpPr>
        <p:spPr>
          <a:xfrm>
            <a:off x="741644" y="1799574"/>
            <a:ext cx="822284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중 절대부등식을 모두 찾으라</a:t>
            </a:r>
            <a:r>
              <a:rPr lang="en-US" altLang="ko-KR" sz="32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				  (2)	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(3) 				  (4) 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04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p.208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5035" y="2532563"/>
            <a:ext cx="1583136" cy="30291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1656" y="2534944"/>
            <a:ext cx="1948915" cy="28576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7617" y="2972729"/>
            <a:ext cx="2549021" cy="41150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4513" y="2980590"/>
            <a:ext cx="2949091" cy="400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010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 </a:t>
            </a:r>
            <a:r>
              <a:rPr lang="ko-KR" altLang="en-US" sz="2400" dirty="0" smtClean="0">
                <a:solidFill>
                  <a:srgbClr val="FF0000"/>
                </a:solidFill>
              </a:rPr>
              <a:t>참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(2) </a:t>
            </a:r>
            <a:r>
              <a:rPr lang="ko-KR" altLang="en-US" sz="2400" dirty="0" smtClean="0">
                <a:solidFill>
                  <a:srgbClr val="FF0000"/>
                </a:solidFill>
              </a:rPr>
              <a:t>거짓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2602632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6555B"/>
                </a:solidFill>
                <a:latin typeface="+mj-lt"/>
              </a:rPr>
              <a:t>예제 </a:t>
            </a:r>
            <a:r>
              <a:rPr lang="en-US" altLang="ko-KR" b="1" dirty="0" smtClean="0">
                <a:solidFill>
                  <a:srgbClr val="F6555B"/>
                </a:solidFill>
                <a:latin typeface="+mj-lt"/>
              </a:rPr>
              <a:t>1</a:t>
            </a:r>
            <a:endParaRPr lang="ko-KR" altLang="en-US" dirty="0">
              <a:solidFill>
                <a:srgbClr val="F6555B"/>
              </a:solidFill>
              <a:latin typeface="+mj-lt"/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p.196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741644" y="1799575"/>
            <a:ext cx="8031550" cy="3022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ko-KR" altLang="en-US" sz="3200" dirty="0" smtClean="0">
                <a:latin typeface="+mj-lt"/>
              </a:rPr>
              <a:t>다음 명제의 참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거짓을 진리집합을 이용하여 판별하라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           </a:t>
            </a:r>
            <a:r>
              <a:rPr lang="en-US" altLang="ko-KR" dirty="0" smtClean="0">
                <a:latin typeface="+mj-lt"/>
              </a:rPr>
              <a:t>  </a:t>
            </a:r>
            <a:r>
              <a:rPr lang="ko-KR" altLang="en-US" sz="2800" dirty="0" smtClean="0">
                <a:latin typeface="+mj-lt"/>
              </a:rPr>
              <a:t>이면 </a:t>
            </a:r>
            <a:r>
              <a:rPr lang="en-US" altLang="ko-KR" sz="2800" dirty="0" smtClean="0">
                <a:latin typeface="+mj-lt"/>
              </a:rPr>
              <a:t>		     </a:t>
            </a:r>
            <a:r>
              <a:rPr lang="ko-KR" altLang="en-US" sz="2800" dirty="0" smtClean="0">
                <a:latin typeface="+mj-lt"/>
              </a:rPr>
              <a:t>이다</a:t>
            </a:r>
            <a:r>
              <a:rPr lang="en-US" altLang="ko-KR" sz="28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		    </a:t>
            </a:r>
            <a:r>
              <a:rPr lang="ko-KR" altLang="en-US" sz="2800" dirty="0" smtClean="0">
                <a:latin typeface="+mj-lt"/>
              </a:rPr>
              <a:t>이면 </a:t>
            </a:r>
            <a:r>
              <a:rPr lang="en-US" altLang="ko-KR" sz="2800" dirty="0" smtClean="0">
                <a:latin typeface="+mj-lt"/>
              </a:rPr>
              <a:t>        </a:t>
            </a:r>
            <a:r>
              <a:rPr lang="ko-KR" altLang="en-US" sz="2800" dirty="0" smtClean="0">
                <a:latin typeface="+mj-lt"/>
              </a:rPr>
              <a:t>이다</a:t>
            </a:r>
            <a:r>
              <a:rPr lang="en-US" altLang="ko-KR" sz="2800" dirty="0" smtClean="0">
                <a:latin typeface="+mj-lt"/>
              </a:rPr>
              <a:t>.</a:t>
            </a:r>
            <a:endParaRPr lang="ko-KR" altLang="en-US" sz="2800" dirty="0">
              <a:latin typeface="+mj-lt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7413" y="3120293"/>
            <a:ext cx="1514552" cy="29148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4313" y="3041285"/>
            <a:ext cx="1897477" cy="40007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4557" y="3655433"/>
            <a:ext cx="1537414" cy="29719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4154" y="3659561"/>
            <a:ext cx="925878" cy="2971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54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194" y="3058449"/>
            <a:ext cx="7563239" cy="14605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29326" y="3303977"/>
            <a:ext cx="7183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/>
              <a:t>ㄱ</a:t>
            </a:r>
            <a:r>
              <a:rPr lang="en-US" altLang="ko-KR" sz="2800" dirty="0" smtClean="0"/>
              <a:t>. 			     </a:t>
            </a:r>
            <a:r>
              <a:rPr lang="ko-KR" altLang="en-US" sz="2800" dirty="0" smtClean="0"/>
              <a:t>ㄴ</a:t>
            </a:r>
            <a:r>
              <a:rPr lang="en-US" altLang="ko-KR" sz="2800" dirty="0" smtClean="0"/>
              <a:t>. </a:t>
            </a:r>
          </a:p>
          <a:p>
            <a:r>
              <a:rPr lang="ko-KR" altLang="en-US" sz="2800" dirty="0" err="1" smtClean="0"/>
              <a:t>ㄷ</a:t>
            </a:r>
            <a:r>
              <a:rPr lang="en-US" altLang="ko-KR" sz="2800" dirty="0" smtClean="0"/>
              <a:t>. 			     </a:t>
            </a:r>
            <a:r>
              <a:rPr lang="ko-KR" altLang="en-US" sz="2800" dirty="0" smtClean="0"/>
              <a:t>ㄹ</a:t>
            </a:r>
            <a:r>
              <a:rPr lang="en-US" altLang="ko-KR" sz="2800" dirty="0" smtClean="0"/>
              <a:t>. </a:t>
            </a:r>
            <a:endParaRPr lang="ko-KR" altLang="en-US" sz="2800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222844" cy="3858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두 명제 </a:t>
            </a:r>
            <a:r>
              <a:rPr lang="en-US" altLang="ko-KR" sz="3200" dirty="0" smtClean="0"/>
              <a:t>		</a:t>
            </a:r>
            <a:r>
              <a:rPr lang="en-US" altLang="ko-KR" sz="2000" dirty="0" smtClean="0"/>
              <a:t>   </a:t>
            </a:r>
            <a:r>
              <a:rPr lang="en-US" altLang="ko-KR" sz="3200" dirty="0" smtClean="0"/>
              <a:t>, 		    </a:t>
            </a:r>
            <a:r>
              <a:rPr lang="en-US" altLang="ko-KR" sz="700" dirty="0" smtClean="0"/>
              <a:t> </a:t>
            </a:r>
            <a:r>
              <a:rPr lang="ko-KR" altLang="en-US" sz="3200" dirty="0" smtClean="0"/>
              <a:t>가 모두 참일 때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참인 명제만을 </a:t>
            </a:r>
            <a:r>
              <a:rPr lang="ko-KR" altLang="en-US" sz="3200" b="1" dirty="0" smtClean="0"/>
              <a:t>보기</a:t>
            </a:r>
            <a:r>
              <a:rPr lang="ko-KR" altLang="en-US" sz="3200" dirty="0" smtClean="0"/>
              <a:t>에서 모두 고르라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3" y="4859557"/>
            <a:ext cx="8386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ㄴ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ㄷ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05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5349" y="1977543"/>
            <a:ext cx="1524078" cy="32386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4075" y="1978200"/>
            <a:ext cx="1962251" cy="323867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2996" y="3446976"/>
            <a:ext cx="914447" cy="285764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49300" y="3450971"/>
            <a:ext cx="885871" cy="274334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98707" y="3910910"/>
            <a:ext cx="1325948" cy="274334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49301" y="3902781"/>
            <a:ext cx="1234503" cy="2971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496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06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138037" cy="4077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전체집합   </a:t>
            </a:r>
            <a:r>
              <a:rPr lang="ko-KR" altLang="en-US" sz="1400" dirty="0" smtClean="0"/>
              <a:t> </a:t>
            </a:r>
            <a:r>
              <a:rPr lang="ko-KR" altLang="en-US" sz="3200" dirty="0" smtClean="0"/>
              <a:t>에 대하여 두 조건</a:t>
            </a:r>
            <a:r>
              <a:rPr lang="ko-KR" altLang="en-US" sz="600" dirty="0" smtClean="0"/>
              <a:t> </a:t>
            </a:r>
            <a:r>
              <a:rPr lang="ko-KR" altLang="en-US" sz="3200" dirty="0" smtClean="0"/>
              <a:t>  </a:t>
            </a:r>
            <a:r>
              <a:rPr lang="ko-KR" altLang="en-US" sz="2000" dirty="0" smtClean="0"/>
              <a:t> </a:t>
            </a:r>
            <a:r>
              <a:rPr lang="en-US" altLang="ko-KR" sz="3200" dirty="0" smtClean="0"/>
              <a:t>,  </a:t>
            </a:r>
            <a:r>
              <a:rPr lang="en-US" altLang="ko-KR" sz="1600" dirty="0" smtClean="0"/>
              <a:t> </a:t>
            </a:r>
            <a:r>
              <a:rPr lang="ko-KR" altLang="en-US" sz="3200" dirty="0"/>
              <a:t>의</a:t>
            </a:r>
            <a:r>
              <a:rPr lang="ko-KR" altLang="en-US" sz="3200" dirty="0" smtClean="0"/>
              <a:t> 진리집합을 각각   </a:t>
            </a:r>
            <a:r>
              <a:rPr lang="ko-KR" altLang="en-US" sz="1400" dirty="0" smtClean="0"/>
              <a:t> </a:t>
            </a:r>
            <a:r>
              <a:rPr lang="en-US" altLang="ko-KR" sz="3200" dirty="0" smtClean="0"/>
              <a:t>,   </a:t>
            </a:r>
            <a:r>
              <a:rPr lang="en-US" altLang="ko-KR" sz="1100" dirty="0" smtClean="0"/>
              <a:t> </a:t>
            </a:r>
            <a:r>
              <a:rPr lang="ko-KR" altLang="en-US" sz="3200" dirty="0" smtClean="0"/>
              <a:t>라고 하자</a:t>
            </a:r>
            <a:r>
              <a:rPr lang="en-US" altLang="ko-KR" sz="3200" dirty="0" smtClean="0"/>
              <a:t>. </a:t>
            </a:r>
            <a:r>
              <a:rPr lang="ko-KR" altLang="en-US" sz="3200" dirty="0" smtClean="0"/>
              <a:t>명제 </a:t>
            </a:r>
            <a:r>
              <a:rPr lang="en-US" altLang="ko-KR" sz="3200" dirty="0" smtClean="0"/>
              <a:t>‘ </a:t>
            </a:r>
            <a:r>
              <a:rPr lang="en-US" altLang="ko-KR" sz="2000" dirty="0" smtClean="0"/>
              <a:t> </a:t>
            </a:r>
            <a:r>
              <a:rPr lang="ko-KR" altLang="en-US" sz="3200" dirty="0" smtClean="0"/>
              <a:t>이면</a:t>
            </a:r>
            <a:endParaRPr lang="en-US" altLang="ko-KR" sz="32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3200" dirty="0">
                <a:latin typeface="+mj-lt"/>
              </a:rPr>
              <a:t> </a:t>
            </a:r>
            <a:r>
              <a:rPr lang="en-US" altLang="ko-KR" sz="3200" dirty="0" smtClean="0">
                <a:latin typeface="+mj-lt"/>
              </a:rPr>
              <a:t>    </a:t>
            </a:r>
            <a:r>
              <a:rPr lang="ko-KR" altLang="en-US" sz="3200" dirty="0" smtClean="0">
                <a:latin typeface="+mj-lt"/>
              </a:rPr>
              <a:t>이다</a:t>
            </a:r>
            <a:r>
              <a:rPr lang="en-US" altLang="ko-KR" sz="3200" dirty="0" smtClean="0">
                <a:latin typeface="+mj-lt"/>
              </a:rPr>
              <a:t>.’</a:t>
            </a:r>
            <a:r>
              <a:rPr lang="ko-KR" altLang="en-US" sz="3200" dirty="0" smtClean="0">
                <a:latin typeface="+mj-lt"/>
              </a:rPr>
              <a:t>가 참일 때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반드시 성립하는 것은</a:t>
            </a:r>
            <a:r>
              <a:rPr lang="en-US" altLang="ko-KR" sz="3200" dirty="0" smtClean="0">
                <a:latin typeface="+mj-lt"/>
              </a:rPr>
              <a:t>?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① 				  ②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③  			  	  ④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⑤ </a:t>
            </a:r>
            <a:endParaRPr lang="ko-KR" altLang="en-US" sz="2800" dirty="0">
              <a:latin typeface="+mj-lt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0702" y="1964157"/>
            <a:ext cx="349268" cy="35561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8402" y="2008609"/>
            <a:ext cx="241312" cy="31116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7007" y="2014959"/>
            <a:ext cx="228612" cy="29846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5593" y="2542376"/>
            <a:ext cx="361969" cy="3429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7741" y="2542376"/>
            <a:ext cx="349268" cy="40642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7103" y="3173860"/>
            <a:ext cx="654084" cy="31751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9602" y="2603154"/>
            <a:ext cx="241312" cy="31116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58503" y="3691052"/>
            <a:ext cx="1080191" cy="38292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21057" y="3691051"/>
            <a:ext cx="1788887" cy="365779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58502" y="4210315"/>
            <a:ext cx="1834610" cy="37721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17881" y="4210316"/>
            <a:ext cx="1794602" cy="38292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58502" y="4746478"/>
            <a:ext cx="1177350" cy="388640"/>
          </a:xfrm>
          <a:prstGeom prst="rect">
            <a:avLst/>
          </a:prstGeom>
        </p:spPr>
      </p:pic>
      <p:sp>
        <p:nvSpPr>
          <p:cNvPr id="22" name="타원 21"/>
          <p:cNvSpPr/>
          <p:nvPr/>
        </p:nvSpPr>
        <p:spPr>
          <a:xfrm>
            <a:off x="4714849" y="3687293"/>
            <a:ext cx="372959" cy="3846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6085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3" y="4864904"/>
            <a:ext cx="3429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2306" y="6157142"/>
            <a:ext cx="717587" cy="260363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07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222844" cy="3815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세 조건  </a:t>
            </a:r>
            <a:r>
              <a:rPr lang="ko-KR" altLang="en-US" sz="2400" dirty="0" smtClean="0"/>
              <a:t> </a:t>
            </a:r>
            <a:r>
              <a:rPr lang="en-US" altLang="ko-KR" sz="3200" dirty="0" smtClean="0"/>
              <a:t>,  </a:t>
            </a:r>
            <a:r>
              <a:rPr lang="en-US" altLang="ko-KR" sz="1400" dirty="0" smtClean="0"/>
              <a:t> </a:t>
            </a:r>
            <a:r>
              <a:rPr lang="en-US" altLang="ko-KR" sz="3200" dirty="0" smtClean="0"/>
              <a:t>,  </a:t>
            </a:r>
            <a:r>
              <a:rPr lang="en-US" altLang="ko-KR" sz="1200" dirty="0" smtClean="0"/>
              <a:t> </a:t>
            </a:r>
            <a:r>
              <a:rPr lang="ko-KR" altLang="en-US" sz="3200" dirty="0" smtClean="0"/>
              <a:t>의</a:t>
            </a:r>
            <a:r>
              <a:rPr lang="en-US" altLang="ko-KR" sz="3200" dirty="0" smtClean="0"/>
              <a:t> </a:t>
            </a:r>
            <a:r>
              <a:rPr lang="ko-KR" altLang="en-US" sz="3200" dirty="0" smtClean="0"/>
              <a:t>진리집합이 각각</a:t>
            </a:r>
            <a:endParaRPr lang="en-US" altLang="ko-KR" sz="32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3200" dirty="0"/>
              <a:t>	</a:t>
            </a:r>
            <a:r>
              <a:rPr lang="en-US" altLang="ko-KR" sz="3200" dirty="0" smtClean="0"/>
              <a:t>    ,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				    ,</a:t>
            </a: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이다</a:t>
            </a:r>
            <a:r>
              <a:rPr lang="en-US" altLang="ko-KR" sz="3200" dirty="0" smtClean="0"/>
              <a:t>.  </a:t>
            </a:r>
            <a:r>
              <a:rPr lang="en-US" altLang="ko-KR" sz="2400" dirty="0" smtClean="0"/>
              <a:t> </a:t>
            </a:r>
            <a:r>
              <a:rPr lang="ko-KR" altLang="en-US" sz="3200" dirty="0" smtClean="0"/>
              <a:t>는  </a:t>
            </a:r>
            <a:r>
              <a:rPr lang="ko-KR" altLang="en-US" sz="1100" dirty="0" smtClean="0"/>
              <a:t> </a:t>
            </a:r>
            <a:r>
              <a:rPr lang="ko-KR" altLang="en-US" sz="3200" dirty="0" smtClean="0"/>
              <a:t>이기 위한 충분조건</a:t>
            </a:r>
            <a:r>
              <a:rPr lang="en-US" altLang="ko-KR" sz="3200" dirty="0" smtClean="0"/>
              <a:t>,  </a:t>
            </a:r>
            <a:r>
              <a:rPr lang="en-US" altLang="ko-KR" sz="1400" dirty="0" smtClean="0"/>
              <a:t> </a:t>
            </a:r>
            <a:r>
              <a:rPr lang="ko-KR" altLang="en-US" sz="3200" dirty="0" smtClean="0"/>
              <a:t>는  </a:t>
            </a:r>
            <a:r>
              <a:rPr lang="ko-KR" altLang="en-US" sz="1400" dirty="0" smtClean="0"/>
              <a:t> </a:t>
            </a:r>
            <a:r>
              <a:rPr lang="ko-KR" altLang="en-US" sz="3200" dirty="0" smtClean="0"/>
              <a:t>이기 위한 필요충분조건이 되도록 하는 두 실수</a:t>
            </a:r>
            <a:endParaRPr lang="en-US" altLang="ko-KR" sz="32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3200" dirty="0"/>
              <a:t> </a:t>
            </a:r>
            <a:r>
              <a:rPr lang="en-US" altLang="ko-KR" sz="2400" dirty="0" smtClean="0"/>
              <a:t> 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  </a:t>
            </a:r>
            <a:r>
              <a:rPr lang="ko-KR" altLang="en-US" sz="700" dirty="0" smtClean="0"/>
              <a:t> </a:t>
            </a:r>
            <a:r>
              <a:rPr lang="ko-KR" altLang="en-US" sz="3200" dirty="0" smtClean="0"/>
              <a:t>의 값을 각각 구하라</a:t>
            </a:r>
            <a:r>
              <a:rPr lang="en-US" altLang="ko-KR" sz="3200" dirty="0" smtClean="0"/>
              <a:t>.</a:t>
            </a:r>
            <a:endParaRPr lang="ko-KR" altLang="en-US" sz="3200" dirty="0">
              <a:latin typeface="+mj-lt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7572" y="2034987"/>
            <a:ext cx="254013" cy="30481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3819" y="2034987"/>
            <a:ext cx="222261" cy="30481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113" y="2034518"/>
            <a:ext cx="222261" cy="24766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4267" y="2471254"/>
            <a:ext cx="1411677" cy="45246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26343" y="2471406"/>
            <a:ext cx="3384406" cy="47659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3998" y="2418652"/>
            <a:ext cx="2660469" cy="51882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6641" y="4421205"/>
            <a:ext cx="228612" cy="22226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14472" y="4296591"/>
            <a:ext cx="177809" cy="349268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1689" y="3206210"/>
            <a:ext cx="254013" cy="304816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188" y="3202656"/>
            <a:ext cx="222261" cy="304816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79148" y="3201049"/>
            <a:ext cx="222261" cy="247663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4572" y="3201049"/>
            <a:ext cx="222261" cy="304816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16104" y="6164920"/>
            <a:ext cx="679485" cy="254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310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00033" y="4859139"/>
            <a:ext cx="8273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5"/>
            <a:ext cx="4330824" cy="630401"/>
          </a:xfrm>
        </p:spPr>
        <p:txBody>
          <a:bodyPr/>
          <a:lstStyle/>
          <a:p>
            <a:pPr>
              <a:buNone/>
            </a:pPr>
            <a:r>
              <a:rPr lang="ko-KR" altLang="en-US" b="1" dirty="0" err="1" smtClean="0">
                <a:solidFill>
                  <a:srgbClr val="64C6C0"/>
                </a:solidFill>
              </a:rPr>
              <a:t>중단원</a:t>
            </a:r>
            <a:r>
              <a:rPr lang="ko-KR" altLang="en-US" b="1" dirty="0" smtClean="0">
                <a:solidFill>
                  <a:srgbClr val="64C6C0"/>
                </a:solidFill>
              </a:rPr>
              <a:t> 학습 점검 </a:t>
            </a:r>
            <a:r>
              <a:rPr lang="en-US" altLang="ko-KR" b="1" dirty="0" smtClean="0">
                <a:solidFill>
                  <a:srgbClr val="64C6C0"/>
                </a:solidFill>
              </a:rPr>
              <a:t>08</a:t>
            </a:r>
            <a:endParaRPr lang="ko-KR" altLang="en-US" sz="2800" dirty="0">
              <a:solidFill>
                <a:srgbClr val="64C6C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741644" y="1799574"/>
            <a:ext cx="8222844" cy="334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2800" dirty="0" smtClean="0"/>
              <a:t>두 조건    </a:t>
            </a:r>
            <a:r>
              <a:rPr lang="en-US" altLang="ko-KR" sz="2800" dirty="0" smtClean="0"/>
              <a:t>: 	   </a:t>
            </a:r>
            <a:r>
              <a:rPr lang="en-US" altLang="ko-KR" sz="1400" dirty="0" smtClean="0"/>
              <a:t> </a:t>
            </a:r>
            <a:r>
              <a:rPr lang="en-US" altLang="ko-KR" sz="2800" dirty="0" smtClean="0"/>
              <a:t>,  </a:t>
            </a:r>
            <a:r>
              <a:rPr lang="en-US" altLang="ko-KR" sz="1600" dirty="0" smtClean="0"/>
              <a:t> </a:t>
            </a:r>
            <a:r>
              <a:rPr lang="en-US" altLang="ko-KR" sz="2800" dirty="0" smtClean="0"/>
              <a:t> : 		     </a:t>
            </a:r>
            <a:r>
              <a:rPr lang="en-US" altLang="ko-KR" sz="1200" dirty="0" smtClean="0"/>
              <a:t> </a:t>
            </a:r>
            <a:r>
              <a:rPr lang="ko-KR" altLang="en-US" sz="2800" dirty="0" smtClean="0"/>
              <a:t>에 대하여 </a:t>
            </a:r>
            <a:endParaRPr lang="en-US" altLang="ko-KR" sz="2800" dirty="0" smtClean="0"/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</a:t>
            </a:r>
            <a:r>
              <a:rPr lang="en-US" altLang="ko-KR" sz="8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가</a:t>
            </a: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</a:t>
            </a:r>
            <a:r>
              <a:rPr lang="en-US" altLang="ko-KR" sz="16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이기 위한 충분조건이 되도록 하는 모든 자연수  </a:t>
            </a:r>
            <a:r>
              <a:rPr lang="ko-KR" altLang="en-US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의 값의 합을 구하라</a:t>
            </a:r>
            <a:r>
              <a:rPr lang="en-US" altLang="ko-KR" sz="2800" dirty="0" smtClean="0">
                <a:latin typeface="+mj-lt"/>
              </a:rPr>
              <a:t>.</a:t>
            </a:r>
            <a:endParaRPr lang="ko-KR" altLang="en-US" sz="2800" dirty="0">
              <a:latin typeface="+mj-lt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9874" y="2021519"/>
            <a:ext cx="254013" cy="31751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357" y="2530551"/>
            <a:ext cx="254013" cy="31751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6325" y="2021519"/>
            <a:ext cx="209561" cy="323867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0666" y="2524200"/>
            <a:ext cx="209561" cy="323867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6907" y="1863246"/>
            <a:ext cx="1295467" cy="42547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5298" y="1918017"/>
            <a:ext cx="2273417" cy="330217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7818" y="2940797"/>
            <a:ext cx="228612" cy="349268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8348" y="6155708"/>
            <a:ext cx="311166" cy="266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933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전체집합            </a:t>
            </a:r>
            <a:r>
              <a:rPr lang="ko-KR" altLang="en-US" sz="24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는   </a:t>
            </a:r>
            <a:r>
              <a:rPr lang="ko-KR" altLang="en-US" sz="20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 이하의 홀수 의 부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ko-KR" altLang="en-US" sz="3200" dirty="0" err="1" smtClean="0">
                <a:solidFill>
                  <a:prstClr val="black"/>
                </a:solidFill>
              </a:rPr>
              <a:t>분집합</a:t>
            </a:r>
            <a:r>
              <a:rPr lang="ko-KR" altLang="en-US" sz="3200" dirty="0" smtClean="0">
                <a:solidFill>
                  <a:prstClr val="black"/>
                </a:solidFill>
              </a:rPr>
              <a:t>             </a:t>
            </a:r>
            <a:r>
              <a:rPr lang="ko-KR" altLang="en-US" sz="14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는 소수 에 대하여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                    의 값은</a:t>
            </a:r>
            <a:r>
              <a:rPr lang="en-US" altLang="ko-KR" sz="3200" dirty="0" smtClean="0">
                <a:solidFill>
                  <a:prstClr val="black"/>
                </a:solidFill>
              </a:rPr>
              <a:t>?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① 				  ② 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③ 				  ④ 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⑤ 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Ⅳ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집합과 명제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01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p.212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775231" y="3652789"/>
            <a:ext cx="368273" cy="379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3504" y="1856730"/>
            <a:ext cx="1695537" cy="46357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4787" y="1844824"/>
            <a:ext cx="152408" cy="50167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2572" y="1919134"/>
            <a:ext cx="381020" cy="34926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6972" y="3013622"/>
            <a:ext cx="2787793" cy="50167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90866" y="3692172"/>
            <a:ext cx="160028" cy="29719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46569" y="3700769"/>
            <a:ext cx="194320" cy="29719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90866" y="4200974"/>
            <a:ext cx="194320" cy="29148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7239" y="4203532"/>
            <a:ext cx="228612" cy="28576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90866" y="4700778"/>
            <a:ext cx="188605" cy="30291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49235" y="2435176"/>
            <a:ext cx="1790792" cy="46357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6076" y="2430543"/>
            <a:ext cx="152408" cy="5016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220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전체집합   </a:t>
            </a:r>
            <a:r>
              <a:rPr lang="ko-KR" altLang="en-US" sz="14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의 공집합이 아닌 두 부분집합   </a:t>
            </a:r>
            <a:endParaRPr lang="en-US" altLang="ko-KR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ko-KR" sz="3200" dirty="0" smtClean="0">
                <a:solidFill>
                  <a:prstClr val="black"/>
                </a:solidFill>
              </a:rPr>
              <a:t>  </a:t>
            </a:r>
            <a:r>
              <a:rPr lang="en-US" altLang="ko-KR" sz="105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   </a:t>
            </a:r>
            <a:r>
              <a:rPr lang="en-US" altLang="ko-KR" sz="14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에 대하여 </a:t>
            </a:r>
            <a:r>
              <a:rPr lang="en-US" altLang="ko-KR" sz="3200" dirty="0" smtClean="0">
                <a:solidFill>
                  <a:prstClr val="black"/>
                </a:solidFill>
              </a:rPr>
              <a:t>		   </a:t>
            </a:r>
            <a:r>
              <a:rPr lang="en-US" altLang="ko-KR" sz="12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일 때</a:t>
            </a:r>
            <a:r>
              <a:rPr lang="en-US" altLang="ko-KR" sz="32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dirty="0" smtClean="0">
                <a:solidFill>
                  <a:prstClr val="black"/>
                </a:solidFill>
              </a:rPr>
              <a:t>집합   </a:t>
            </a:r>
            <a:r>
              <a:rPr lang="ko-KR" altLang="en-US" sz="20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와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항상 서로소인 집합은</a:t>
            </a:r>
            <a:r>
              <a:rPr lang="en-US" altLang="ko-KR" sz="3200" dirty="0" smtClean="0">
                <a:solidFill>
                  <a:prstClr val="black"/>
                </a:solidFill>
              </a:rPr>
              <a:t>?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① 				  ②  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③ 				  ④  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⑤ 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Ⅳ</a:t>
            </a:r>
            <a:r>
              <a:rPr lang="en-US" altLang="ko-KR" dirty="0"/>
              <a:t>. </a:t>
            </a:r>
            <a:r>
              <a:rPr lang="ko-KR" altLang="en-US" dirty="0"/>
              <a:t>집합과 명제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02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p.212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4775903" y="4145656"/>
            <a:ext cx="367602" cy="3791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2917" y="1928591"/>
            <a:ext cx="355618" cy="33656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736" y="2473291"/>
            <a:ext cx="330217" cy="36196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2934" y="2507333"/>
            <a:ext cx="381020" cy="34291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5330" y="2378037"/>
            <a:ext cx="2254366" cy="45722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89932" y="2508449"/>
            <a:ext cx="381020" cy="34291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9326" y="3662131"/>
            <a:ext cx="308626" cy="32577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41602" y="3585927"/>
            <a:ext cx="622967" cy="39435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64988" y="4188282"/>
            <a:ext cx="1028753" cy="33720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0880" y="4191915"/>
            <a:ext cx="1057329" cy="31434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64988" y="4635217"/>
            <a:ext cx="1565990" cy="4572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003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오른쪽 </a:t>
            </a:r>
            <a:r>
              <a:rPr lang="ko-KR" altLang="en-US" sz="3200" dirty="0" err="1" smtClean="0">
                <a:solidFill>
                  <a:prstClr val="black"/>
                </a:solidFill>
              </a:rPr>
              <a:t>벤다이어그램의</a:t>
            </a:r>
            <a:r>
              <a:rPr lang="ko-KR" altLang="en-US" sz="3200" dirty="0" smtClean="0">
                <a:solidFill>
                  <a:prstClr val="black"/>
                </a:solidFill>
              </a:rPr>
              <a:t> 색칠한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부분을 나타낸 것은</a:t>
            </a:r>
            <a:r>
              <a:rPr lang="en-US" altLang="ko-KR" sz="3200" dirty="0" smtClean="0">
                <a:solidFill>
                  <a:prstClr val="black"/>
                </a:solidFill>
              </a:rPr>
              <a:t>?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① 				</a:t>
            </a:r>
            <a:endParaRPr lang="en-US" altLang="ko-KR" sz="28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②  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③ 				 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④ 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⑤ 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Ⅳ</a:t>
            </a:r>
            <a:r>
              <a:rPr lang="en-US" altLang="ko-KR" dirty="0"/>
              <a:t>. </a:t>
            </a:r>
            <a:r>
              <a:rPr lang="ko-KR" altLang="en-US" dirty="0"/>
              <a:t>집합과 명제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03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p.212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1120095" y="4583140"/>
            <a:ext cx="380071" cy="3919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45" y="1797622"/>
            <a:ext cx="2296774" cy="225049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5830" y="3030713"/>
            <a:ext cx="2034644" cy="41150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6176" y="3535511"/>
            <a:ext cx="2057505" cy="41150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8686" y="4007368"/>
            <a:ext cx="2263256" cy="46865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20118" y="5076590"/>
            <a:ext cx="2286118" cy="45722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05831" y="4560130"/>
            <a:ext cx="2560451" cy="4515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298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내용 개체 틀 2"/>
          <p:cNvSpPr txBox="1">
            <a:spLocks/>
          </p:cNvSpPr>
          <p:nvPr/>
        </p:nvSpPr>
        <p:spPr>
          <a:xfrm>
            <a:off x="806896" y="1799574"/>
            <a:ext cx="8086938" cy="4869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전체 학생이    </a:t>
            </a:r>
            <a:r>
              <a:rPr lang="ko-KR" altLang="en-US" sz="6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명인 희철이네 반에서 축구와</a:t>
            </a:r>
            <a:r>
              <a:rPr lang="en-US" altLang="ko-KR" sz="3200" dirty="0" smtClean="0">
                <a:solidFill>
                  <a:prstClr val="black"/>
                </a:solidFill>
              </a:rPr>
              <a:t/>
            </a:r>
            <a:br>
              <a:rPr lang="en-US" altLang="ko-KR" sz="3200" dirty="0" smtClean="0">
                <a:solidFill>
                  <a:prstClr val="black"/>
                </a:solidFill>
              </a:rPr>
            </a:br>
            <a:r>
              <a:rPr lang="ko-KR" altLang="en-US" sz="3200" dirty="0" smtClean="0">
                <a:solidFill>
                  <a:prstClr val="black"/>
                </a:solidFill>
              </a:rPr>
              <a:t>농구에 대한 선호도를 조사한 결과</a:t>
            </a:r>
            <a:r>
              <a:rPr lang="en-US" altLang="ko-KR" sz="32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dirty="0" smtClean="0">
                <a:solidFill>
                  <a:prstClr val="black"/>
                </a:solidFill>
              </a:rPr>
              <a:t>축구를 </a:t>
            </a:r>
            <a:r>
              <a:rPr lang="ko-KR" altLang="en-US" sz="3200" dirty="0" err="1" smtClean="0">
                <a:solidFill>
                  <a:prstClr val="black"/>
                </a:solidFill>
              </a:rPr>
              <a:t>좋</a:t>
            </a:r>
            <a:r>
              <a:rPr lang="en-US" altLang="ko-KR" sz="3200" dirty="0" smtClean="0">
                <a:solidFill>
                  <a:prstClr val="black"/>
                </a:solidFill>
              </a:rPr>
              <a:t/>
            </a:r>
            <a:br>
              <a:rPr lang="en-US" altLang="ko-KR" sz="3200" dirty="0" smtClean="0">
                <a:solidFill>
                  <a:prstClr val="black"/>
                </a:solidFill>
              </a:rPr>
            </a:br>
            <a:r>
              <a:rPr lang="ko-KR" altLang="en-US" sz="3200" dirty="0" err="1" smtClean="0">
                <a:solidFill>
                  <a:prstClr val="black"/>
                </a:solidFill>
              </a:rPr>
              <a:t>아하는</a:t>
            </a:r>
            <a:r>
              <a:rPr lang="ko-KR" altLang="en-US" sz="3200" dirty="0" smtClean="0">
                <a:solidFill>
                  <a:prstClr val="black"/>
                </a:solidFill>
              </a:rPr>
              <a:t> 학생이    </a:t>
            </a:r>
            <a:r>
              <a:rPr lang="ko-KR" altLang="en-US" sz="9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명</a:t>
            </a:r>
            <a:r>
              <a:rPr lang="en-US" altLang="ko-KR" sz="32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dirty="0" smtClean="0">
                <a:solidFill>
                  <a:prstClr val="black"/>
                </a:solidFill>
              </a:rPr>
              <a:t>농구를 좋아하는 학생이</a:t>
            </a:r>
            <a:r>
              <a:rPr lang="en-US" altLang="ko-KR" sz="3200" dirty="0" smtClean="0">
                <a:solidFill>
                  <a:prstClr val="black"/>
                </a:solidFill>
              </a:rPr>
              <a:t/>
            </a:r>
            <a:br>
              <a:rPr lang="en-US" altLang="ko-KR" sz="3200" dirty="0" smtClean="0">
                <a:solidFill>
                  <a:prstClr val="black"/>
                </a:solidFill>
              </a:rPr>
            </a:br>
            <a:r>
              <a:rPr lang="ko-KR" altLang="en-US" sz="3200" dirty="0" smtClean="0">
                <a:solidFill>
                  <a:prstClr val="black"/>
                </a:solidFill>
              </a:rPr>
              <a:t>    명이었다</a:t>
            </a:r>
            <a:r>
              <a:rPr lang="en-US" altLang="ko-KR" sz="3200" dirty="0" smtClean="0">
                <a:solidFill>
                  <a:prstClr val="black"/>
                </a:solidFill>
              </a:rPr>
              <a:t>. </a:t>
            </a:r>
            <a:r>
              <a:rPr lang="ko-KR" altLang="en-US" sz="3200" dirty="0" smtClean="0">
                <a:solidFill>
                  <a:prstClr val="black"/>
                </a:solidFill>
              </a:rPr>
              <a:t>축구와 농구를 모두 좋아하는 학</a:t>
            </a:r>
            <a:r>
              <a:rPr lang="en-US" altLang="ko-KR" sz="3200" dirty="0" smtClean="0">
                <a:solidFill>
                  <a:prstClr val="black"/>
                </a:solidFill>
              </a:rPr>
              <a:t/>
            </a:r>
            <a:br>
              <a:rPr lang="en-US" altLang="ko-KR" sz="3200" dirty="0" smtClean="0">
                <a:solidFill>
                  <a:prstClr val="black"/>
                </a:solidFill>
              </a:rPr>
            </a:br>
            <a:r>
              <a:rPr lang="ko-KR" altLang="en-US" sz="3200" dirty="0" smtClean="0">
                <a:solidFill>
                  <a:prstClr val="black"/>
                </a:solidFill>
              </a:rPr>
              <a:t>생 수의 최댓값과 최솟값을 각각    </a:t>
            </a:r>
            <a:r>
              <a:rPr lang="ko-KR" altLang="en-US" sz="17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    </a:t>
            </a:r>
            <a:r>
              <a:rPr lang="ko-KR" altLang="en-US" sz="3200" dirty="0" smtClean="0">
                <a:solidFill>
                  <a:prstClr val="black"/>
                </a:solidFill>
              </a:rPr>
              <a:t>이라고</a:t>
            </a:r>
            <a:r>
              <a:rPr lang="en-US" altLang="ko-KR" sz="3200" dirty="0" smtClean="0">
                <a:solidFill>
                  <a:prstClr val="black"/>
                </a:solidFill>
              </a:rPr>
              <a:t/>
            </a:r>
            <a:br>
              <a:rPr lang="en-US" altLang="ko-KR" sz="3200" dirty="0" smtClean="0">
                <a:solidFill>
                  <a:prstClr val="black"/>
                </a:solidFill>
              </a:rPr>
            </a:br>
            <a:r>
              <a:rPr lang="ko-KR" altLang="en-US" sz="3200" dirty="0" smtClean="0">
                <a:solidFill>
                  <a:prstClr val="black"/>
                </a:solidFill>
              </a:rPr>
              <a:t>할 때</a:t>
            </a:r>
            <a:r>
              <a:rPr lang="en-US" altLang="ko-KR" sz="3200" dirty="0" smtClean="0">
                <a:solidFill>
                  <a:prstClr val="black"/>
                </a:solidFill>
              </a:rPr>
              <a:t>,           </a:t>
            </a:r>
            <a:r>
              <a:rPr lang="ko-KR" altLang="en-US" sz="3200" dirty="0" smtClean="0">
                <a:solidFill>
                  <a:prstClr val="black"/>
                </a:solidFill>
              </a:rPr>
              <a:t>의 값은</a:t>
            </a:r>
            <a:r>
              <a:rPr lang="en-US" altLang="ko-KR" sz="3200" dirty="0" smtClean="0">
                <a:solidFill>
                  <a:prstClr val="black"/>
                </a:solidFill>
              </a:rPr>
              <a:t>?</a:t>
            </a:r>
            <a:endParaRPr lang="en-US" altLang="ko-KR" sz="900" dirty="0" smtClean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3000" dirty="0">
                <a:solidFill>
                  <a:prstClr val="black"/>
                </a:solidFill>
              </a:rPr>
              <a:t> </a:t>
            </a:r>
            <a:r>
              <a:rPr lang="en-US" altLang="ko-KR" sz="3000" dirty="0" smtClean="0">
                <a:solidFill>
                  <a:prstClr val="black"/>
                </a:solidFill>
              </a:rPr>
              <a:t> ① 			  ②  			  ③ 	</a:t>
            </a:r>
            <a:br>
              <a:rPr lang="en-US" altLang="ko-KR" sz="3000" dirty="0" smtClean="0">
                <a:solidFill>
                  <a:prstClr val="black"/>
                </a:solidFill>
              </a:rPr>
            </a:br>
            <a:r>
              <a:rPr lang="en-US" altLang="ko-KR" sz="3000" dirty="0" smtClean="0">
                <a:solidFill>
                  <a:prstClr val="black"/>
                </a:solidFill>
              </a:rPr>
              <a:t>  ④ 			  ⑤  </a:t>
            </a:r>
            <a:endParaRPr lang="ko-KR" altLang="en-US" sz="3000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Ⅳ</a:t>
            </a:r>
            <a:r>
              <a:rPr lang="en-US" altLang="ko-KR" dirty="0"/>
              <a:t>. </a:t>
            </a:r>
            <a:r>
              <a:rPr lang="ko-KR" altLang="en-US" dirty="0"/>
              <a:t>집합과 명제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04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p.212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1131908" y="5809593"/>
            <a:ext cx="368258" cy="4141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092" y="1981546"/>
            <a:ext cx="419122" cy="32386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7491" y="3085820"/>
            <a:ext cx="444523" cy="33656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135" y="3629375"/>
            <a:ext cx="412771" cy="32386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8337" y="4160856"/>
            <a:ext cx="488975" cy="34291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71964" y="4259391"/>
            <a:ext cx="374669" cy="22861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2780" y="4682482"/>
            <a:ext cx="1257365" cy="36831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65614" y="5337005"/>
            <a:ext cx="412771" cy="31116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07449" y="5328857"/>
            <a:ext cx="412771" cy="33656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19672" y="5328857"/>
            <a:ext cx="190510" cy="336567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95800" y="5836765"/>
            <a:ext cx="444523" cy="336567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352913" y="5826781"/>
            <a:ext cx="438173" cy="3302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497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Ⅳ</a:t>
            </a:r>
            <a:r>
              <a:rPr lang="en-US" altLang="ko-KR" dirty="0"/>
              <a:t>. </a:t>
            </a:r>
            <a:r>
              <a:rPr lang="ko-KR" altLang="en-US" dirty="0"/>
              <a:t>집합과 명제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05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p.212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806896" y="1799574"/>
            <a:ext cx="8229600" cy="4725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다음 두 조건  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  </a:t>
            </a:r>
            <a:r>
              <a:rPr lang="en-US" altLang="ko-KR" sz="1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에 대하여 명제       </a:t>
            </a:r>
            <a:r>
              <a:rPr lang="ko-KR" altLang="en-US" sz="20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가 참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인 것은</a:t>
            </a:r>
            <a:r>
              <a:rPr lang="en-US" altLang="ko-KR" sz="3200" dirty="0" smtClean="0">
                <a:solidFill>
                  <a:prstClr val="black"/>
                </a:solidFill>
              </a:rPr>
              <a:t>?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①  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: 		         </a:t>
            </a:r>
            <a:r>
              <a:rPr lang="en-US" altLang="ko-KR" dirty="0" smtClean="0">
                <a:solidFill>
                  <a:prstClr val="black"/>
                </a:solidFill>
              </a:rPr>
              <a:t>  </a:t>
            </a:r>
            <a:r>
              <a:rPr lang="en-US" altLang="ko-KR" sz="2800" dirty="0" smtClean="0">
                <a:solidFill>
                  <a:prstClr val="black"/>
                </a:solidFill>
              </a:rPr>
              <a:t>  </a:t>
            </a:r>
            <a:r>
              <a:rPr lang="en-US" altLang="ko-KR" sz="1050" dirty="0" smtClean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 : 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②  </a:t>
            </a:r>
            <a:r>
              <a:rPr lang="en-US" altLang="ko-KR" sz="2000" dirty="0" smtClean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:                       </a:t>
            </a:r>
            <a:r>
              <a:rPr lang="en-US" altLang="ko-KR" sz="1050" dirty="0" smtClean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    :  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③  </a:t>
            </a:r>
            <a:r>
              <a:rPr lang="en-US" altLang="ko-KR" sz="2000" dirty="0" smtClean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:  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는</a:t>
            </a: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</a:t>
            </a:r>
            <a:r>
              <a:rPr lang="en-US" altLang="ko-KR" sz="12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의 배수이다</a:t>
            </a:r>
            <a:r>
              <a:rPr lang="en-US" altLang="ko-KR" sz="2800" dirty="0" smtClean="0">
                <a:solidFill>
                  <a:prstClr val="black"/>
                </a:solidFill>
              </a:rPr>
              <a:t>.</a:t>
            </a:r>
            <a:r>
              <a:rPr lang="ko-KR" altLang="en-US" sz="2800" dirty="0" smtClean="0">
                <a:solidFill>
                  <a:prstClr val="black"/>
                </a:solidFill>
              </a:rPr>
              <a:t>   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:  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는  </a:t>
            </a:r>
            <a:r>
              <a:rPr lang="ko-KR" altLang="en-US" sz="11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의 배수이다</a:t>
            </a:r>
            <a:r>
              <a:rPr lang="en-US" altLang="ko-KR" sz="2800" dirty="0" smtClean="0">
                <a:solidFill>
                  <a:prstClr val="black"/>
                </a:solidFill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④  </a:t>
            </a:r>
            <a:r>
              <a:rPr lang="en-US" altLang="ko-KR" sz="2000" dirty="0" smtClean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:  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는   </a:t>
            </a:r>
            <a:r>
              <a:rPr lang="ko-KR" altLang="en-US" sz="20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의 약수이다</a:t>
            </a:r>
            <a:r>
              <a:rPr lang="en-US" altLang="ko-KR" sz="2800" dirty="0" smtClean="0">
                <a:solidFill>
                  <a:prstClr val="black"/>
                </a:solidFill>
              </a:rPr>
              <a:t>. </a:t>
            </a:r>
            <a:r>
              <a:rPr lang="ko-KR" altLang="en-US" sz="2800" dirty="0" smtClean="0">
                <a:solidFill>
                  <a:prstClr val="black"/>
                </a:solidFill>
              </a:rPr>
              <a:t> </a:t>
            </a:r>
            <a:r>
              <a:rPr lang="ko-KR" altLang="en-US" sz="12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:  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는   </a:t>
            </a:r>
            <a:r>
              <a:rPr lang="ko-KR" altLang="en-US" sz="20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의 약수이다</a:t>
            </a:r>
            <a:r>
              <a:rPr lang="en-US" altLang="ko-KR" sz="2800" dirty="0" smtClean="0">
                <a:solidFill>
                  <a:prstClr val="black"/>
                </a:solidFill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⑤  </a:t>
            </a:r>
            <a:r>
              <a:rPr lang="en-US" altLang="ko-KR" sz="2000" dirty="0" smtClean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: </a:t>
            </a:r>
            <a:r>
              <a:rPr lang="ko-KR" altLang="en-US" sz="2800" dirty="0" smtClean="0">
                <a:solidFill>
                  <a:prstClr val="black"/>
                </a:solidFill>
              </a:rPr>
              <a:t>사각형         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는 직사각형이다</a:t>
            </a:r>
            <a:r>
              <a:rPr lang="en-US" altLang="ko-KR" sz="2800" dirty="0" smtClean="0">
                <a:solidFill>
                  <a:prstClr val="black"/>
                </a:solidFill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     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: </a:t>
            </a:r>
            <a:r>
              <a:rPr lang="ko-KR" altLang="en-US" sz="2800" dirty="0" smtClean="0">
                <a:solidFill>
                  <a:prstClr val="black"/>
                </a:solidFill>
              </a:rPr>
              <a:t>사각형         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는 정사각형이다</a:t>
            </a:r>
            <a:r>
              <a:rPr lang="en-US" altLang="ko-KR" sz="28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1" name="타원 30"/>
          <p:cNvSpPr/>
          <p:nvPr/>
        </p:nvSpPr>
        <p:spPr>
          <a:xfrm>
            <a:off x="1100751" y="3550653"/>
            <a:ext cx="415361" cy="428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432" y="2001426"/>
            <a:ext cx="260363" cy="31116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0663" y="1994282"/>
            <a:ext cx="209561" cy="31116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2192" y="1981581"/>
            <a:ext cx="971600" cy="323867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1025" y="3135343"/>
            <a:ext cx="234327" cy="280049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9219" y="3649926"/>
            <a:ext cx="188605" cy="280049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5313" y="3659651"/>
            <a:ext cx="234327" cy="280049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9219" y="3131052"/>
            <a:ext cx="188605" cy="280049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8168" y="4175658"/>
            <a:ext cx="234327" cy="280049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4631" y="4695839"/>
            <a:ext cx="188605" cy="280049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8168" y="4693147"/>
            <a:ext cx="234327" cy="280049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4632" y="4175658"/>
            <a:ext cx="188605" cy="280049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8168" y="5208852"/>
            <a:ext cx="234327" cy="280049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0713" y="5698679"/>
            <a:ext cx="188605" cy="28004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12102" y="3086147"/>
            <a:ext cx="988745" cy="30862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3080" y="2989516"/>
            <a:ext cx="1097337" cy="38864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26390" y="3536096"/>
            <a:ext cx="1057329" cy="40578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56612" y="3504380"/>
            <a:ext cx="1154489" cy="388640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26390" y="4218788"/>
            <a:ext cx="217181" cy="205751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48854" y="4180604"/>
            <a:ext cx="217181" cy="205751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95899" y="4104427"/>
            <a:ext cx="188605" cy="29719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23392" y="4103977"/>
            <a:ext cx="194320" cy="297195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73982" y="4683952"/>
            <a:ext cx="217181" cy="205751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26390" y="4733579"/>
            <a:ext cx="217181" cy="205751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66786" y="4646803"/>
            <a:ext cx="377210" cy="302910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21851" y="4646804"/>
            <a:ext cx="360064" cy="280049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03510" y="5638297"/>
            <a:ext cx="1131629" cy="325772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03510" y="5135443"/>
            <a:ext cx="1131629" cy="3257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035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Ⅳ</a:t>
            </a:r>
            <a:r>
              <a:rPr lang="en-US" altLang="ko-KR" dirty="0"/>
              <a:t>. </a:t>
            </a:r>
            <a:r>
              <a:rPr lang="ko-KR" altLang="en-US" dirty="0"/>
              <a:t>집합과 명제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06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p.213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806896" y="1799574"/>
            <a:ext cx="8229600" cy="4869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두 조건  </a:t>
            </a:r>
            <a:r>
              <a:rPr lang="ko-KR" altLang="en-US" sz="24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  </a:t>
            </a:r>
            <a:r>
              <a:rPr lang="en-US" altLang="ko-KR" sz="1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가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ko-KR" sz="3200" dirty="0" smtClean="0">
                <a:solidFill>
                  <a:prstClr val="black"/>
                </a:solidFill>
              </a:rPr>
              <a:t>          </a:t>
            </a:r>
            <a:r>
              <a:rPr lang="en-US" altLang="ko-KR" sz="20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 :                </a:t>
            </a:r>
            <a:r>
              <a:rPr lang="en-US" altLang="ko-KR" sz="600" dirty="0" smtClean="0">
                <a:solidFill>
                  <a:prstClr val="black"/>
                </a:solidFill>
              </a:rPr>
              <a:t>  </a:t>
            </a:r>
            <a:r>
              <a:rPr lang="en-US" altLang="ko-KR" sz="3200" dirty="0" smtClean="0">
                <a:solidFill>
                  <a:prstClr val="black"/>
                </a:solidFill>
              </a:rPr>
              <a:t>,  </a:t>
            </a:r>
            <a:r>
              <a:rPr lang="en-US" altLang="ko-KR" sz="10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 : </a:t>
            </a:r>
          </a:p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이고 명제       </a:t>
            </a:r>
            <a:r>
              <a:rPr lang="ko-KR" altLang="en-US" sz="20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의 대우가 참일 때</a:t>
            </a:r>
            <a:r>
              <a:rPr lang="en-US" altLang="ko-KR" sz="32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dirty="0" smtClean="0">
                <a:solidFill>
                  <a:prstClr val="black"/>
                </a:solidFill>
              </a:rPr>
              <a:t>실수  </a:t>
            </a:r>
            <a:r>
              <a:rPr lang="ko-KR" altLang="en-US" sz="20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의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최댓값과 최솟값의 합은</a:t>
            </a:r>
            <a:r>
              <a:rPr lang="en-US" altLang="ko-KR" sz="3200" dirty="0" smtClean="0">
                <a:solidFill>
                  <a:prstClr val="black"/>
                </a:solidFill>
              </a:rPr>
              <a:t>? </a:t>
            </a:r>
            <a:endParaRPr lang="en-US" altLang="ko-KR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① 				  ② 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③ 				  ④ 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⑤ 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4778863" y="4739924"/>
            <a:ext cx="364641" cy="376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7472" y="2023426"/>
            <a:ext cx="260363" cy="311166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1703" y="2016282"/>
            <a:ext cx="209561" cy="31116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3388" y="2523444"/>
            <a:ext cx="2184512" cy="32386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8310" y="2451172"/>
            <a:ext cx="1886047" cy="44452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9034" y="2613778"/>
            <a:ext cx="260363" cy="311166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9833" y="2613778"/>
            <a:ext cx="209561" cy="31116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05867" y="3157297"/>
            <a:ext cx="958899" cy="32386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31820" y="3200955"/>
            <a:ext cx="228612" cy="222261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58609" y="4252695"/>
            <a:ext cx="548668" cy="29719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21740" y="4259045"/>
            <a:ext cx="531522" cy="29148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51466" y="4783375"/>
            <a:ext cx="182889" cy="285764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03184" y="4762736"/>
            <a:ext cx="200035" cy="29719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58609" y="5301676"/>
            <a:ext cx="200035" cy="3143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88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</a:t>
            </a:r>
            <a:r>
              <a:rPr lang="ko-KR" altLang="en-US" sz="2400" dirty="0" smtClean="0">
                <a:solidFill>
                  <a:srgbClr val="FF0000"/>
                </a:solidFill>
              </a:rPr>
              <a:t>참</a:t>
            </a:r>
            <a:r>
              <a:rPr lang="en-US" altLang="ko-KR" sz="2400" dirty="0" smtClean="0">
                <a:solidFill>
                  <a:srgbClr val="FF0000"/>
                </a:solidFill>
              </a:rPr>
              <a:t>			   (2) </a:t>
            </a:r>
            <a:r>
              <a:rPr lang="ko-KR" altLang="en-US" sz="2400" dirty="0" smtClean="0">
                <a:solidFill>
                  <a:srgbClr val="FF0000"/>
                </a:solidFill>
              </a:rPr>
              <a:t>참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(3) </a:t>
            </a:r>
            <a:r>
              <a:rPr lang="ko-KR" altLang="en-US" sz="2400" dirty="0" smtClean="0">
                <a:solidFill>
                  <a:srgbClr val="FF0000"/>
                </a:solidFill>
              </a:rPr>
              <a:t>참</a:t>
            </a:r>
            <a:r>
              <a:rPr lang="en-US" altLang="ko-KR" sz="2400" dirty="0" smtClean="0">
                <a:solidFill>
                  <a:srgbClr val="FF0000"/>
                </a:solidFill>
              </a:rPr>
              <a:t>			   (4) </a:t>
            </a:r>
            <a:r>
              <a:rPr lang="ko-KR" altLang="en-US" sz="2400" dirty="0" smtClean="0">
                <a:solidFill>
                  <a:srgbClr val="FF0000"/>
                </a:solidFill>
              </a:rPr>
              <a:t>거짓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145181" cy="3243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2800" dirty="0" smtClean="0">
                <a:latin typeface="+mj-lt"/>
              </a:rPr>
              <a:t>다음 명제의 참</a:t>
            </a:r>
            <a:r>
              <a:rPr lang="en-US" altLang="ko-KR" sz="2800" dirty="0" smtClean="0">
                <a:latin typeface="+mj-lt"/>
              </a:rPr>
              <a:t>, </a:t>
            </a:r>
            <a:r>
              <a:rPr lang="ko-KR" altLang="en-US" sz="2800" dirty="0" smtClean="0">
                <a:latin typeface="+mj-lt"/>
              </a:rPr>
              <a:t>거짓을 진리집합을 이용하여 판별하라</a:t>
            </a:r>
            <a:r>
              <a:rPr lang="en-US" altLang="ko-KR" sz="28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400" dirty="0">
                <a:latin typeface="+mj-lt"/>
              </a:rPr>
              <a:t> </a:t>
            </a:r>
            <a:r>
              <a:rPr lang="en-US" altLang="ko-KR" sz="2400" dirty="0" smtClean="0">
                <a:latin typeface="+mj-lt"/>
              </a:rPr>
              <a:t> (1) 	       </a:t>
            </a:r>
            <a:r>
              <a:rPr lang="en-US" altLang="ko-KR" sz="1400" dirty="0" smtClean="0">
                <a:latin typeface="+mj-lt"/>
              </a:rPr>
              <a:t> </a:t>
            </a:r>
            <a:r>
              <a:rPr lang="ko-KR" altLang="en-US" sz="2400" dirty="0" smtClean="0">
                <a:latin typeface="+mj-lt"/>
              </a:rPr>
              <a:t>이면 </a:t>
            </a:r>
            <a:r>
              <a:rPr lang="en-US" altLang="ko-KR" sz="2400" dirty="0" smtClean="0">
                <a:latin typeface="+mj-lt"/>
              </a:rPr>
              <a:t>	      </a:t>
            </a:r>
            <a:r>
              <a:rPr lang="en-US" altLang="ko-KR" sz="300" dirty="0" smtClean="0">
                <a:latin typeface="+mj-lt"/>
              </a:rPr>
              <a:t> </a:t>
            </a:r>
            <a:r>
              <a:rPr lang="ko-KR" altLang="en-US" sz="2400" dirty="0" smtClean="0">
                <a:latin typeface="+mj-lt"/>
              </a:rPr>
              <a:t>이다</a:t>
            </a:r>
            <a:r>
              <a:rPr lang="en-US" altLang="ko-KR" sz="24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400" dirty="0">
                <a:latin typeface="+mj-lt"/>
              </a:rPr>
              <a:t> </a:t>
            </a:r>
            <a:r>
              <a:rPr lang="en-US" altLang="ko-KR" sz="2400" dirty="0" smtClean="0">
                <a:latin typeface="+mj-lt"/>
              </a:rPr>
              <a:t> (2)  </a:t>
            </a:r>
            <a:r>
              <a:rPr lang="en-US" altLang="ko-KR" sz="1000" dirty="0" smtClean="0">
                <a:latin typeface="+mj-lt"/>
              </a:rPr>
              <a:t>   </a:t>
            </a:r>
            <a:r>
              <a:rPr lang="ko-KR" altLang="en-US" sz="2400" dirty="0" smtClean="0">
                <a:latin typeface="+mj-lt"/>
              </a:rPr>
              <a:t>의 약수는     의 약수이다</a:t>
            </a:r>
            <a:r>
              <a:rPr lang="en-US" altLang="ko-KR" sz="24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400" dirty="0">
                <a:latin typeface="+mj-lt"/>
              </a:rPr>
              <a:t> </a:t>
            </a:r>
            <a:r>
              <a:rPr lang="en-US" altLang="ko-KR" sz="2400" dirty="0" smtClean="0">
                <a:latin typeface="+mj-lt"/>
              </a:rPr>
              <a:t> (3)  </a:t>
            </a:r>
            <a:r>
              <a:rPr lang="en-US" altLang="ko-KR" sz="1100" dirty="0" smtClean="0">
                <a:latin typeface="+mj-lt"/>
              </a:rPr>
              <a:t>  </a:t>
            </a:r>
            <a:r>
              <a:rPr lang="ko-KR" altLang="en-US" sz="2400" dirty="0" smtClean="0">
                <a:latin typeface="+mj-lt"/>
              </a:rPr>
              <a:t>보다 작은 소수는    </a:t>
            </a:r>
            <a:r>
              <a:rPr lang="ko-KR" altLang="en-US" sz="1000" dirty="0" smtClean="0">
                <a:latin typeface="+mj-lt"/>
              </a:rPr>
              <a:t> </a:t>
            </a:r>
            <a:r>
              <a:rPr lang="ko-KR" altLang="en-US" sz="2400" dirty="0" smtClean="0">
                <a:latin typeface="+mj-lt"/>
              </a:rPr>
              <a:t>의 약수이다</a:t>
            </a:r>
            <a:r>
              <a:rPr lang="en-US" altLang="ko-KR" sz="24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400" dirty="0">
                <a:latin typeface="+mj-lt"/>
              </a:rPr>
              <a:t> </a:t>
            </a:r>
            <a:r>
              <a:rPr lang="en-US" altLang="ko-KR" sz="2400" dirty="0" smtClean="0">
                <a:latin typeface="+mj-lt"/>
              </a:rPr>
              <a:t> (4)   </a:t>
            </a:r>
            <a:r>
              <a:rPr lang="en-US" altLang="ko-KR" sz="1100" dirty="0" smtClean="0">
                <a:latin typeface="+mj-lt"/>
              </a:rPr>
              <a:t> </a:t>
            </a:r>
            <a:r>
              <a:rPr lang="ko-KR" altLang="en-US" sz="2400" dirty="0" smtClean="0">
                <a:latin typeface="+mj-lt"/>
              </a:rPr>
              <a:t>가  </a:t>
            </a:r>
            <a:r>
              <a:rPr lang="ko-KR" altLang="en-US" sz="1200" dirty="0" smtClean="0">
                <a:latin typeface="+mj-lt"/>
              </a:rPr>
              <a:t> </a:t>
            </a:r>
            <a:r>
              <a:rPr lang="ko-KR" altLang="en-US" sz="2400" dirty="0" smtClean="0">
                <a:latin typeface="+mj-lt"/>
              </a:rPr>
              <a:t>의 배수이면  </a:t>
            </a:r>
            <a:r>
              <a:rPr lang="ko-KR" altLang="en-US" sz="2000" dirty="0" smtClean="0">
                <a:latin typeface="+mj-lt"/>
              </a:rPr>
              <a:t> </a:t>
            </a:r>
            <a:r>
              <a:rPr lang="ko-KR" altLang="en-US" sz="2400" dirty="0" smtClean="0">
                <a:latin typeface="+mj-lt"/>
              </a:rPr>
              <a:t>는  </a:t>
            </a:r>
            <a:r>
              <a:rPr lang="ko-KR" altLang="en-US" sz="1200" dirty="0" smtClean="0">
                <a:latin typeface="+mj-lt"/>
              </a:rPr>
              <a:t> </a:t>
            </a:r>
            <a:r>
              <a:rPr lang="ko-KR" altLang="en-US" sz="2400" dirty="0" smtClean="0">
                <a:latin typeface="+mj-lt"/>
              </a:rPr>
              <a:t>의 배수이다</a:t>
            </a:r>
            <a:r>
              <a:rPr lang="en-US" altLang="ko-KR" sz="2400" dirty="0" smtClean="0">
                <a:latin typeface="+mj-lt"/>
              </a:rPr>
              <a:t>.</a:t>
            </a:r>
            <a:endParaRPr lang="ko-KR" altLang="en-US" sz="24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4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p.196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3862" y="2900486"/>
            <a:ext cx="1011607" cy="34863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688" y="2958746"/>
            <a:ext cx="845863" cy="27433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9513" y="3407701"/>
            <a:ext cx="165743" cy="28004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8487" y="3404684"/>
            <a:ext cx="342918" cy="285764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6657" y="3847170"/>
            <a:ext cx="165743" cy="280049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73214" y="3854700"/>
            <a:ext cx="348633" cy="27433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50532" y="4353546"/>
            <a:ext cx="200035" cy="18288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9017" y="4362842"/>
            <a:ext cx="200035" cy="18288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73824" y="4292300"/>
            <a:ext cx="171459" cy="268619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70804" y="4306376"/>
            <a:ext cx="177174" cy="274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849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Ⅳ</a:t>
            </a:r>
            <a:r>
              <a:rPr lang="en-US" altLang="ko-KR" dirty="0"/>
              <a:t>. </a:t>
            </a:r>
            <a:r>
              <a:rPr lang="ko-KR" altLang="en-US" dirty="0"/>
              <a:t>집합과 명제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07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p.213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806896" y="1799574"/>
            <a:ext cx="8229600" cy="5058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세 실수  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  </a:t>
            </a:r>
            <a:r>
              <a:rPr lang="en-US" altLang="ko-KR" sz="7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  </a:t>
            </a:r>
            <a:r>
              <a:rPr lang="en-US" altLang="ko-KR" sz="1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에 대하여 다음 명제 중 그 역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과 대우가 모두 참인 것은</a:t>
            </a:r>
            <a:r>
              <a:rPr lang="en-US" altLang="ko-KR" sz="3200" dirty="0" smtClean="0">
                <a:solidFill>
                  <a:prstClr val="black"/>
                </a:solidFill>
              </a:rPr>
              <a:t>?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  ①         </a:t>
            </a:r>
            <a:r>
              <a:rPr lang="ko-KR" altLang="en-US" sz="2800" dirty="0" smtClean="0">
                <a:solidFill>
                  <a:prstClr val="black"/>
                </a:solidFill>
              </a:rPr>
              <a:t>이면        </a:t>
            </a:r>
            <a:r>
              <a:rPr lang="ko-KR" altLang="en-US" sz="1600" dirty="0" smtClean="0">
                <a:solidFill>
                  <a:prstClr val="black"/>
                </a:solidFill>
              </a:rPr>
              <a:t>  </a:t>
            </a:r>
            <a:r>
              <a:rPr lang="ko-KR" altLang="en-US" sz="2800" dirty="0" smtClean="0">
                <a:solidFill>
                  <a:prstClr val="black"/>
                </a:solidFill>
              </a:rPr>
              <a:t>이다</a:t>
            </a:r>
            <a:r>
              <a:rPr lang="en-US" altLang="ko-KR" sz="2800" dirty="0" smtClean="0">
                <a:solidFill>
                  <a:prstClr val="black"/>
                </a:solidFill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②          </a:t>
            </a:r>
            <a:r>
              <a:rPr lang="en-US" altLang="ko-KR" sz="11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이면       </a:t>
            </a:r>
            <a:r>
              <a:rPr lang="ko-KR" altLang="en-US" sz="1400" dirty="0" smtClean="0">
                <a:solidFill>
                  <a:prstClr val="black"/>
                </a:solidFill>
              </a:rPr>
              <a:t>  </a:t>
            </a:r>
            <a:r>
              <a:rPr lang="ko-KR" altLang="en-US" sz="2800" dirty="0" smtClean="0">
                <a:solidFill>
                  <a:prstClr val="black"/>
                </a:solidFill>
              </a:rPr>
              <a:t>이다</a:t>
            </a:r>
            <a:r>
              <a:rPr lang="en-US" altLang="ko-KR" sz="2800" dirty="0" smtClean="0">
                <a:solidFill>
                  <a:prstClr val="black"/>
                </a:solidFill>
              </a:rPr>
              <a:t>.</a:t>
            </a:r>
            <a:r>
              <a:rPr lang="ko-KR" altLang="en-US" sz="2800" dirty="0" smtClean="0">
                <a:solidFill>
                  <a:prstClr val="black"/>
                </a:solidFill>
              </a:rPr>
              <a:t> </a:t>
            </a:r>
            <a:endParaRPr lang="en-US" altLang="ko-KR" sz="28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 </a:t>
            </a:r>
            <a:r>
              <a:rPr lang="en-US" altLang="ko-KR" sz="2800" dirty="0" smtClean="0">
                <a:solidFill>
                  <a:prstClr val="black"/>
                </a:solidFill>
              </a:rPr>
              <a:t>③          </a:t>
            </a:r>
            <a:r>
              <a:rPr lang="en-US" altLang="ko-KR" sz="14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이면         이다</a:t>
            </a:r>
            <a:r>
              <a:rPr lang="en-US" altLang="ko-KR" sz="2800" dirty="0" smtClean="0">
                <a:solidFill>
                  <a:prstClr val="black"/>
                </a:solidFill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④               </a:t>
            </a:r>
            <a:r>
              <a:rPr lang="en-US" altLang="ko-KR" sz="16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이면              </a:t>
            </a:r>
            <a:r>
              <a:rPr lang="ko-KR" altLang="en-US" sz="2000" dirty="0" smtClean="0">
                <a:solidFill>
                  <a:prstClr val="black"/>
                </a:solidFill>
              </a:rPr>
              <a:t>    </a:t>
            </a:r>
            <a:r>
              <a:rPr lang="ko-KR" altLang="en-US" sz="2800" dirty="0" smtClean="0">
                <a:solidFill>
                  <a:prstClr val="black"/>
                </a:solidFill>
              </a:rPr>
              <a:t>이다</a:t>
            </a:r>
            <a:r>
              <a:rPr lang="en-US" altLang="ko-KR" sz="2800" dirty="0" smtClean="0">
                <a:solidFill>
                  <a:prstClr val="black"/>
                </a:solidFill>
              </a:rPr>
              <a:t>.</a:t>
            </a:r>
            <a:r>
              <a:rPr lang="ko-KR" altLang="en-US" sz="2800" dirty="0" smtClean="0">
                <a:solidFill>
                  <a:prstClr val="black"/>
                </a:solidFill>
              </a:rPr>
              <a:t> </a:t>
            </a:r>
            <a:endParaRPr lang="en-US" altLang="ko-KR" sz="28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 </a:t>
            </a:r>
            <a:r>
              <a:rPr lang="en-US" altLang="ko-KR" sz="2800" dirty="0" smtClean="0">
                <a:solidFill>
                  <a:prstClr val="black"/>
                </a:solidFill>
              </a:rPr>
              <a:t>⑤          </a:t>
            </a:r>
            <a:r>
              <a:rPr lang="en-US" altLang="ko-KR" sz="16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이면          이다</a:t>
            </a:r>
            <a:r>
              <a:rPr lang="en-US" altLang="ko-KR" sz="2800" dirty="0" smtClean="0">
                <a:solidFill>
                  <a:prstClr val="black"/>
                </a:solidFill>
              </a:rPr>
              <a:t>.</a:t>
            </a:r>
            <a:endParaRPr lang="ko-KR" altLang="en-US" sz="2800" dirty="0">
              <a:solidFill>
                <a:prstClr val="black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1132083" y="4601978"/>
            <a:ext cx="368083" cy="3796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6325" y="2060848"/>
            <a:ext cx="222261" cy="21591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6880" y="1927491"/>
            <a:ext cx="177809" cy="34926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0235" y="2048147"/>
            <a:ext cx="196860" cy="22861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1688" y="2991290"/>
            <a:ext cx="1040183" cy="38864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62988" y="3094154"/>
            <a:ext cx="965885" cy="29719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91688" y="3594980"/>
            <a:ext cx="1211642" cy="31434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3628" y="3586681"/>
            <a:ext cx="851579" cy="30862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91688" y="4117597"/>
            <a:ext cx="1228788" cy="314341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6327" y="4113961"/>
            <a:ext cx="1045899" cy="30291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91688" y="4528078"/>
            <a:ext cx="1811748" cy="411501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87419" y="4559126"/>
            <a:ext cx="1974951" cy="412771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85337" y="5145826"/>
            <a:ext cx="1240219" cy="320056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77892" y="5066552"/>
            <a:ext cx="1085906" cy="3772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933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Ⅳ</a:t>
            </a:r>
            <a:r>
              <a:rPr lang="en-US" altLang="ko-KR" dirty="0"/>
              <a:t>. </a:t>
            </a:r>
            <a:r>
              <a:rPr lang="ko-KR" altLang="en-US" dirty="0"/>
              <a:t>집합과 명제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08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p.213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altLang="ko-KR" sz="3200" dirty="0">
                <a:solidFill>
                  <a:prstClr val="black"/>
                </a:solidFill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이상의 자연수  </a:t>
            </a:r>
            <a:r>
              <a:rPr lang="ko-KR" altLang="en-US" sz="16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에 대하여 집합    </a:t>
            </a:r>
            <a:r>
              <a:rPr lang="ko-KR" altLang="en-US" sz="14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를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ko-KR" sz="3200" dirty="0" smtClean="0">
                <a:solidFill>
                  <a:prstClr val="black"/>
                </a:solidFill>
              </a:rPr>
              <a:t>                       </a:t>
            </a:r>
            <a:r>
              <a:rPr lang="en-US" altLang="ko-KR" sz="24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는  </a:t>
            </a:r>
            <a:r>
              <a:rPr lang="ko-KR" altLang="en-US" sz="20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의 배수</a:t>
            </a:r>
            <a:endParaRPr lang="en-US" altLang="ko-KR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라고 할 때</a:t>
            </a:r>
            <a:r>
              <a:rPr lang="en-US" altLang="ko-KR" sz="3200" dirty="0" smtClean="0">
                <a:solidFill>
                  <a:prstClr val="black"/>
                </a:solidFill>
              </a:rPr>
              <a:t>,                       </a:t>
            </a:r>
            <a:r>
              <a:rPr lang="ko-KR" altLang="en-US" sz="3200" dirty="0" smtClean="0">
                <a:solidFill>
                  <a:prstClr val="black"/>
                </a:solidFill>
              </a:rPr>
              <a:t>을 만족시키는 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모든 자연수   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의 개수를 구하라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  <a:endParaRPr lang="ko-KR" altLang="en-US" sz="32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736" y="1931120"/>
            <a:ext cx="215911" cy="31751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905718"/>
            <a:ext cx="215911" cy="34291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4568" y="1905718"/>
            <a:ext cx="488975" cy="45087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14176" y="2427858"/>
            <a:ext cx="1987652" cy="52707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40017" y="2502379"/>
            <a:ext cx="228612" cy="34291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2960" y="2428032"/>
            <a:ext cx="152408" cy="48262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38400" y="3018411"/>
            <a:ext cx="3156112" cy="52072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3791873"/>
            <a:ext cx="381020" cy="23496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5636" y="6165304"/>
            <a:ext cx="165108" cy="254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477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Ⅳ</a:t>
            </a:r>
            <a:r>
              <a:rPr lang="en-US" altLang="ko-KR" dirty="0"/>
              <a:t>. </a:t>
            </a:r>
            <a:r>
              <a:rPr lang="ko-KR" altLang="en-US" dirty="0"/>
              <a:t>집합과 명제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09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p.213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전체집합   </a:t>
            </a:r>
            <a:r>
              <a:rPr lang="ko-KR" altLang="en-US" sz="12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에 대하여 두 조건  </a:t>
            </a:r>
            <a:r>
              <a:rPr lang="ko-KR" altLang="en-US" sz="24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  </a:t>
            </a:r>
            <a:r>
              <a:rPr lang="en-US" altLang="ko-KR" sz="12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의 </a:t>
            </a:r>
            <a:r>
              <a:rPr lang="ko-KR" altLang="en-US" sz="3200" dirty="0" err="1" smtClean="0">
                <a:solidFill>
                  <a:prstClr val="black"/>
                </a:solidFill>
              </a:rPr>
              <a:t>진리집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합을 각각   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   </a:t>
            </a:r>
            <a:r>
              <a:rPr lang="en-US" altLang="ko-KR" sz="9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라고 하자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n-US" altLang="ko-KR" sz="3200" dirty="0" smtClean="0">
                <a:solidFill>
                  <a:prstClr val="black"/>
                </a:solidFill>
              </a:rPr>
              <a:t>				   </a:t>
            </a:r>
            <a:r>
              <a:rPr lang="en-US" altLang="ko-KR" sz="4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,  </a:t>
            </a:r>
            <a:endParaRPr lang="en-US" altLang="ko-KR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일 때</a:t>
            </a:r>
            <a:r>
              <a:rPr lang="en-US" altLang="ko-KR" sz="3200" dirty="0" smtClean="0">
                <a:solidFill>
                  <a:prstClr val="black"/>
                </a:solidFill>
              </a:rPr>
              <a:t>,  </a:t>
            </a:r>
            <a:r>
              <a:rPr lang="en-US" altLang="ko-KR" sz="20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는  </a:t>
            </a:r>
            <a:r>
              <a:rPr lang="ko-KR" altLang="en-US" sz="14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이기 위한 어떤 조건인지 말하라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en-US" altLang="ko-KR" sz="3200" dirty="0" smtClean="0">
                <a:solidFill>
                  <a:prstClr val="black"/>
                </a:solidFill>
              </a:rPr>
              <a:t>						   (</a:t>
            </a:r>
            <a:r>
              <a:rPr lang="ko-KR" altLang="en-US" sz="3200" dirty="0" smtClean="0">
                <a:solidFill>
                  <a:prstClr val="black"/>
                </a:solidFill>
              </a:rPr>
              <a:t>단</a:t>
            </a:r>
            <a:r>
              <a:rPr lang="en-US" altLang="ko-KR" sz="3200" dirty="0" smtClean="0">
                <a:solidFill>
                  <a:prstClr val="black"/>
                </a:solidFill>
              </a:rPr>
              <a:t>,         </a:t>
            </a:r>
            <a:r>
              <a:rPr lang="en-US" altLang="ko-KR" sz="20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) </a:t>
            </a:r>
            <a:endParaRPr lang="ko-KR" altLang="en-US" sz="3200" dirty="0">
              <a:solidFill>
                <a:prstClr val="black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4206" y="1927920"/>
            <a:ext cx="355618" cy="33021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5064" y="2010840"/>
            <a:ext cx="260363" cy="31116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9295" y="2003696"/>
            <a:ext cx="209561" cy="31116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4871" y="2504340"/>
            <a:ext cx="355618" cy="31751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99583" y="2504340"/>
            <a:ext cx="336567" cy="40642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22360" y="2982598"/>
            <a:ext cx="2279767" cy="51437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4127" y="3080367"/>
            <a:ext cx="1244664" cy="42547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4376" y="4256808"/>
            <a:ext cx="1244664" cy="43182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6008" y="3768212"/>
            <a:ext cx="260363" cy="311166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3768" y="3768212"/>
            <a:ext cx="209561" cy="31116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ko-KR" altLang="en-US" sz="2400" dirty="0" smtClean="0">
                <a:solidFill>
                  <a:srgbClr val="FF0000"/>
                </a:solidFill>
              </a:rPr>
              <a:t>필요조건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665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Ⅳ</a:t>
            </a:r>
            <a:r>
              <a:rPr lang="en-US" altLang="ko-KR" dirty="0"/>
              <a:t>. </a:t>
            </a:r>
            <a:r>
              <a:rPr lang="ko-KR" altLang="en-US" dirty="0"/>
              <a:t>집합과 명제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10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p.214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6">
              <a:spcBef>
                <a:spcPct val="20000"/>
              </a:spcBef>
            </a:pPr>
            <a:r>
              <a:rPr lang="en-US" altLang="ko-KR" sz="3200" dirty="0" smtClean="0">
                <a:solidFill>
                  <a:prstClr val="black"/>
                </a:solidFill>
              </a:rPr>
              <a:t>    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이하의 자연수 중에서  </a:t>
            </a:r>
            <a:r>
              <a:rPr lang="ko-KR" altLang="en-US" sz="16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의 배수도 아니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0" lvl="6">
              <a:spcBef>
                <a:spcPct val="20000"/>
              </a:spcBef>
            </a:pPr>
            <a:r>
              <a:rPr lang="ko-KR" altLang="en-US" sz="3200" dirty="0" smtClean="0">
                <a:solidFill>
                  <a:prstClr val="black"/>
                </a:solidFill>
              </a:rPr>
              <a:t>고  </a:t>
            </a:r>
            <a:r>
              <a:rPr lang="ko-KR" altLang="en-US" sz="1000" dirty="0" smtClean="0">
                <a:solidFill>
                  <a:prstClr val="black"/>
                </a:solidFill>
              </a:rPr>
              <a:t> </a:t>
            </a:r>
            <a:r>
              <a:rPr lang="ko-KR" altLang="en-US" sz="3200" dirty="0" smtClean="0">
                <a:solidFill>
                  <a:prstClr val="black"/>
                </a:solidFill>
              </a:rPr>
              <a:t>의 배수도 아닌 자연수의 개수를 구하라</a:t>
            </a:r>
            <a:r>
              <a:rPr lang="en-US" altLang="ko-KR" sz="32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543" y="3068960"/>
            <a:ext cx="8453675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ct val="11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힌트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marL="355600" indent="-355600">
              <a:lnSpc>
                <a:spcPct val="110000"/>
              </a:lnSpc>
            </a:pPr>
            <a:r>
              <a:rPr lang="en-US" altLang="ko-KR" sz="2800" dirty="0" smtClean="0">
                <a:solidFill>
                  <a:srgbClr val="FF0000"/>
                </a:solidFill>
              </a:rPr>
              <a:t>① </a:t>
            </a:r>
            <a:r>
              <a:rPr lang="ko-KR" altLang="en-US" sz="2800" dirty="0" smtClean="0">
                <a:solidFill>
                  <a:srgbClr val="FF0000"/>
                </a:solidFill>
              </a:rPr>
              <a:t>집합        </a:t>
            </a:r>
            <a:r>
              <a:rPr lang="ko-KR" altLang="en-US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</a:rPr>
              <a:t>를 구하고 집합   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2800" dirty="0" smtClean="0">
                <a:solidFill>
                  <a:srgbClr val="FF0000"/>
                </a:solidFill>
              </a:rPr>
              <a:t>,   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en-US" altLang="ko-KR" sz="2800" dirty="0" smtClean="0">
                <a:solidFill>
                  <a:srgbClr val="FF0000"/>
                </a:solidFill>
              </a:rPr>
              <a:t>,   ,        </a:t>
            </a:r>
            <a:r>
              <a:rPr lang="ko-KR" altLang="en-US" sz="2800" dirty="0" smtClean="0">
                <a:solidFill>
                  <a:srgbClr val="FF0000"/>
                </a:solidFill>
              </a:rPr>
              <a:t>의 원 </a:t>
            </a:r>
            <a:endParaRPr lang="en-US" altLang="ko-KR" sz="2800" dirty="0" smtClean="0">
              <a:solidFill>
                <a:srgbClr val="FF0000"/>
              </a:solidFill>
            </a:endParaRPr>
          </a:p>
          <a:p>
            <a:pPr marL="355600" indent="-355600">
              <a:lnSpc>
                <a:spcPct val="110000"/>
              </a:lnSpc>
            </a:pPr>
            <a:r>
              <a:rPr lang="en-US" altLang="ko-KR" sz="2800" dirty="0" smtClean="0">
                <a:solidFill>
                  <a:srgbClr val="FF0000"/>
                </a:solidFill>
              </a:rPr>
              <a:t>    </a:t>
            </a:r>
            <a:r>
              <a:rPr lang="ko-KR" altLang="en-US" sz="2800" dirty="0" smtClean="0">
                <a:solidFill>
                  <a:srgbClr val="FF0000"/>
                </a:solidFill>
              </a:rPr>
              <a:t>소의 개수를 구한다</a:t>
            </a:r>
            <a:r>
              <a:rPr lang="en-US" altLang="ko-KR" sz="2800" dirty="0" smtClean="0">
                <a:solidFill>
                  <a:srgbClr val="FF0000"/>
                </a:solidFill>
              </a:rPr>
              <a:t>.</a:t>
            </a:r>
          </a:p>
          <a:p>
            <a:pPr marL="355600" indent="-355600">
              <a:lnSpc>
                <a:spcPct val="110000"/>
              </a:lnSpc>
            </a:pPr>
            <a:r>
              <a:rPr lang="en-US" altLang="ko-KR" sz="2800" dirty="0" smtClean="0">
                <a:solidFill>
                  <a:srgbClr val="FF0000"/>
                </a:solidFill>
              </a:rPr>
              <a:t>② </a:t>
            </a:r>
            <a:r>
              <a:rPr lang="ko-KR" altLang="en-US" sz="2800" dirty="0" smtClean="0">
                <a:solidFill>
                  <a:srgbClr val="FF0000"/>
                </a:solidFill>
              </a:rPr>
              <a:t>주어진 조건을 집합으로 표현한다</a:t>
            </a:r>
            <a:r>
              <a:rPr lang="en-US" altLang="ko-KR" sz="2800" dirty="0" smtClean="0">
                <a:solidFill>
                  <a:srgbClr val="FF0000"/>
                </a:solidFill>
              </a:rPr>
              <a:t>.</a:t>
            </a:r>
          </a:p>
          <a:p>
            <a:pPr marL="355600" indent="-355600">
              <a:lnSpc>
                <a:spcPct val="110000"/>
              </a:lnSpc>
            </a:pPr>
            <a:r>
              <a:rPr lang="en-US" altLang="ko-KR" sz="2800" dirty="0" smtClean="0">
                <a:solidFill>
                  <a:srgbClr val="FF0000"/>
                </a:solidFill>
              </a:rPr>
              <a:t>③ </a:t>
            </a:r>
            <a:r>
              <a:rPr lang="ko-KR" altLang="en-US" sz="2800" dirty="0" smtClean="0">
                <a:solidFill>
                  <a:srgbClr val="FF0000"/>
                </a:solidFill>
              </a:rPr>
              <a:t>조건에 맞는 자연수의 개수를 구한다</a:t>
            </a:r>
            <a:r>
              <a:rPr lang="en-US" altLang="ko-KR" sz="28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596" y="1925224"/>
            <a:ext cx="622332" cy="33021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0394" y="1925223"/>
            <a:ext cx="228612" cy="33021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37210" y="2496580"/>
            <a:ext cx="196860" cy="3365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0034" y="4857760"/>
            <a:ext cx="22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 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1960" y="6170347"/>
            <a:ext cx="317516" cy="24131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5825" y="3615835"/>
            <a:ext cx="956677" cy="32132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78245" y="3620266"/>
            <a:ext cx="314024" cy="29941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52542" y="3603013"/>
            <a:ext cx="299417" cy="29941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34540" y="3618705"/>
            <a:ext cx="314024" cy="29211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92150" y="3615835"/>
            <a:ext cx="956677" cy="3213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329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Ⅳ</a:t>
            </a:r>
            <a:r>
              <a:rPr lang="en-US" altLang="ko-KR" dirty="0"/>
              <a:t>. </a:t>
            </a:r>
            <a:r>
              <a:rPr lang="ko-KR" altLang="en-US" dirty="0"/>
              <a:t>집합과 명제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11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p.214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6">
              <a:spcBef>
                <a:spcPct val="20000"/>
              </a:spcBef>
            </a:pPr>
            <a:r>
              <a:rPr lang="ko-KR" altLang="en-US" sz="2800" dirty="0" smtClean="0">
                <a:solidFill>
                  <a:prstClr val="black"/>
                </a:solidFill>
              </a:rPr>
              <a:t>전체집합   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의 세 부분집합   </a:t>
            </a:r>
            <a:r>
              <a:rPr lang="ko-KR" altLang="en-US" sz="1100" dirty="0" smtClean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,   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,   </a:t>
            </a:r>
            <a:r>
              <a:rPr lang="en-US" altLang="ko-KR" sz="20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에 대하여 다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 marL="0" lvl="6">
              <a:spcBef>
                <a:spcPct val="20000"/>
              </a:spcBef>
            </a:pPr>
            <a:r>
              <a:rPr lang="ko-KR" altLang="en-US" sz="2800" dirty="0" smtClean="0">
                <a:solidFill>
                  <a:prstClr val="black"/>
                </a:solidFill>
              </a:rPr>
              <a:t>음이 성립함을 </a:t>
            </a:r>
            <a:r>
              <a:rPr lang="ko-KR" altLang="en-US" sz="2800" dirty="0" err="1" smtClean="0">
                <a:solidFill>
                  <a:prstClr val="black"/>
                </a:solidFill>
              </a:rPr>
              <a:t>벤다이어그램을</a:t>
            </a:r>
            <a:r>
              <a:rPr lang="ko-KR" altLang="en-US" sz="2800" dirty="0" smtClean="0">
                <a:solidFill>
                  <a:prstClr val="black"/>
                </a:solidFill>
              </a:rPr>
              <a:t> 이용하여 보이라</a:t>
            </a:r>
            <a:r>
              <a:rPr lang="en-US" altLang="ko-KR" sz="28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2331" y="4328206"/>
            <a:ext cx="4422802" cy="234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FF0000"/>
                </a:solidFill>
              </a:rPr>
              <a:t>정답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rgbClr val="FF0000"/>
                </a:solidFill>
              </a:rPr>
              <a:t>  </a:t>
            </a:r>
            <a:r>
              <a:rPr lang="ko-KR" altLang="en-US" sz="2000" dirty="0" smtClean="0">
                <a:solidFill>
                  <a:srgbClr val="FF0000"/>
                </a:solidFill>
              </a:rPr>
              <a:t>따라서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rgbClr val="FF0000"/>
                </a:solidFill>
              </a:rPr>
              <a:t>  </a:t>
            </a:r>
            <a:r>
              <a:rPr lang="ko-KR" altLang="en-US" sz="2000" dirty="0" smtClean="0">
                <a:solidFill>
                  <a:srgbClr val="FF0000"/>
                </a:solidFill>
              </a:rPr>
              <a:t>성립한다</a:t>
            </a:r>
            <a:r>
              <a:rPr lang="en-US" altLang="ko-KR" sz="2000" dirty="0" smtClean="0">
                <a:solidFill>
                  <a:srgbClr val="FF0000"/>
                </a:solidFill>
              </a:rPr>
              <a:t>.</a:t>
            </a:r>
            <a:r>
              <a:rPr lang="ko-KR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935" y="1920839"/>
            <a:ext cx="342918" cy="29846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8025" y="1896942"/>
            <a:ext cx="311166" cy="32386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5210" y="1916542"/>
            <a:ext cx="330217" cy="31116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8787" y="1928521"/>
            <a:ext cx="342918" cy="30481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2354" y="2870228"/>
            <a:ext cx="4750044" cy="43182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71" y="3396344"/>
            <a:ext cx="3061401" cy="24491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77680" y="3387696"/>
            <a:ext cx="4258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</a:rPr>
              <a:t>힌트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 marL="457200" indent="-457200">
              <a:buAutoNum type="circleNumDbPlain"/>
            </a:pPr>
            <a:r>
              <a:rPr lang="ko-KR" altLang="en-US" sz="2000" dirty="0" err="1" smtClean="0">
                <a:solidFill>
                  <a:srgbClr val="FF0000"/>
                </a:solidFill>
              </a:rPr>
              <a:t>를</a:t>
            </a:r>
            <a:r>
              <a:rPr lang="ko-KR" altLang="en-US" sz="2000" dirty="0" smtClean="0">
                <a:solidFill>
                  <a:srgbClr val="FF0000"/>
                </a:solidFill>
              </a:rPr>
              <a:t> 구한다</a:t>
            </a:r>
            <a:r>
              <a:rPr lang="en-US" altLang="ko-KR" sz="2000" dirty="0" smtClean="0">
                <a:solidFill>
                  <a:srgbClr val="FF0000"/>
                </a:solidFill>
              </a:rPr>
              <a:t>.    </a:t>
            </a:r>
            <a:r>
              <a:rPr lang="en-US" altLang="ko-KR" sz="300" dirty="0" smtClean="0">
                <a:solidFill>
                  <a:srgbClr val="FF0000"/>
                </a:solidFill>
              </a:rPr>
              <a:t>      </a:t>
            </a:r>
            <a:r>
              <a:rPr lang="ko-KR" altLang="en-US" sz="2000" dirty="0" smtClean="0">
                <a:solidFill>
                  <a:srgbClr val="FF0000"/>
                </a:solidFill>
              </a:rPr>
              <a:t>를 구한다</a:t>
            </a:r>
            <a:r>
              <a:rPr lang="en-US" altLang="ko-KR" sz="2000" dirty="0" smtClean="0">
                <a:solidFill>
                  <a:srgbClr val="FF0000"/>
                </a:solidFill>
              </a:rPr>
              <a:t>.</a:t>
            </a:r>
          </a:p>
          <a:p>
            <a:endParaRPr lang="en-US" altLang="ko-KR" sz="500" dirty="0" smtClean="0">
              <a:solidFill>
                <a:srgbClr val="FF0000"/>
              </a:solidFill>
            </a:endParaRPr>
          </a:p>
          <a:p>
            <a:pPr marL="457200" indent="-457200">
              <a:buAutoNum type="circleNumDbPlain" startAt="2"/>
            </a:pPr>
            <a:r>
              <a:rPr lang="ko-KR" altLang="en-US" sz="2000" dirty="0" smtClean="0">
                <a:solidFill>
                  <a:srgbClr val="FF0000"/>
                </a:solidFill>
              </a:rPr>
              <a:t>                  </a:t>
            </a:r>
            <a:r>
              <a:rPr lang="ko-KR" altLang="en-US" sz="2000" dirty="0" err="1" smtClean="0">
                <a:solidFill>
                  <a:srgbClr val="FF0000"/>
                </a:solidFill>
              </a:rPr>
              <a:t>를</a:t>
            </a:r>
            <a:r>
              <a:rPr lang="ko-KR" altLang="en-US" sz="2000" dirty="0" smtClean="0">
                <a:solidFill>
                  <a:srgbClr val="FF0000"/>
                </a:solidFill>
              </a:rPr>
              <a:t> 구하고 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endParaRPr lang="en-US" altLang="ko-KR" sz="500" dirty="0" smtClean="0">
              <a:solidFill>
                <a:srgbClr val="FF0000"/>
              </a:solidFill>
            </a:endParaRPr>
          </a:p>
          <a:p>
            <a:r>
              <a:rPr lang="en-US" altLang="ko-KR" sz="2000" dirty="0">
                <a:solidFill>
                  <a:srgbClr val="FF0000"/>
                </a:solidFill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</a:rPr>
              <a:t>   </a:t>
            </a:r>
            <a:r>
              <a:rPr lang="ko-KR" altLang="en-US" sz="2000" dirty="0" smtClean="0">
                <a:solidFill>
                  <a:srgbClr val="FF0000"/>
                </a:solidFill>
              </a:rPr>
              <a:t>등식이 성립함을 확인한다</a:t>
            </a:r>
            <a:r>
              <a:rPr lang="en-US" altLang="ko-KR" sz="2000" dirty="0" smtClean="0">
                <a:solidFill>
                  <a:srgbClr val="FF0000"/>
                </a:solidFill>
              </a:rPr>
              <a:t>.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53144" y="3729830"/>
            <a:ext cx="1644735" cy="330217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31712" y="4119371"/>
            <a:ext cx="1689187" cy="336567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92195" y="5828767"/>
            <a:ext cx="3388765" cy="30597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016"/>
          <a:stretch>
            <a:fillRect/>
          </a:stretch>
        </p:blipFill>
        <p:spPr>
          <a:xfrm>
            <a:off x="1372422" y="3421763"/>
            <a:ext cx="1968278" cy="1126786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227"/>
          <a:stretch>
            <a:fillRect/>
          </a:stretch>
        </p:blipFill>
        <p:spPr>
          <a:xfrm>
            <a:off x="1374405" y="4696796"/>
            <a:ext cx="1946645" cy="113197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964"/>
          <a:stretch>
            <a:fillRect/>
          </a:stretch>
        </p:blipFill>
        <p:spPr>
          <a:xfrm>
            <a:off x="3515519" y="3420374"/>
            <a:ext cx="950131" cy="1126786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870"/>
          <a:stretch>
            <a:fillRect/>
          </a:stretch>
        </p:blipFill>
        <p:spPr>
          <a:xfrm>
            <a:off x="3511550" y="4690446"/>
            <a:ext cx="957391" cy="1131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693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내용 개체 틀 2"/>
          <p:cNvSpPr txBox="1">
            <a:spLocks/>
          </p:cNvSpPr>
          <p:nvPr/>
        </p:nvSpPr>
        <p:spPr>
          <a:xfrm>
            <a:off x="806896" y="1799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6">
              <a:spcBef>
                <a:spcPct val="20000"/>
              </a:spcBef>
            </a:pPr>
            <a:r>
              <a:rPr lang="ko-KR" altLang="en-US" sz="2800" dirty="0" smtClean="0">
                <a:solidFill>
                  <a:prstClr val="black"/>
                </a:solidFill>
              </a:rPr>
              <a:t>다음 명제가 참임을 </a:t>
            </a:r>
            <a:r>
              <a:rPr lang="ko-KR" altLang="en-US" sz="2800" dirty="0" err="1" smtClean="0">
                <a:solidFill>
                  <a:prstClr val="black"/>
                </a:solidFill>
              </a:rPr>
              <a:t>귀류법으로</a:t>
            </a:r>
            <a:r>
              <a:rPr lang="ko-KR" altLang="en-US" sz="2800" dirty="0" smtClean="0">
                <a:solidFill>
                  <a:prstClr val="black"/>
                </a:solidFill>
              </a:rPr>
              <a:t> 증명하라</a:t>
            </a:r>
            <a:r>
              <a:rPr lang="en-US" altLang="ko-KR" sz="2800" dirty="0" smtClean="0">
                <a:solidFill>
                  <a:prstClr val="black"/>
                </a:solidFill>
              </a:rPr>
              <a:t>.</a:t>
            </a:r>
          </a:p>
          <a:p>
            <a:pPr marL="0" lvl="6">
              <a:spcBef>
                <a:spcPct val="20000"/>
              </a:spcBef>
            </a:pPr>
            <a:r>
              <a:rPr lang="en-US" altLang="ko-KR" sz="2800" dirty="0" smtClean="0">
                <a:solidFill>
                  <a:prstClr val="black"/>
                </a:solidFill>
              </a:rPr>
              <a:t>‘</a:t>
            </a:r>
            <a:r>
              <a:rPr lang="ko-KR" altLang="en-US" sz="2800" dirty="0" smtClean="0">
                <a:solidFill>
                  <a:prstClr val="black"/>
                </a:solidFill>
              </a:rPr>
              <a:t>두 자연수  </a:t>
            </a:r>
            <a:r>
              <a:rPr lang="ko-KR" altLang="en-US" sz="2000" dirty="0" smtClean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,  </a:t>
            </a:r>
            <a:r>
              <a:rPr lang="en-US" altLang="ko-KR" sz="105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에 대하여          </a:t>
            </a:r>
            <a:r>
              <a:rPr lang="ko-KR" altLang="en-US" sz="16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이 짝수이면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 marL="0" lvl="6">
              <a:spcBef>
                <a:spcPct val="20000"/>
              </a:spcBef>
            </a:pPr>
            <a:r>
              <a:rPr lang="en-US" altLang="ko-KR" sz="2800" dirty="0">
                <a:solidFill>
                  <a:prstClr val="black"/>
                </a:solidFill>
              </a:rPr>
              <a:t> </a:t>
            </a:r>
            <a:r>
              <a:rPr lang="en-US" altLang="ko-KR" sz="2800" dirty="0" smtClean="0">
                <a:solidFill>
                  <a:prstClr val="black"/>
                </a:solidFill>
              </a:rPr>
              <a:t>      </a:t>
            </a:r>
            <a:r>
              <a:rPr lang="en-US" altLang="ko-KR" sz="12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</a:rPr>
              <a:t>는 짝수이다</a:t>
            </a:r>
            <a:r>
              <a:rPr lang="en-US" altLang="ko-KR" sz="2800" dirty="0" smtClean="0">
                <a:solidFill>
                  <a:prstClr val="black"/>
                </a:solidFill>
              </a:rPr>
              <a:t>. ’</a:t>
            </a:r>
            <a:r>
              <a:rPr lang="ko-KR" altLang="en-US" sz="2800" dirty="0" smtClean="0">
                <a:solidFill>
                  <a:prstClr val="black"/>
                </a:solidFill>
              </a:rPr>
              <a:t> </a:t>
            </a:r>
            <a:endParaRPr lang="en-US" altLang="ko-KR" sz="2800" dirty="0" smtClean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2952" y="142852"/>
            <a:ext cx="6043626" cy="511156"/>
          </a:xfrm>
        </p:spPr>
        <p:txBody>
          <a:bodyPr/>
          <a:lstStyle/>
          <a:p>
            <a:r>
              <a:rPr lang="en-US" altLang="ko-KR" b="1" dirty="0"/>
              <a:t>Ⅳ</a:t>
            </a:r>
            <a:r>
              <a:rPr lang="en-US" altLang="ko-KR" dirty="0"/>
              <a:t>. </a:t>
            </a:r>
            <a:r>
              <a:rPr lang="ko-KR" altLang="en-US" dirty="0"/>
              <a:t>집합과 명제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4114800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F27640"/>
                </a:solidFill>
              </a:rPr>
              <a:t>대단원 학습 점검 </a:t>
            </a:r>
            <a:r>
              <a:rPr lang="en-US" altLang="ko-KR" b="1" dirty="0" smtClean="0">
                <a:solidFill>
                  <a:srgbClr val="F27640"/>
                </a:solidFill>
              </a:rPr>
              <a:t>12</a:t>
            </a:r>
            <a:endParaRPr lang="ko-KR" altLang="en-US" dirty="0">
              <a:solidFill>
                <a:srgbClr val="F27640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p.214</a:t>
            </a:r>
            <a:endParaRPr lang="ko-KR" altLang="en-US" sz="1400" b="1" kern="1200" noProof="0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0543" y="3429000"/>
            <a:ext cx="8367411" cy="2089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힌트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ko-KR" altLang="en-US" sz="2400" dirty="0" smtClean="0">
                <a:solidFill>
                  <a:srgbClr val="FF0000"/>
                </a:solidFill>
              </a:rPr>
              <a:t>① 주어진 명제의 결론을 부정하고 경우를 나눈다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endParaRPr lang="en-US" altLang="ko-KR" sz="30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ko-KR" altLang="en-US" sz="2400" dirty="0" smtClean="0">
                <a:solidFill>
                  <a:srgbClr val="FF0000"/>
                </a:solidFill>
              </a:rPr>
              <a:t>② 각각의 경우에서 가정에 모순됨을 찾는다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2400" dirty="0" smtClean="0">
                <a:solidFill>
                  <a:srgbClr val="FF0000"/>
                </a:solidFill>
              </a:rPr>
              <a:t>③ 모든 경우에서 모순임을 확인하고 명제가 참임을</a:t>
            </a:r>
            <a:r>
              <a:rPr lang="en-US" altLang="ko-KR" sz="2400" dirty="0" smtClean="0">
                <a:solidFill>
                  <a:srgbClr val="FF0000"/>
                </a:solidFill>
              </a:rPr>
              <a:t/>
            </a:r>
            <a:br>
              <a:rPr lang="en-US" altLang="ko-KR" sz="2400" dirty="0" smtClean="0">
                <a:solidFill>
                  <a:srgbClr val="FF0000"/>
                </a:solidFill>
              </a:rPr>
            </a:br>
            <a:r>
              <a:rPr lang="en-US" altLang="ko-KR" sz="2400" dirty="0" smtClean="0">
                <a:solidFill>
                  <a:srgbClr val="FF0000"/>
                </a:solidFill>
              </a:rPr>
              <a:t>   </a:t>
            </a:r>
            <a:r>
              <a:rPr lang="ko-KR" altLang="en-US" sz="2400" dirty="0" smtClean="0">
                <a:solidFill>
                  <a:srgbClr val="FF0000"/>
                </a:solidFill>
              </a:rPr>
              <a:t> 설명한다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4463" y="2529600"/>
            <a:ext cx="222261" cy="22861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2930" y="2421020"/>
            <a:ext cx="184159" cy="34291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6976" y="2304163"/>
            <a:ext cx="1212912" cy="45087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3866" y="2917482"/>
            <a:ext cx="895396" cy="3492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25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37283"/>
            <a:ext cx="82731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</a:t>
            </a:r>
            <a:r>
              <a:rPr lang="en-US" altLang="ko-KR" sz="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가 홀수라고 가정하자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  </a:t>
            </a:r>
            <a:r>
              <a:rPr lang="en-US" altLang="ko-KR" sz="5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가 홀수인 경우는  </a:t>
            </a:r>
            <a:r>
              <a:rPr lang="ko-KR" altLang="en-US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가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짝수이고</a:t>
            </a: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en-US" altLang="ko-KR" sz="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가 홀수이거나  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가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홀수이고  </a:t>
            </a:r>
            <a:r>
              <a:rPr lang="ko-KR" altLang="en-US" sz="7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가 짝수인 두 가지 경우가 있다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spc="-300" dirty="0" smtClean="0">
                <a:solidFill>
                  <a:srgbClr val="FF0000"/>
                </a:solidFill>
              </a:rPr>
              <a:t>(ⅰ)</a:t>
            </a: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en-US" altLang="ko-KR" sz="1600" dirty="0" smtClean="0">
                <a:solidFill>
                  <a:srgbClr val="FF0000"/>
                </a:solidFill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</a:rPr>
              <a:t>: </a:t>
            </a:r>
            <a:r>
              <a:rPr lang="ko-KR" altLang="en-US" sz="2400" dirty="0" smtClean="0">
                <a:solidFill>
                  <a:srgbClr val="FF0000"/>
                </a:solidFill>
              </a:rPr>
              <a:t>짝수</a:t>
            </a:r>
            <a:r>
              <a:rPr lang="en-US" altLang="ko-KR" sz="2400" dirty="0" smtClean="0">
                <a:solidFill>
                  <a:srgbClr val="FF0000"/>
                </a:solidFill>
              </a:rPr>
              <a:t>,  </a:t>
            </a:r>
            <a:r>
              <a:rPr lang="en-US" altLang="ko-KR" sz="9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: </a:t>
            </a:r>
            <a:r>
              <a:rPr lang="ko-KR" altLang="en-US" sz="2400" dirty="0" smtClean="0">
                <a:solidFill>
                  <a:srgbClr val="FF0000"/>
                </a:solidFill>
              </a:rPr>
              <a:t>홀수인 경우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두 자연수   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에 대하여          </a:t>
            </a:r>
            <a:r>
              <a:rPr lang="ko-KR" altLang="en-US" sz="7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          </a:t>
            </a:r>
            <a:r>
              <a:rPr lang="en-US" altLang="ko-KR" sz="11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이라고 하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면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이때                    </a:t>
            </a:r>
            <a:r>
              <a:rPr lang="ko-KR" altLang="en-US" sz="8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은 자연수이므로         </a:t>
            </a:r>
            <a:r>
              <a:rPr lang="ko-KR" altLang="en-US" sz="2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은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홀수이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다</a:t>
            </a:r>
            <a:r>
              <a:rPr lang="en-US" altLang="ko-KR" sz="2400" dirty="0" smtClean="0">
                <a:solidFill>
                  <a:srgbClr val="FF0000"/>
                </a:solidFill>
              </a:rPr>
              <a:t>. </a:t>
            </a:r>
            <a:r>
              <a:rPr lang="ko-KR" altLang="en-US" sz="2400" dirty="0" smtClean="0">
                <a:solidFill>
                  <a:srgbClr val="FF0000"/>
                </a:solidFill>
              </a:rPr>
              <a:t>이것은         </a:t>
            </a:r>
            <a:r>
              <a:rPr lang="ko-KR" altLang="en-US" sz="5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 짝수라는 가정에 모순된다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720" y="2003128"/>
            <a:ext cx="647733" cy="24766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1072" y="2650469"/>
            <a:ext cx="171459" cy="16510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3238" y="2545824"/>
            <a:ext cx="146058" cy="25401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3098732"/>
            <a:ext cx="146058" cy="25401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720" y="2559180"/>
            <a:ext cx="647733" cy="24766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4096" y="2650469"/>
            <a:ext cx="171459" cy="165108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6418" y="3738464"/>
            <a:ext cx="171459" cy="165108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0056" y="3649559"/>
            <a:ext cx="146058" cy="25401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7792" y="4293096"/>
            <a:ext cx="292115" cy="18415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9125" y="4300240"/>
            <a:ext cx="203210" cy="18415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4243087"/>
            <a:ext cx="990651" cy="24131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4229592"/>
            <a:ext cx="1358970" cy="247663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58218" y="4668191"/>
            <a:ext cx="4318222" cy="355618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56119" y="5236344"/>
            <a:ext cx="2089257" cy="311166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85543" y="5229994"/>
            <a:ext cx="882695" cy="317516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43224" y="5792701"/>
            <a:ext cx="882695" cy="3175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59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237283"/>
            <a:ext cx="8273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spc="-300" dirty="0" smtClean="0">
                <a:solidFill>
                  <a:srgbClr val="FF0000"/>
                </a:solidFill>
              </a:rPr>
              <a:t>(ⅱ)</a:t>
            </a:r>
            <a:r>
              <a:rPr lang="en-US" altLang="ko-KR" sz="2400" dirty="0" smtClean="0">
                <a:solidFill>
                  <a:srgbClr val="FF0000"/>
                </a:solidFill>
              </a:rPr>
              <a:t>  </a:t>
            </a:r>
            <a:r>
              <a:rPr lang="en-US" altLang="ko-KR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: </a:t>
            </a:r>
            <a:r>
              <a:rPr lang="ko-KR" altLang="en-US" sz="2400" dirty="0">
                <a:solidFill>
                  <a:srgbClr val="FF0000"/>
                </a:solidFill>
              </a:rPr>
              <a:t>홀</a:t>
            </a:r>
            <a:r>
              <a:rPr lang="ko-KR" altLang="en-US" sz="2400" dirty="0" smtClean="0">
                <a:solidFill>
                  <a:srgbClr val="FF0000"/>
                </a:solidFill>
              </a:rPr>
              <a:t>수</a:t>
            </a:r>
            <a:r>
              <a:rPr lang="en-US" altLang="ko-KR" sz="2400" dirty="0" smtClean="0">
                <a:solidFill>
                  <a:srgbClr val="FF0000"/>
                </a:solidFill>
              </a:rPr>
              <a:t>,  </a:t>
            </a:r>
            <a:r>
              <a:rPr lang="en-US" altLang="ko-KR" sz="9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: </a:t>
            </a:r>
            <a:r>
              <a:rPr lang="ko-KR" altLang="en-US" sz="2400" dirty="0" smtClean="0">
                <a:solidFill>
                  <a:srgbClr val="FF0000"/>
                </a:solidFill>
              </a:rPr>
              <a:t>짝수인 경우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두 자연수   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,  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에 대하여          </a:t>
            </a:r>
            <a:r>
              <a:rPr lang="ko-KR" altLang="en-US" sz="700" dirty="0" smtClean="0">
                <a:solidFill>
                  <a:srgbClr val="FF0000"/>
                </a:solidFill>
              </a:rPr>
              <a:t>                </a:t>
            </a:r>
            <a:r>
              <a:rPr lang="en-US" altLang="ko-KR" sz="2400" dirty="0" smtClean="0">
                <a:solidFill>
                  <a:srgbClr val="FF0000"/>
                </a:solidFill>
              </a:rPr>
              <a:t>,        </a:t>
            </a:r>
            <a:r>
              <a:rPr lang="en-US" altLang="ko-KR" sz="1100" dirty="0" smtClean="0">
                <a:solidFill>
                  <a:srgbClr val="FF0000"/>
                </a:solidFill>
              </a:rPr>
              <a:t>  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이라고 하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면 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이때                    </a:t>
            </a:r>
            <a:r>
              <a:rPr lang="ko-KR" altLang="en-US" sz="800" dirty="0" smtClean="0">
                <a:solidFill>
                  <a:srgbClr val="FF0000"/>
                </a:solidFill>
              </a:rPr>
              <a:t>    </a:t>
            </a:r>
            <a:r>
              <a:rPr lang="ko-KR" altLang="en-US" sz="800" dirty="0" smtClean="0">
                <a:solidFill>
                  <a:srgbClr val="FF0000"/>
                </a:solidFill>
              </a:rPr>
              <a:t>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은 </a:t>
            </a:r>
            <a:r>
              <a:rPr lang="ko-KR" altLang="en-US" sz="2400" dirty="0" smtClean="0">
                <a:solidFill>
                  <a:srgbClr val="FF0000"/>
                </a:solidFill>
              </a:rPr>
              <a:t>자연수이므로         </a:t>
            </a:r>
            <a:r>
              <a:rPr lang="ko-KR" altLang="en-US" sz="200" dirty="0" smtClean="0">
                <a:solidFill>
                  <a:srgbClr val="FF0000"/>
                </a:solidFill>
              </a:rPr>
              <a:t>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은 홀수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   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 </a:t>
            </a:r>
            <a:r>
              <a:rPr lang="ko-KR" altLang="en-US" sz="2400" dirty="0" smtClean="0">
                <a:solidFill>
                  <a:srgbClr val="FF0000"/>
                </a:solidFill>
              </a:rPr>
              <a:t>이것은         </a:t>
            </a:r>
            <a:r>
              <a:rPr lang="ko-KR" altLang="en-US" sz="5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이 짝수라는 가정에 모순된다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spc="-300" dirty="0" smtClean="0">
                <a:solidFill>
                  <a:srgbClr val="FF0000"/>
                </a:solidFill>
              </a:rPr>
              <a:t>(ⅰ)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en-US" altLang="ko-KR" sz="2400" spc="-300" dirty="0" smtClean="0">
                <a:solidFill>
                  <a:srgbClr val="FF0000"/>
                </a:solidFill>
              </a:rPr>
              <a:t>(ⅱ) </a:t>
            </a:r>
            <a:r>
              <a:rPr lang="ko-KR" altLang="en-US" sz="2400" dirty="0" smtClean="0">
                <a:solidFill>
                  <a:srgbClr val="FF0000"/>
                </a:solidFill>
              </a:rPr>
              <a:t>의 두 경우 모두 모순이므로       는 짝수이다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따라서 주어진 명제는 참이다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  <a:endParaRPr lang="en-US" altLang="ko-KR" sz="2400" dirty="0">
              <a:solidFill>
                <a:srgbClr val="FF0000"/>
              </a:solidFill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6418" y="2077745"/>
            <a:ext cx="171459" cy="165108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1956" y="1988840"/>
            <a:ext cx="146058" cy="25401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7792" y="2641423"/>
            <a:ext cx="292115" cy="18415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9125" y="2648567"/>
            <a:ext cx="203210" cy="184159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80522" y="3640161"/>
            <a:ext cx="882695" cy="317516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4141028"/>
            <a:ext cx="882695" cy="31751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0880" y="2580151"/>
            <a:ext cx="1460575" cy="24766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37064" y="2553163"/>
            <a:ext cx="882695" cy="26036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7371" y="4725144"/>
            <a:ext cx="654084" cy="2603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62150" y="3576639"/>
            <a:ext cx="2343150" cy="4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00200" y="3048001"/>
            <a:ext cx="4610100" cy="40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959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145181" cy="267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 명제의 참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거짓을 판별하라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</a:t>
            </a:r>
            <a:r>
              <a:rPr lang="ko-KR" altLang="en-US" sz="2800" dirty="0" smtClean="0">
                <a:latin typeface="+mj-lt"/>
              </a:rPr>
              <a:t>모든 실수  </a:t>
            </a:r>
            <a:r>
              <a:rPr lang="ko-KR" altLang="en-US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에 대하여 </a:t>
            </a:r>
            <a:r>
              <a:rPr lang="en-US" altLang="ko-KR" sz="2800" dirty="0" smtClean="0">
                <a:latin typeface="+mj-lt"/>
              </a:rPr>
              <a:t>	       </a:t>
            </a:r>
            <a:r>
              <a:rPr lang="ko-KR" altLang="en-US" sz="2800" dirty="0" smtClean="0">
                <a:latin typeface="+mj-lt"/>
              </a:rPr>
              <a:t>이다</a:t>
            </a:r>
            <a:r>
              <a:rPr lang="en-US" altLang="ko-KR" sz="28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</a:t>
            </a:r>
            <a:r>
              <a:rPr lang="ko-KR" altLang="en-US" sz="2800" dirty="0" smtClean="0">
                <a:latin typeface="+mj-lt"/>
              </a:rPr>
              <a:t>어떤 자연수  </a:t>
            </a:r>
            <a:r>
              <a:rPr lang="ko-KR" altLang="en-US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에 대하여              </a:t>
            </a:r>
            <a:r>
              <a:rPr lang="ko-KR" altLang="en-US" dirty="0" smtClean="0">
                <a:latin typeface="+mj-lt"/>
              </a:rPr>
              <a:t>  </a:t>
            </a:r>
            <a:r>
              <a:rPr lang="ko-KR" altLang="en-US" sz="2800" dirty="0" smtClean="0">
                <a:latin typeface="+mj-lt"/>
              </a:rPr>
              <a:t>이다</a:t>
            </a:r>
            <a:r>
              <a:rPr lang="en-US" altLang="ko-KR" sz="2800" dirty="0" smtClean="0">
                <a:latin typeface="+mj-lt"/>
              </a:rPr>
              <a:t>.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5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p.197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7740" y="2625700"/>
            <a:ext cx="211466" cy="20575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3993" y="2470532"/>
            <a:ext cx="1091621" cy="39435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1850" y="2988264"/>
            <a:ext cx="1777456" cy="40578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1271" y="3163900"/>
            <a:ext cx="211466" cy="2057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(1) </a:t>
            </a:r>
            <a:r>
              <a:rPr lang="ko-KR" altLang="en-US" sz="2400" dirty="0" smtClean="0">
                <a:solidFill>
                  <a:srgbClr val="FF0000"/>
                </a:solidFill>
              </a:rPr>
              <a:t>거짓</a:t>
            </a:r>
            <a:endParaRPr lang="en-US" altLang="ko-KR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 (2) </a:t>
            </a:r>
            <a:r>
              <a:rPr lang="ko-KR" altLang="en-US" sz="2400" dirty="0" smtClean="0">
                <a:solidFill>
                  <a:srgbClr val="FF0000"/>
                </a:solidFill>
              </a:rPr>
              <a:t>참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19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273769" cy="362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다음 조건의 부정을 말하라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1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p.199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(2) 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0807" y="2536423"/>
            <a:ext cx="885871" cy="28576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0807" y="3069665"/>
            <a:ext cx="1600282" cy="31434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4104" y="5643514"/>
            <a:ext cx="749339" cy="26036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4104" y="6199640"/>
            <a:ext cx="1251014" cy="241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164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00034" y="4309115"/>
            <a:ext cx="8273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FF0000"/>
                </a:solidFill>
              </a:rPr>
              <a:t>정답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</a:rPr>
              <a:t>  (1</a:t>
            </a:r>
            <a:r>
              <a:rPr lang="en-US" altLang="ko-KR" sz="2400" dirty="0" smtClean="0">
                <a:solidFill>
                  <a:srgbClr val="FF0000"/>
                </a:solidFill>
              </a:rPr>
              <a:t>) ‘	</a:t>
            </a:r>
            <a:r>
              <a:rPr lang="en-US" altLang="ko-KR" sz="7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는 홀수가 아니다</a:t>
            </a:r>
            <a:r>
              <a:rPr lang="en-US" altLang="ko-KR" sz="2400" dirty="0" smtClean="0">
                <a:solidFill>
                  <a:srgbClr val="FF0000"/>
                </a:solidFill>
              </a:rPr>
              <a:t>.’, 			   (2) ‘       </a:t>
            </a:r>
            <a:r>
              <a:rPr lang="en-US" altLang="ko-KR" sz="5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‘, </a:t>
            </a:r>
            <a:endParaRPr lang="en-US" altLang="ko-K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FF0000"/>
                </a:solidFill>
              </a:rPr>
              <a:t>  (3) ‘      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‘, 			   (4) ‘			    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</a:rPr>
              <a:t>‘, 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4"/>
            <a:ext cx="8031550" cy="370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전체집합 </a:t>
            </a:r>
            <a:r>
              <a:rPr lang="en-US" altLang="ko-KR" sz="3200" dirty="0" smtClean="0"/>
              <a:t>		     </a:t>
            </a:r>
            <a:r>
              <a:rPr lang="en-US" altLang="ko-KR" sz="400" dirty="0" smtClean="0"/>
              <a:t> </a:t>
            </a:r>
            <a:r>
              <a:rPr lang="ko-KR" altLang="en-US" sz="3200" dirty="0" smtClean="0"/>
              <a:t>는   </a:t>
            </a:r>
            <a:r>
              <a:rPr lang="ko-KR" altLang="en-US" sz="2400" dirty="0" smtClean="0"/>
              <a:t> </a:t>
            </a:r>
            <a:r>
              <a:rPr lang="ko-KR" altLang="en-US" sz="3200" dirty="0" smtClean="0"/>
              <a:t> 이하의 자연수</a:t>
            </a:r>
            <a:r>
              <a:rPr lang="ko-KR" altLang="en-US" sz="3200" dirty="0">
                <a:latin typeface="+mj-lt"/>
              </a:rPr>
              <a:t> </a:t>
            </a:r>
            <a:r>
              <a:rPr lang="ko-KR" altLang="en-US" sz="3200" dirty="0" smtClean="0">
                <a:latin typeface="+mj-lt"/>
              </a:rPr>
              <a:t>에</a:t>
            </a:r>
            <a:endParaRPr lang="en-US" altLang="ko-KR" sz="32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ko-KR" altLang="en-US" sz="3200" dirty="0" smtClean="0">
                <a:latin typeface="+mj-lt"/>
              </a:rPr>
              <a:t>대하여 다음 조건의 부정을 말하고</a:t>
            </a:r>
            <a:r>
              <a:rPr lang="en-US" altLang="ko-KR" sz="3200" dirty="0" smtClean="0">
                <a:latin typeface="+mj-lt"/>
              </a:rPr>
              <a:t>, </a:t>
            </a:r>
            <a:r>
              <a:rPr lang="ko-KR" altLang="en-US" sz="3200" dirty="0" smtClean="0">
                <a:latin typeface="+mj-lt"/>
              </a:rPr>
              <a:t>그것의 진리집합을 구하라</a:t>
            </a:r>
            <a:r>
              <a:rPr lang="en-US" altLang="ko-KR" sz="3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	 </a:t>
            </a:r>
            <a:r>
              <a:rPr lang="ko-KR" altLang="en-US" sz="2800" dirty="0" smtClean="0">
                <a:latin typeface="+mj-lt"/>
              </a:rPr>
              <a:t>는 홀수이다</a:t>
            </a:r>
            <a:r>
              <a:rPr lang="en-US" altLang="ko-KR" sz="2800" dirty="0" smtClean="0">
                <a:latin typeface="+mj-lt"/>
              </a:rPr>
              <a:t>.	  (2)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(3)				  (4) </a:t>
            </a:r>
            <a:endParaRPr lang="en-US" altLang="ko-KR" sz="2800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>
                <a:solidFill>
                  <a:srgbClr val="2A2D72"/>
                </a:solidFill>
              </a:rPr>
              <a:t>2</a:t>
            </a:r>
            <a:endParaRPr lang="en-US" altLang="ko-KR" b="1" dirty="0" smtClean="0">
              <a:solidFill>
                <a:srgbClr val="2A2D72"/>
              </a:solidFill>
            </a:endParaRP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p.199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  <a:endParaRPr lang="ko-KR" altLang="en-US" sz="3600" spc="-150" dirty="0">
              <a:latin typeface="HY견고딕" panose="02030600000101010101" pitchFamily="18" charset="-127"/>
              <a:ea typeface="HY견고딕" panose="02030600000101010101" pitchFamily="18" charset="-127"/>
              <a:cs typeface="Verdana" panose="020B0604030504040204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5797" y="5726107"/>
            <a:ext cx="190510" cy="17780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9336" y="5576080"/>
            <a:ext cx="2019404" cy="34926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8473" y="5658634"/>
            <a:ext cx="787440" cy="241312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5787" y="5590368"/>
            <a:ext cx="1149409" cy="349268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3892" y="6215849"/>
            <a:ext cx="762039" cy="241312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4742" y="6153934"/>
            <a:ext cx="2419474" cy="342918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58777" y="6134090"/>
            <a:ext cx="952549" cy="35561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96397" y="1895110"/>
            <a:ext cx="1708238" cy="463574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32472" y="1968139"/>
            <a:ext cx="431822" cy="317516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62925" y="1902254"/>
            <a:ext cx="152408" cy="469924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50083" y="3779616"/>
            <a:ext cx="222897" cy="211466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97889" y="3684361"/>
            <a:ext cx="914447" cy="297195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659194" y="4239736"/>
            <a:ext cx="988745" cy="297195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97568" y="4162739"/>
            <a:ext cx="3091974" cy="4229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286000" y="6143625"/>
            <a:ext cx="1381125" cy="37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2898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 txBox="1">
            <a:spLocks/>
          </p:cNvSpPr>
          <p:nvPr/>
        </p:nvSpPr>
        <p:spPr>
          <a:xfrm>
            <a:off x="741644" y="1799575"/>
            <a:ext cx="8123750" cy="3170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ko-KR" altLang="en-US" sz="3200" dirty="0" smtClean="0"/>
              <a:t>다음 명제의 역과 대우를 말하라</a:t>
            </a:r>
            <a:r>
              <a:rPr lang="en-US" altLang="ko-KR" sz="3200" dirty="0" smtClean="0"/>
              <a:t>. 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(1)   </a:t>
            </a:r>
            <a:r>
              <a:rPr lang="en-US" altLang="ko-KR" sz="20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의 약수는  </a:t>
            </a:r>
            <a:r>
              <a:rPr lang="ko-KR" altLang="en-US" sz="14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의 약수이다</a:t>
            </a:r>
            <a:r>
              <a:rPr lang="en-US" altLang="ko-KR" sz="28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(2)        </a:t>
            </a:r>
            <a:r>
              <a:rPr lang="en-US" altLang="ko-KR" sz="7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이고        </a:t>
            </a:r>
            <a:r>
              <a:rPr lang="en-US" altLang="ko-KR" sz="16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이면 </a:t>
            </a:r>
            <a:r>
              <a:rPr lang="en-US" altLang="ko-KR" sz="2800" dirty="0" smtClean="0">
                <a:latin typeface="+mj-lt"/>
              </a:rPr>
              <a:t>	          </a:t>
            </a:r>
            <a:r>
              <a:rPr lang="ko-KR" altLang="en-US" sz="2800" dirty="0" smtClean="0">
                <a:latin typeface="+mj-lt"/>
              </a:rPr>
              <a:t>이다</a:t>
            </a:r>
            <a:r>
              <a:rPr lang="en-US" altLang="ko-KR" sz="2800" dirty="0" smtClean="0">
                <a:latin typeface="+mj-lt"/>
              </a:rPr>
              <a:t>.</a:t>
            </a:r>
            <a:r>
              <a:rPr lang="ko-KR" altLang="en-US" sz="2800" dirty="0" smtClean="0">
                <a:latin typeface="+mj-lt"/>
              </a:rPr>
              <a:t> </a:t>
            </a:r>
            <a:endParaRPr lang="en-US" altLang="ko-KR" sz="2800" dirty="0" smtClean="0"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ko-KR" sz="2800" dirty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 (3) </a:t>
            </a:r>
            <a:r>
              <a:rPr lang="ko-KR" altLang="en-US" sz="2800" dirty="0" smtClean="0">
                <a:latin typeface="+mj-lt"/>
              </a:rPr>
              <a:t>두 집합   </a:t>
            </a:r>
            <a:r>
              <a:rPr lang="ko-KR" altLang="en-US" sz="600" dirty="0" smtClean="0">
                <a:latin typeface="+mj-lt"/>
              </a:rPr>
              <a:t> </a:t>
            </a:r>
            <a:r>
              <a:rPr lang="en-US" altLang="ko-KR" sz="2800" dirty="0" smtClean="0">
                <a:latin typeface="+mj-lt"/>
              </a:rPr>
              <a:t>,   </a:t>
            </a:r>
            <a:r>
              <a:rPr lang="en-US" altLang="ko-KR" sz="1400" dirty="0" smtClean="0">
                <a:latin typeface="+mj-lt"/>
              </a:rPr>
              <a:t> </a:t>
            </a:r>
            <a:r>
              <a:rPr lang="ko-KR" altLang="en-US" sz="2800" dirty="0" smtClean="0">
                <a:latin typeface="+mj-lt"/>
              </a:rPr>
              <a:t>에 대하여</a:t>
            </a:r>
            <a:r>
              <a:rPr lang="en-US" altLang="ko-KR" sz="2800" dirty="0" smtClean="0">
                <a:latin typeface="+mj-lt"/>
              </a:rPr>
              <a:t> 	        </a:t>
            </a:r>
            <a:r>
              <a:rPr lang="ko-KR" altLang="en-US" sz="2800" dirty="0" smtClean="0">
                <a:latin typeface="+mj-lt"/>
              </a:rPr>
              <a:t>이면</a:t>
            </a:r>
            <a:r>
              <a:rPr lang="en-US" altLang="ko-KR" sz="2800" dirty="0" smtClean="0">
                <a:latin typeface="+mj-lt"/>
              </a:rPr>
              <a:t> 	    </a:t>
            </a:r>
            <a:r>
              <a:rPr lang="en-US" altLang="ko-KR" sz="1100" dirty="0" smtClean="0">
                <a:latin typeface="+mj-lt"/>
              </a:rPr>
              <a:t>            </a:t>
            </a:r>
            <a:r>
              <a:rPr lang="ko-KR" altLang="en-US" sz="2800" dirty="0" smtClean="0">
                <a:latin typeface="+mj-lt"/>
              </a:rPr>
              <a:t>이다</a:t>
            </a:r>
            <a:r>
              <a:rPr lang="en-US" altLang="ko-KR" sz="2800" dirty="0" smtClean="0">
                <a:latin typeface="+mj-lt"/>
              </a:rPr>
              <a:t>.</a:t>
            </a:r>
            <a:endParaRPr lang="ko-KR" altLang="en-US" sz="2800" dirty="0">
              <a:latin typeface="+mj-lt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1810544" cy="630402"/>
          </a:xfrm>
        </p:spPr>
        <p:txBody>
          <a:bodyPr/>
          <a:lstStyle/>
          <a:p>
            <a:pPr>
              <a:buNone/>
            </a:pPr>
            <a:r>
              <a:rPr lang="ko-KR" altLang="en-US" b="1" dirty="0" smtClean="0">
                <a:solidFill>
                  <a:srgbClr val="2A2D72"/>
                </a:solidFill>
              </a:rPr>
              <a:t>문제 </a:t>
            </a:r>
            <a:r>
              <a:rPr lang="en-US" altLang="ko-KR" b="1" dirty="0" smtClean="0">
                <a:solidFill>
                  <a:srgbClr val="2A2D72"/>
                </a:solidFill>
              </a:rPr>
              <a:t>3</a:t>
            </a:r>
          </a:p>
        </p:txBody>
      </p:sp>
      <p:sp>
        <p:nvSpPr>
          <p:cNvPr id="4" name="제목 개체 틀 1"/>
          <p:cNvSpPr txBox="1">
            <a:spLocks/>
          </p:cNvSpPr>
          <p:nvPr/>
        </p:nvSpPr>
        <p:spPr>
          <a:xfrm>
            <a:off x="6558616" y="186994"/>
            <a:ext cx="221457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ko-KR" altLang="en-US" sz="1400" b="1" dirty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교과서 </a:t>
            </a:r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p.200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742952" y="142852"/>
            <a:ext cx="6043626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Ⅳ</a:t>
            </a:r>
            <a:r>
              <a:rPr lang="en-US" altLang="ko-KR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-2. </a:t>
            </a:r>
            <a:r>
              <a:rPr lang="ko-KR" altLang="en-US" sz="3600" spc="-150" dirty="0">
                <a:latin typeface="HY견고딕" panose="02030600000101010101" pitchFamily="18" charset="-127"/>
                <a:ea typeface="HY견고딕" panose="02030600000101010101" pitchFamily="18" charset="-127"/>
                <a:cs typeface="Verdana" panose="020B0604030504040204" pitchFamily="34" charset="0"/>
              </a:rPr>
              <a:t>명제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7796" y="2549787"/>
            <a:ext cx="360064" cy="30862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7322" y="2558698"/>
            <a:ext cx="194320" cy="28576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6365" y="3059482"/>
            <a:ext cx="880155" cy="30291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7017" y="3082960"/>
            <a:ext cx="834433" cy="30291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92973" y="3053551"/>
            <a:ext cx="1468831" cy="30291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4062" y="3570638"/>
            <a:ext cx="285764" cy="314341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34142" y="3567211"/>
            <a:ext cx="325772" cy="31434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61056" y="3581474"/>
            <a:ext cx="1794602" cy="30291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32507" y="4096155"/>
            <a:ext cx="1200212" cy="302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18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테마1" id="{F42A2BBF-A6DD-4CED-9BD9-9FA6D0E909E8}" vid="{E7101D98-8511-4E69-8B70-24EADED17B4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1827</TotalTime>
  <Words>1854</Words>
  <Application>Microsoft Office PowerPoint</Application>
  <PresentationFormat>화면 슬라이드 쇼(4:3)</PresentationFormat>
  <Paragraphs>549</Paragraphs>
  <Slides>57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57</vt:i4>
      </vt:variant>
    </vt:vector>
  </HeadingPairs>
  <TitlesOfParts>
    <vt:vector size="58" baseType="lpstr">
      <vt:lpstr>테마1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Ⅳ. 집합과 명제</vt:lpstr>
      <vt:lpstr>Ⅳ. 집합과 명제</vt:lpstr>
      <vt:lpstr>Ⅳ. 집합과 명제</vt:lpstr>
      <vt:lpstr>Ⅳ. 집합과 명제</vt:lpstr>
      <vt:lpstr>Ⅳ. 집합과 명제</vt:lpstr>
      <vt:lpstr>Ⅳ. 집합과 명제</vt:lpstr>
      <vt:lpstr>Ⅳ. 집합과 명제</vt:lpstr>
      <vt:lpstr>Ⅳ. 집합과 명제</vt:lpstr>
      <vt:lpstr>Ⅳ. 집합과 명제</vt:lpstr>
      <vt:lpstr>Ⅳ. 집합과 명제</vt:lpstr>
      <vt:lpstr>Ⅳ. 집합과 명제</vt:lpstr>
      <vt:lpstr>Ⅳ. 집합과 명제</vt:lpstr>
      <vt:lpstr>슬라이드 56</vt:lpstr>
      <vt:lpstr>슬라이드 57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</dc:creator>
  <cp:lastModifiedBy>user</cp:lastModifiedBy>
  <cp:revision>380</cp:revision>
  <dcterms:created xsi:type="dcterms:W3CDTF">2017-03-06T03:33:54Z</dcterms:created>
  <dcterms:modified xsi:type="dcterms:W3CDTF">2017-10-05T07:20:57Z</dcterms:modified>
</cp:coreProperties>
</file>