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85" r:id="rId6"/>
    <p:sldId id="286" r:id="rId7"/>
    <p:sldId id="287" r:id="rId8"/>
    <p:sldId id="258" r:id="rId9"/>
    <p:sldId id="288" r:id="rId10"/>
    <p:sldId id="289" r:id="rId11"/>
    <p:sldId id="290" r:id="rId12"/>
    <p:sldId id="280" r:id="rId13"/>
    <p:sldId id="264" r:id="rId14"/>
    <p:sldId id="291" r:id="rId15"/>
    <p:sldId id="292" r:id="rId16"/>
    <p:sldId id="293" r:id="rId17"/>
    <p:sldId id="294" r:id="rId18"/>
    <p:sldId id="295" r:id="rId19"/>
    <p:sldId id="296" r:id="rId20"/>
    <p:sldId id="302" r:id="rId21"/>
    <p:sldId id="297" r:id="rId22"/>
    <p:sldId id="298" r:id="rId23"/>
    <p:sldId id="299" r:id="rId24"/>
    <p:sldId id="260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678" y="-288"/>
      </p:cViewPr>
      <p:guideLst>
        <p:guide orient="horz" pos="2160"/>
        <p:guide pos="2880"/>
        <p:guide pos="3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5" Type="http://schemas.openxmlformats.org/officeDocument/2006/relationships/image" Target="../media/image84.png"/><Relationship Id="rId10" Type="http://schemas.openxmlformats.org/officeDocument/2006/relationships/image" Target="../media/image34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7.png"/><Relationship Id="rId7" Type="http://schemas.openxmlformats.org/officeDocument/2006/relationships/image" Target="../media/image135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5" Type="http://schemas.openxmlformats.org/officeDocument/2006/relationships/image" Target="../media/image133.png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7.png"/><Relationship Id="rId7" Type="http://schemas.openxmlformats.org/officeDocument/2006/relationships/image" Target="../media/image13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28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7" Type="http://schemas.openxmlformats.org/officeDocument/2006/relationships/image" Target="../media/image154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4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17" Type="http://schemas.openxmlformats.org/officeDocument/2006/relationships/image" Target="../media/image229.png"/><Relationship Id="rId2" Type="http://schemas.openxmlformats.org/officeDocument/2006/relationships/image" Target="../media/image214.png"/><Relationship Id="rId16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집합이고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원소는  </a:t>
            </a:r>
            <a:r>
              <a:rPr lang="ko-KR" altLang="en-US" sz="5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집합이고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원소는 부산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대구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인천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광주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대전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울산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중에서 집합인 것을 찾고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그 집합의 원소를 모두 말하라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보다 작은 홀수의 모임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 가까운 실수의 모임 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</a:t>
            </a:r>
            <a:r>
              <a:rPr lang="ko-KR" altLang="en-US" sz="2800" dirty="0" smtClean="0">
                <a:latin typeface="+mj-lt"/>
              </a:rPr>
              <a:t>우리나라의 광역시의 모임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(4) </a:t>
            </a:r>
            <a:r>
              <a:rPr lang="ko-KR" altLang="en-US" sz="2800" dirty="0" smtClean="0">
                <a:latin typeface="+mj-lt"/>
              </a:rPr>
              <a:t>우리 반 학생 중에서 인기가 많은 학생의 모임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490" y="3139998"/>
            <a:ext cx="190510" cy="3048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7490" y="3648001"/>
            <a:ext cx="590580" cy="3048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0652" y="5643049"/>
            <a:ext cx="139707" cy="2413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5514" y="5643049"/>
            <a:ext cx="158758" cy="241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5182" y="5650193"/>
            <a:ext cx="165108" cy="2476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4807" y="5645108"/>
            <a:ext cx="184159" cy="2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		       ,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				       ,  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두 집합   </a:t>
            </a:r>
            <a:r>
              <a:rPr lang="ko-KR" altLang="en-US" sz="600" dirty="0" smtClean="0"/>
              <a:t> </a:t>
            </a:r>
            <a:r>
              <a:rPr lang="en-US" altLang="ko-KR" sz="3200" dirty="0" smtClean="0"/>
              <a:t>,   </a:t>
            </a:r>
            <a:r>
              <a:rPr lang="en-US" altLang="ko-KR" sz="1600" dirty="0" smtClean="0"/>
              <a:t> </a:t>
            </a:r>
            <a:r>
              <a:rPr lang="ko-KR" altLang="en-US" sz="3200" dirty="0" smtClean="0"/>
              <a:t>에 대하여 </a:t>
            </a:r>
            <a:r>
              <a:rPr lang="en-US" altLang="ko-KR" sz="3200" dirty="0" smtClean="0"/>
              <a:t>		</a:t>
            </a:r>
            <a:r>
              <a:rPr lang="ko-KR" altLang="en-US" sz="3200" dirty="0" smtClean="0"/>
              <a:t>와 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			     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   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          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  의 약수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1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453" y="1937751"/>
            <a:ext cx="323867" cy="3619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4642" y="1957349"/>
            <a:ext cx="368319" cy="3365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8723" y="1945119"/>
            <a:ext cx="1143059" cy="3492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6787" y="1937750"/>
            <a:ext cx="1155759" cy="3619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7472" y="3065326"/>
            <a:ext cx="2657612" cy="4115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4687" y="3048657"/>
            <a:ext cx="3017675" cy="42864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7472" y="3580734"/>
            <a:ext cx="1600282" cy="4229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2334" y="3666353"/>
            <a:ext cx="365779" cy="2971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98821" y="3580729"/>
            <a:ext cx="142882" cy="4229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48929" y="4100218"/>
            <a:ext cx="1565990" cy="4286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23392" y="4183319"/>
            <a:ext cx="382925" cy="29148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8472" y="4104999"/>
            <a:ext cx="142882" cy="4229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5457" y="5594413"/>
            <a:ext cx="3721291" cy="35561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76790" y="5596613"/>
            <a:ext cx="2000353" cy="3429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61169" y="6137688"/>
            <a:ext cx="3746693" cy="35561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74060" y="6150388"/>
            <a:ext cx="2870348" cy="3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4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		   (2) 		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 				 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집합   </a:t>
            </a:r>
            <a:r>
              <a:rPr lang="ko-KR" altLang="en-US" sz="700" dirty="0" smtClean="0"/>
              <a:t> </a:t>
            </a:r>
            <a:r>
              <a:rPr lang="en-US" altLang="ko-KR" sz="3200" dirty="0" smtClean="0"/>
              <a:t>,   </a:t>
            </a:r>
            <a:r>
              <a:rPr lang="ko-KR" altLang="en-US" sz="3200" dirty="0" smtClean="0"/>
              <a:t>에 대하여 벤다이어그램을 이용하여 다음 두 집합 사이의 포함 관계를 알아보고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친구와 비교해 보자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</a:t>
            </a:r>
            <a:r>
              <a:rPr lang="en-US" altLang="ko-KR" sz="8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 			  (2)   </a:t>
            </a:r>
            <a:r>
              <a:rPr lang="en-US" altLang="ko-KR" sz="8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     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</a:t>
            </a:r>
            <a:r>
              <a:rPr lang="en-US" altLang="ko-KR" sz="2400" dirty="0" smtClean="0">
                <a:latin typeface="+mj-lt"/>
              </a:rPr>
              <a:t> 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334" y="2002807"/>
            <a:ext cx="298465" cy="330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0626" y="2014714"/>
            <a:ext cx="330217" cy="3111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9840" y="3746809"/>
            <a:ext cx="274334" cy="29148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118" y="3741361"/>
            <a:ext cx="954455" cy="2971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2593" y="3729730"/>
            <a:ext cx="268619" cy="28576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3140" y="3722278"/>
            <a:ext cx="965885" cy="2971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0246" y="4251046"/>
            <a:ext cx="965885" cy="29719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0995" y="4257701"/>
            <a:ext cx="954455" cy="2971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2037" y="5606923"/>
            <a:ext cx="1746340" cy="3429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0791" y="5599779"/>
            <a:ext cx="1739989" cy="3556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7749" y="6150680"/>
            <a:ext cx="2546481" cy="3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7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25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집합   </a:t>
            </a:r>
            <a:r>
              <a:rPr lang="ko-KR" altLang="en-US" sz="7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  <a:r>
              <a:rPr lang="ko-KR" altLang="en-US" sz="3200" dirty="0" smtClean="0">
                <a:latin typeface="+mj-lt"/>
              </a:rPr>
              <a:t> 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다음을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       </a:t>
            </a:r>
            <a:r>
              <a:rPr lang="en-US" altLang="ko-KR" sz="7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              ,                   </a:t>
            </a:r>
            <a:r>
              <a:rPr lang="ko-KR" altLang="en-US" sz="2800" dirty="0" smtClean="0">
                <a:latin typeface="+mj-lt"/>
              </a:rPr>
              <a:t>일 때</a:t>
            </a:r>
            <a:r>
              <a:rPr lang="en-US" altLang="ko-KR" sz="2800" dirty="0" smtClean="0">
                <a:latin typeface="+mj-lt"/>
              </a:rPr>
              <a:t>, 		</a:t>
            </a:r>
          </a:p>
          <a:p>
            <a:pPr>
              <a:lnSpc>
                <a:spcPct val="120000"/>
              </a:lnSpc>
              <a:buNone/>
            </a:pPr>
            <a:endParaRPr lang="en-US" altLang="ko-KR" sz="5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(2) 		     ,  	      ,                    </a:t>
            </a:r>
            <a:r>
              <a:rPr lang="ko-KR" altLang="en-US" sz="2800" dirty="0" smtClean="0">
                <a:latin typeface="+mj-lt"/>
              </a:rPr>
              <a:t>일 때</a:t>
            </a:r>
            <a:r>
              <a:rPr lang="en-US" altLang="ko-KR" sz="2800" dirty="0" smtClean="0">
                <a:latin typeface="+mj-lt"/>
              </a:rPr>
              <a:t>,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3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 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	 		    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329" y="1937751"/>
            <a:ext cx="323867" cy="36196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7374" y="1957349"/>
            <a:ext cx="368319" cy="33656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4976" y="2478099"/>
            <a:ext cx="1577421" cy="417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4115" y="2476323"/>
            <a:ext cx="1565990" cy="42864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0554" y="2468282"/>
            <a:ext cx="2257541" cy="41721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3678" y="3020409"/>
            <a:ext cx="1543129" cy="4172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4976" y="3603815"/>
            <a:ext cx="1577421" cy="40578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8318" y="3604526"/>
            <a:ext cx="1548844" cy="41721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9909" y="3604526"/>
            <a:ext cx="2263256" cy="41721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46805" y="4133745"/>
            <a:ext cx="1548844" cy="4172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2032" y="5650071"/>
            <a:ext cx="152408" cy="2413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2774" y="6210486"/>
            <a:ext cx="165108" cy="2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2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명</a:t>
            </a:r>
            <a:r>
              <a:rPr lang="en-US" altLang="ko-KR" sz="2400" dirty="0" smtClean="0">
                <a:solidFill>
                  <a:srgbClr val="FF0000"/>
                </a:solidFill>
              </a:rPr>
              <a:t>	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명의 청중이 두 가수의 노래를 듣고 감동하면 노래가 끝날 때마다 투표하는 프로그램이 있다</a:t>
            </a:r>
            <a:r>
              <a:rPr lang="en-US" altLang="ko-KR" sz="2800" dirty="0" smtClean="0">
                <a:latin typeface="+mj-lt"/>
              </a:rPr>
              <a:t>. </a:t>
            </a:r>
            <a:r>
              <a:rPr lang="ko-KR" altLang="en-US" sz="2800" dirty="0" smtClean="0">
                <a:latin typeface="+mj-lt"/>
              </a:rPr>
              <a:t>가수   </a:t>
            </a:r>
            <a:r>
              <a:rPr lang="ko-KR" altLang="en-US" sz="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와   의 노래가 끝난 후 가수   </a:t>
            </a:r>
            <a:r>
              <a:rPr lang="ko-KR" altLang="en-US" sz="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에게 투표한 청중이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명</a:t>
            </a:r>
            <a:r>
              <a:rPr lang="en-US" altLang="ko-KR" sz="2800" dirty="0" smtClean="0">
                <a:latin typeface="+mj-lt"/>
              </a:rPr>
              <a:t>, </a:t>
            </a:r>
            <a:r>
              <a:rPr lang="ko-KR" altLang="en-US" sz="2800" dirty="0" smtClean="0">
                <a:latin typeface="+mj-lt"/>
              </a:rPr>
              <a:t>가수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에게 투표한 청중이    </a:t>
            </a:r>
            <a:r>
              <a:rPr lang="ko-KR" altLang="en-US" sz="7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명</a:t>
            </a:r>
            <a:r>
              <a:rPr lang="en-US" altLang="ko-KR" sz="2800" dirty="0" smtClean="0">
                <a:latin typeface="+mj-lt"/>
              </a:rPr>
              <a:t>, </a:t>
            </a:r>
            <a:r>
              <a:rPr lang="ko-KR" altLang="en-US" sz="2800" dirty="0" smtClean="0">
                <a:latin typeface="+mj-lt"/>
              </a:rPr>
              <a:t>두 가수   </a:t>
            </a:r>
            <a:r>
              <a:rPr lang="ko-KR" altLang="en-US" sz="7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와    모두에게 투표한 청중이    </a:t>
            </a:r>
            <a:r>
              <a:rPr lang="ko-KR" altLang="en-US" sz="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명일 때</a:t>
            </a:r>
            <a:r>
              <a:rPr lang="en-US" altLang="ko-KR" sz="2800" dirty="0" smtClean="0">
                <a:latin typeface="+mj-lt"/>
              </a:rPr>
              <a:t>, </a:t>
            </a:r>
            <a:r>
              <a:rPr lang="ko-KR" altLang="en-US" sz="2800" dirty="0" smtClean="0">
                <a:latin typeface="+mj-lt"/>
              </a:rPr>
              <a:t>가수   </a:t>
            </a:r>
            <a:r>
              <a:rPr lang="ko-KR" altLang="en-US" sz="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 또는 가수   에게 투표한 청중은 몇 명인지 구하라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4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086" y="1979620"/>
            <a:ext cx="571529" cy="2984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845" y="2986897"/>
            <a:ext cx="298465" cy="31751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0933" y="2979753"/>
            <a:ext cx="247663" cy="3302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0469" y="3508667"/>
            <a:ext cx="387370" cy="29846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9062" y="3506425"/>
            <a:ext cx="419122" cy="29846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6255" y="4024011"/>
            <a:ext cx="419122" cy="30481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8819" y="4012316"/>
            <a:ext cx="298465" cy="31751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796" y="2980014"/>
            <a:ext cx="298465" cy="31751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4798" y="4015385"/>
            <a:ext cx="247663" cy="33021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7353" y="3494379"/>
            <a:ext cx="247663" cy="33021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7880" y="4507669"/>
            <a:ext cx="298465" cy="31751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4504" y="4526855"/>
            <a:ext cx="247663" cy="330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8654" y="6172348"/>
            <a:ext cx="317516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 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전체집합 </a:t>
            </a:r>
            <a:r>
              <a:rPr lang="en-US" altLang="ko-KR" sz="3200" dirty="0" smtClean="0">
                <a:latin typeface="+mj-lt"/>
              </a:rPr>
              <a:t>					    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부분집합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</a:t>
            </a: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				    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인 자연수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대하여  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과     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3200" dirty="0" err="1" smtClean="0">
                <a:latin typeface="+mj-lt"/>
              </a:rPr>
              <a:t>를</a:t>
            </a:r>
            <a:r>
              <a:rPr lang="ko-KR" altLang="en-US" sz="3200" dirty="0" smtClean="0">
                <a:latin typeface="+mj-lt"/>
              </a:rPr>
              <a:t>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5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245" y="1880822"/>
            <a:ext cx="4330923" cy="4762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684" y="3054216"/>
            <a:ext cx="2444876" cy="476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5291" y="3055619"/>
            <a:ext cx="3441877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00639" y="3058979"/>
            <a:ext cx="158758" cy="4572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8421" y="3596540"/>
            <a:ext cx="666784" cy="4635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1527" y="3689707"/>
            <a:ext cx="1104957" cy="3619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99" y="6083329"/>
            <a:ext cx="3175163" cy="38737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74839" y="6103761"/>
            <a:ext cx="2019404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7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	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두 집합 </a:t>
            </a:r>
            <a:r>
              <a:rPr lang="en-US" altLang="ko-KR" sz="3200" dirty="0" smtClean="0">
                <a:latin typeface="+mj-lt"/>
              </a:rPr>
              <a:t>				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대하여 다음과 같은 교환법칙이 성립함을 확인하라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791" y="1887966"/>
            <a:ext cx="3435527" cy="45722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6163" y="1888759"/>
            <a:ext cx="2921150" cy="46992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4123" y="3697993"/>
            <a:ext cx="2434715" cy="31434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4123" y="4228900"/>
            <a:ext cx="2434715" cy="33720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6705" y="5598492"/>
            <a:ext cx="4953255" cy="3556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6705" y="6149831"/>
            <a:ext cx="3187864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5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세 집합   </a:t>
            </a:r>
            <a:r>
              <a:rPr lang="ko-KR" altLang="en-US" sz="9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등식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				   </a:t>
            </a:r>
            <a:r>
              <a:rPr lang="ko-KR" altLang="en-US" sz="3200" dirty="0" smtClean="0">
                <a:latin typeface="+mj-lt"/>
              </a:rPr>
              <a:t>가 성립함을 다음 </a:t>
            </a:r>
            <a:r>
              <a:rPr lang="ko-KR" altLang="en-US" sz="3200" dirty="0" err="1" smtClean="0">
                <a:latin typeface="+mj-lt"/>
              </a:rPr>
              <a:t>벤다이어그램을</a:t>
            </a:r>
            <a:r>
              <a:rPr lang="ko-KR" altLang="en-US" sz="3200" dirty="0" smtClean="0">
                <a:latin typeface="+mj-lt"/>
              </a:rPr>
              <a:t> 이용하여 확인하라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7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40" y="1932948"/>
            <a:ext cx="330217" cy="3365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91" y="1940092"/>
            <a:ext cx="381020" cy="33021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345" y="1936916"/>
            <a:ext cx="368319" cy="3429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91" y="2481228"/>
            <a:ext cx="4997707" cy="4572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1407" y="3721659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	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588" y="4465198"/>
            <a:ext cx="3936221" cy="140936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136" y="4451560"/>
            <a:ext cx="3936221" cy="140936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6326" y="6098886"/>
            <a:ext cx="3619686" cy="3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2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3" y="1799574"/>
            <a:ext cx="8273769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세 집합   </a:t>
            </a:r>
            <a:r>
              <a:rPr lang="ko-KR" altLang="en-US" sz="9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등식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				            </a:t>
            </a:r>
            <a:r>
              <a:rPr lang="ko-KR" altLang="en-US" sz="3200" dirty="0" smtClean="0">
                <a:latin typeface="+mj-lt"/>
              </a:rPr>
              <a:t>가 성립함을 다음 </a:t>
            </a:r>
            <a:r>
              <a:rPr lang="ko-KR" altLang="en-US" sz="3200" dirty="0" err="1" smtClean="0">
                <a:latin typeface="+mj-lt"/>
              </a:rPr>
              <a:t>벤다이어그램을</a:t>
            </a:r>
            <a:r>
              <a:rPr lang="ko-KR" altLang="en-US" sz="3200" dirty="0" smtClean="0">
                <a:latin typeface="+mj-lt"/>
              </a:rPr>
              <a:t> 이용하여 확인하라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8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40" y="1932948"/>
            <a:ext cx="330217" cy="33656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91" y="1940092"/>
            <a:ext cx="381020" cy="33021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345" y="1936916"/>
            <a:ext cx="368319" cy="3429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891" y="2470317"/>
            <a:ext cx="6267772" cy="4572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176" y="3730273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	  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88" y="4500570"/>
            <a:ext cx="3990405" cy="142876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233" y="4505167"/>
            <a:ext cx="4038163" cy="142363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6135" y="6116558"/>
            <a:ext cx="4534133" cy="3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6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00034" y="3701378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인 세 집합   </a:t>
            </a:r>
            <a:r>
              <a:rPr lang="ko-KR" altLang="en-US" sz="5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</a:t>
            </a: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 이므로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/>
              <a:t>세 집합   </a:t>
            </a:r>
            <a:r>
              <a:rPr lang="ko-KR" altLang="en-US" sz="900" dirty="0"/>
              <a:t> </a:t>
            </a:r>
            <a:r>
              <a:rPr lang="en-US" altLang="ko-KR" sz="3200" dirty="0"/>
              <a:t>,   </a:t>
            </a:r>
            <a:r>
              <a:rPr lang="en-US" altLang="ko-KR" sz="1600" dirty="0"/>
              <a:t> </a:t>
            </a:r>
            <a:r>
              <a:rPr lang="en-US" altLang="ko-KR" sz="3200" dirty="0"/>
              <a:t>,   </a:t>
            </a:r>
            <a:r>
              <a:rPr lang="en-US" altLang="ko-KR" sz="1400" dirty="0"/>
              <a:t> </a:t>
            </a:r>
            <a:r>
              <a:rPr lang="ko-KR" altLang="en-US" sz="3200" dirty="0"/>
              <a:t>에 </a:t>
            </a:r>
            <a:r>
              <a:rPr lang="ko-KR" altLang="en-US" sz="3200" dirty="0" smtClean="0"/>
              <a:t>대하여   </a:t>
            </a:r>
            <a:r>
              <a:rPr lang="en-US" altLang="ko-KR" sz="3200" dirty="0" smtClean="0"/>
              <a:t>,   </a:t>
            </a:r>
            <a:r>
              <a:rPr lang="en-US" altLang="ko-KR" sz="2000" dirty="0" smtClean="0"/>
              <a:t> </a:t>
            </a:r>
            <a:r>
              <a:rPr lang="ko-KR" altLang="en-US" sz="3200" dirty="0" smtClean="0"/>
              <a:t>가 서로소일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등식 </a:t>
            </a:r>
            <a:r>
              <a:rPr lang="en-US" altLang="ko-KR" sz="3200" dirty="0" smtClean="0"/>
              <a:t>				    </a:t>
            </a:r>
            <a:r>
              <a:rPr lang="en-US" altLang="ko-KR" sz="2400" dirty="0" smtClean="0"/>
              <a:t> </a:t>
            </a:r>
            <a:r>
              <a:rPr lang="ko-KR" altLang="en-US" sz="3200" dirty="0" smtClean="0"/>
              <a:t>가 성립함을 확인하라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9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40" y="1932948"/>
            <a:ext cx="330217" cy="33656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91" y="1940092"/>
            <a:ext cx="381020" cy="33021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9345" y="1936916"/>
            <a:ext cx="368319" cy="3429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3415" y="1932948"/>
            <a:ext cx="330217" cy="3365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666" y="1940092"/>
            <a:ext cx="381020" cy="330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0109" y="2446831"/>
            <a:ext cx="4032457" cy="47627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10" y="4820061"/>
            <a:ext cx="1846337" cy="11345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6220" y="4471975"/>
            <a:ext cx="1441524" cy="2921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0484" y="4457686"/>
            <a:ext cx="241312" cy="2540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8284" y="4477606"/>
            <a:ext cx="273064" cy="2413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59049" y="4469593"/>
            <a:ext cx="260363" cy="2540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77136" y="6083977"/>
            <a:ext cx="2933851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전체집합   </a:t>
            </a:r>
            <a:r>
              <a:rPr lang="ko-KR" altLang="en-US" sz="11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부분집합   </a:t>
            </a:r>
            <a:r>
              <a:rPr lang="ko-KR" altLang="en-US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다음이 성립함을 </a:t>
            </a:r>
            <a:r>
              <a:rPr lang="ko-KR" altLang="en-US" sz="3200" dirty="0" err="1" smtClean="0">
                <a:latin typeface="+mj-lt"/>
              </a:rPr>
              <a:t>벤다이어그램을</a:t>
            </a:r>
            <a:r>
              <a:rPr lang="ko-KR" altLang="en-US" sz="3200" dirty="0" smtClean="0">
                <a:latin typeface="+mj-lt"/>
              </a:rPr>
              <a:t> 이용하여 확인하라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10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368" y="2022107"/>
            <a:ext cx="311166" cy="3175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7439" y="2016467"/>
            <a:ext cx="304816" cy="3302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145" y="3653675"/>
            <a:ext cx="1974951" cy="44452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2376" y="4147435"/>
            <a:ext cx="2133710" cy="41277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9246" y="4661199"/>
            <a:ext cx="2152761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7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  (2)               (3)               (4)   	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/>
              <a:t>  </a:t>
            </a:r>
            <a:r>
              <a:rPr lang="ko-KR" altLang="en-US" sz="3200" dirty="0" smtClean="0"/>
              <a:t>보다 작은 자연수의 집합을   </a:t>
            </a:r>
            <a:r>
              <a:rPr lang="ko-KR" altLang="en-US" sz="500" dirty="0" smtClean="0"/>
              <a:t> </a:t>
            </a:r>
            <a:r>
              <a:rPr lang="ko-KR" altLang="en-US" sz="3200" dirty="0" smtClean="0"/>
              <a:t>라고 할 때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    안에   </a:t>
            </a:r>
            <a:r>
              <a:rPr lang="ko-KR" altLang="en-US" sz="11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 또는 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 중에서 알맞은 기호를 써넣으라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  			  (2)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	  	</a:t>
            </a:r>
            <a:r>
              <a:rPr lang="en-US" altLang="ko-KR" sz="3200" dirty="0" smtClean="0">
                <a:latin typeface="+mj-lt"/>
              </a:rPr>
              <a:t>		  (4)  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033" y="1957833"/>
            <a:ext cx="215911" cy="3238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1487" y="1936401"/>
            <a:ext cx="323867" cy="3556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4371" y="2580722"/>
            <a:ext cx="349268" cy="2730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4078" y="2559289"/>
            <a:ext cx="336567" cy="330217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800229" y="2519859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987495" y="3659767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635767" y="3659767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635767" y="4233959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987502" y="4205383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1566" y="3725514"/>
            <a:ext cx="194320" cy="29148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4453" y="3726308"/>
            <a:ext cx="188605" cy="29719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7915" y="4284787"/>
            <a:ext cx="200035" cy="29148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5149" y="4302250"/>
            <a:ext cx="188605" cy="29148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686" y="3701151"/>
            <a:ext cx="291480" cy="32005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939" y="4263355"/>
            <a:ext cx="291480" cy="32005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903" y="4275109"/>
            <a:ext cx="291480" cy="32005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951" y="3695743"/>
            <a:ext cx="291480" cy="3200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62668" y="6214937"/>
            <a:ext cx="273064" cy="20956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40869" y="6222081"/>
            <a:ext cx="273064" cy="20956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30161" y="6204618"/>
            <a:ext cx="247663" cy="24131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218" y="6200649"/>
            <a:ext cx="247663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6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2731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(1) </a:t>
            </a: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가</a:t>
            </a:r>
            <a:r>
              <a:rPr lang="en-US" altLang="ko-KR" sz="2400" dirty="0" smtClean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(2) 	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(3) 	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				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67" y="1980821"/>
            <a:ext cx="2057414" cy="114084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67" y="3573751"/>
            <a:ext cx="3343289" cy="11296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067" y="5155506"/>
            <a:ext cx="3343289" cy="11296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4177" y="2014636"/>
            <a:ext cx="1587582" cy="3873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9889" y="3575477"/>
            <a:ext cx="1708238" cy="3492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4904" y="5119648"/>
            <a:ext cx="1708238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0034" y="3739298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  </a:t>
            </a:r>
            <a:r>
              <a:rPr lang="ko-KR" altLang="en-US" sz="1600" dirty="0" smtClean="0"/>
              <a:t> </a:t>
            </a:r>
            <a:r>
              <a:rPr lang="ko-KR" altLang="en-US" sz="3200" dirty="0" smtClean="0"/>
              <a:t>의 두 부분집합   </a:t>
            </a:r>
            <a:r>
              <a:rPr lang="ko-KR" altLang="en-US" sz="500" dirty="0" smtClean="0"/>
              <a:t> </a:t>
            </a:r>
            <a:r>
              <a:rPr lang="en-US" altLang="ko-KR" sz="3200" dirty="0" smtClean="0"/>
              <a:t>,   </a:t>
            </a:r>
            <a:r>
              <a:rPr lang="en-US" altLang="ko-KR" sz="1600" dirty="0" smtClean="0"/>
              <a:t> </a:t>
            </a:r>
            <a:r>
              <a:rPr lang="ko-KR" altLang="en-US" sz="3200" dirty="0" smtClean="0"/>
              <a:t>에 대하여 등식 </a:t>
            </a:r>
            <a:r>
              <a:rPr lang="en-US" altLang="ko-KR" sz="3200" dirty="0" smtClean="0"/>
              <a:t>				  </a:t>
            </a:r>
            <a:r>
              <a:rPr lang="ko-KR" altLang="en-US" sz="3200" dirty="0" smtClean="0"/>
              <a:t>가 성립함을 </a:t>
            </a:r>
            <a:r>
              <a:rPr lang="ko-KR" altLang="en-US" sz="3200" dirty="0" err="1" smtClean="0"/>
              <a:t>벤다이어그램을</a:t>
            </a:r>
            <a:r>
              <a:rPr lang="ko-KR" altLang="en-US" sz="3200" dirty="0" smtClean="0"/>
              <a:t> 이용하여 확인하라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584" y="1952261"/>
            <a:ext cx="355618" cy="3429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25" y="1943551"/>
            <a:ext cx="330217" cy="34926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9849" y="1957045"/>
            <a:ext cx="374669" cy="33656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0499" y="2474549"/>
            <a:ext cx="3911801" cy="45087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65" y="4425617"/>
            <a:ext cx="4824626" cy="14921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4213" y="6122415"/>
            <a:ext cx="2819545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6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전체집합   </a:t>
            </a:r>
            <a:r>
              <a:rPr lang="ko-KR" altLang="en-US" sz="1400" dirty="0" smtClean="0"/>
              <a:t> </a:t>
            </a:r>
            <a:r>
              <a:rPr lang="ko-KR" altLang="en-US" sz="2800" dirty="0" smtClean="0"/>
              <a:t>의 두 부분집합   </a:t>
            </a:r>
            <a:r>
              <a:rPr lang="ko-KR" altLang="en-US" sz="400" dirty="0" smtClean="0"/>
              <a:t>  </a:t>
            </a:r>
            <a:r>
              <a:rPr lang="en-US" altLang="ko-KR" sz="2800" dirty="0" smtClean="0"/>
              <a:t>,   </a:t>
            </a:r>
            <a:r>
              <a:rPr lang="en-US" altLang="ko-KR" dirty="0" smtClean="0"/>
              <a:t> </a:t>
            </a:r>
            <a:r>
              <a:rPr lang="ko-KR" altLang="en-US" sz="2800" dirty="0" smtClean="0"/>
              <a:t>에 대하여 등식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	</a:t>
            </a:r>
            <a:r>
              <a:rPr lang="en-US" altLang="ko-KR" sz="2800" dirty="0" smtClean="0"/>
              <a:t>			</a:t>
            </a:r>
            <a:r>
              <a:rPr lang="ko-KR" altLang="en-US" sz="2800" dirty="0" smtClean="0"/>
              <a:t>이 성립함을 다음 </a:t>
            </a:r>
            <a:r>
              <a:rPr lang="ko-KR" altLang="en-US" sz="2800" dirty="0" err="1" smtClean="0"/>
              <a:t>벤다이어그램을</a:t>
            </a:r>
            <a:r>
              <a:rPr lang="ko-KR" altLang="en-US" sz="2800" dirty="0" smtClean="0"/>
              <a:t> 이용하여 확인하라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12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868" y="1945118"/>
            <a:ext cx="317516" cy="31116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373" y="1917335"/>
            <a:ext cx="304816" cy="323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7079" y="1934005"/>
            <a:ext cx="330217" cy="30481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0346" y="2359006"/>
            <a:ext cx="3657788" cy="4572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428287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 </a:t>
            </a:r>
            <a:r>
              <a:rPr lang="en-US" altLang="ko-KR" sz="7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91" y="4171825"/>
            <a:ext cx="3150405" cy="146864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391" y="4169619"/>
            <a:ext cx="4701261" cy="145395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759" y="5790533"/>
            <a:ext cx="2889398" cy="3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9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</a:t>
            </a:r>
            <a:r>
              <a:rPr lang="en-US" altLang="ko-KR" sz="3200" dirty="0" smtClean="0"/>
              <a:t>		     </a:t>
            </a:r>
            <a:r>
              <a:rPr lang="ko-KR" altLang="en-US" sz="3200" dirty="0" smtClean="0"/>
              <a:t>는   </a:t>
            </a:r>
            <a:r>
              <a:rPr lang="ko-KR" altLang="en-US" sz="2400" dirty="0" smtClean="0"/>
              <a:t> </a:t>
            </a:r>
            <a:r>
              <a:rPr lang="ko-KR" altLang="en-US" sz="3200" dirty="0" smtClean="0"/>
              <a:t> 이하의 자연수 의 두 부분집합 </a:t>
            </a:r>
            <a:r>
              <a:rPr lang="en-US" altLang="ko-KR" sz="3200" dirty="0" smtClean="0"/>
              <a:t>		   </a:t>
            </a:r>
            <a:r>
              <a:rPr lang="ko-KR" altLang="en-US" sz="3200" dirty="0" smtClean="0"/>
              <a:t>는   </a:t>
            </a:r>
            <a:r>
              <a:rPr lang="ko-KR" altLang="en-US" sz="2400" dirty="0" smtClean="0"/>
              <a:t> </a:t>
            </a:r>
            <a:r>
              <a:rPr lang="ko-KR" altLang="en-US" sz="3200" dirty="0" smtClean="0"/>
              <a:t>의 약수 </a:t>
            </a:r>
            <a:r>
              <a:rPr lang="en-US" altLang="ko-KR" sz="3200" dirty="0" smtClean="0"/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	</a:t>
            </a:r>
            <a:r>
              <a:rPr lang="en-US" altLang="ko-KR" sz="3200" dirty="0" smtClean="0"/>
              <a:t>		 </a:t>
            </a:r>
            <a:r>
              <a:rPr lang="en-US" altLang="ko-KR" sz="1400" dirty="0" smtClean="0"/>
              <a:t> </a:t>
            </a:r>
            <a:r>
              <a:rPr lang="ko-KR" altLang="en-US" sz="3200" dirty="0" smtClean="0"/>
              <a:t>에 대하여 </a:t>
            </a:r>
            <a:r>
              <a:rPr lang="en-US" altLang="ko-KR" sz="3200" dirty="0" smtClean="0"/>
              <a:t>		     </a:t>
            </a:r>
            <a:r>
              <a:rPr lang="en-US" altLang="ko-KR" sz="2000" dirty="0" smtClean="0"/>
              <a:t> </a:t>
            </a:r>
            <a:r>
              <a:rPr lang="ko-KR" altLang="en-US" sz="3200" dirty="0" smtClean="0"/>
              <a:t>을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ko-KR" altLang="en-US" sz="3200" dirty="0"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012" y="1880545"/>
            <a:ext cx="1695537" cy="482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2415" y="1982151"/>
            <a:ext cx="406421" cy="3238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30" y="1879751"/>
            <a:ext cx="158758" cy="4699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8537" y="2457759"/>
            <a:ext cx="1771741" cy="47627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3445" y="2578816"/>
            <a:ext cx="406421" cy="32386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359" y="2460934"/>
            <a:ext cx="158758" cy="4699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409" y="3041821"/>
            <a:ext cx="2927500" cy="46992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7927" y="3032295"/>
            <a:ext cx="2349621" cy="50802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339" y="6173140"/>
            <a:ext cx="152408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ㄱ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ㄷ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집합   </a:t>
            </a:r>
            <a:r>
              <a:rPr lang="ko-KR" altLang="en-US" sz="800" dirty="0" smtClean="0"/>
              <a:t> </a:t>
            </a:r>
            <a:r>
              <a:rPr lang="ko-KR" altLang="en-US" sz="3200" dirty="0" smtClean="0"/>
              <a:t>가 </a:t>
            </a:r>
            <a:r>
              <a:rPr lang="en-US" altLang="ko-KR" sz="3200" dirty="0" smtClean="0"/>
              <a:t>		      </a:t>
            </a:r>
            <a:r>
              <a:rPr lang="ko-KR" altLang="en-US" sz="3200" dirty="0" smtClean="0"/>
              <a:t>는   </a:t>
            </a:r>
            <a:r>
              <a:rPr lang="ko-KR" altLang="en-US" sz="2800" dirty="0" smtClean="0"/>
              <a:t>  </a:t>
            </a:r>
            <a:r>
              <a:rPr lang="ko-KR" altLang="en-US" sz="3200" dirty="0" smtClean="0"/>
              <a:t>미만의 짝수  일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옳은 것만을 보기에서 모두 고르라</a:t>
            </a:r>
            <a:r>
              <a:rPr lang="en-US" altLang="ko-KR" sz="3200" dirty="0" smtClean="0"/>
              <a:t>.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1488" y="1945403"/>
            <a:ext cx="317516" cy="3429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9842" y="1885869"/>
            <a:ext cx="1759040" cy="476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7971" y="1971598"/>
            <a:ext cx="406421" cy="32386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1314" y="1893013"/>
            <a:ext cx="177809" cy="45722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22" y="3095765"/>
            <a:ext cx="7525137" cy="1234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1832" y="3327800"/>
            <a:ext cx="714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ea typeface="맑은 고딕" panose="020B0503020000020004" pitchFamily="50" charset="-127"/>
              </a:rPr>
              <a:t>ㄱ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. 			     </a:t>
            </a:r>
            <a:r>
              <a:rPr lang="ko-KR" altLang="en-US" sz="2800" dirty="0" smtClean="0">
                <a:ea typeface="맑은 고딕" panose="020B0503020000020004" pitchFamily="50" charset="-127"/>
              </a:rPr>
              <a:t>ㄴ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. </a:t>
            </a:r>
          </a:p>
          <a:p>
            <a:r>
              <a:rPr lang="ko-KR" altLang="en-US" sz="2800" dirty="0" err="1" smtClean="0">
                <a:ea typeface="맑은 고딕" panose="020B0503020000020004" pitchFamily="50" charset="-127"/>
              </a:rPr>
              <a:t>ㄷ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. 			     </a:t>
            </a:r>
            <a:r>
              <a:rPr lang="ko-KR" altLang="en-US" sz="2800" dirty="0" smtClean="0">
                <a:ea typeface="맑은 고딕" panose="020B0503020000020004" pitchFamily="50" charset="-127"/>
              </a:rPr>
              <a:t>ㄹ</a:t>
            </a:r>
            <a:r>
              <a:rPr lang="en-US" altLang="ko-KR" sz="2800" dirty="0" smtClean="0"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9942" y="3446498"/>
            <a:ext cx="880155" cy="31434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7781" y="3452389"/>
            <a:ext cx="885871" cy="29719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9942" y="3869661"/>
            <a:ext cx="977315" cy="32577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637" y="3864665"/>
            <a:ext cx="1074475" cy="3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                   (2)                    (3)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59469" cy="385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    안에   </a:t>
            </a:r>
            <a:r>
              <a:rPr lang="ko-KR" altLang="en-US" sz="1400" dirty="0" smtClean="0"/>
              <a:t> 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  </a:t>
            </a:r>
            <a:r>
              <a:rPr lang="ko-KR" altLang="en-US" sz="1400" dirty="0" smtClean="0"/>
              <a:t> </a:t>
            </a:r>
            <a:r>
              <a:rPr lang="en-US" altLang="ko-KR" sz="3200" dirty="0" smtClean="0"/>
              <a:t>,    </a:t>
            </a:r>
            <a:r>
              <a:rPr lang="ko-KR" altLang="en-US" sz="3200" dirty="0" smtClean="0"/>
              <a:t>중에서 알맞은 것을 써넣으라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</a:t>
            </a:r>
            <a:r>
              <a:rPr lang="en-US" altLang="ko-KR" sz="3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</a:t>
            </a:r>
            <a:r>
              <a:rPr lang="ko-KR" altLang="en-US" sz="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             </a:t>
            </a:r>
            <a:r>
              <a:rPr lang="ko-KR" altLang="en-US" sz="5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  의 약수 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		       </a:t>
            </a:r>
            <a:r>
              <a:rPr lang="en-US" altLang="ko-KR" sz="7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 		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   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00230" y="1937974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6018" y="1987724"/>
            <a:ext cx="349268" cy="2667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752" y="1998043"/>
            <a:ext cx="342918" cy="2603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848" y="2042495"/>
            <a:ext cx="317516" cy="1714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7793" y="3058407"/>
            <a:ext cx="782996" cy="42864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5751" y="3137574"/>
            <a:ext cx="177174" cy="28576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00258" y="3065550"/>
            <a:ext cx="142882" cy="4229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8104" y="3145576"/>
            <a:ext cx="394356" cy="280049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>
            <a:off x="3640711" y="4152504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547844" y="3607948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4511723" y="3073097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2897" y="3061533"/>
            <a:ext cx="782996" cy="42864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0905" y="3070034"/>
            <a:ext cx="142882" cy="4229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7793" y="3585390"/>
            <a:ext cx="1760311" cy="42293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2566" y="3583673"/>
            <a:ext cx="782996" cy="42864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933" y="3560049"/>
            <a:ext cx="1703157" cy="44007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5139" y="3587569"/>
            <a:ext cx="142882" cy="42293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87794" y="4119792"/>
            <a:ext cx="1851755" cy="4229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90789" y="4113419"/>
            <a:ext cx="1823179" cy="4172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66822" y="6229736"/>
            <a:ext cx="266714" cy="2032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73594" y="6268852"/>
            <a:ext cx="254013" cy="1143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93688" y="6224400"/>
            <a:ext cx="260363" cy="2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				   (2)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				   (4)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</a:t>
            </a:r>
            <a:r>
              <a:rPr lang="en-US" altLang="ko-KR" sz="3200" dirty="0" smtClean="0"/>
              <a:t>		     </a:t>
            </a:r>
            <a:r>
              <a:rPr lang="ko-KR" altLang="en-US" sz="3200" dirty="0" smtClean="0"/>
              <a:t>는   </a:t>
            </a:r>
            <a:r>
              <a:rPr lang="ko-KR" altLang="en-US" sz="2400" dirty="0" smtClean="0"/>
              <a:t> </a:t>
            </a:r>
            <a:r>
              <a:rPr lang="ko-KR" altLang="en-US" sz="3200" dirty="0" smtClean="0"/>
              <a:t> 이하의 자연수 의 두 부분집합 </a:t>
            </a:r>
            <a:r>
              <a:rPr lang="en-US" altLang="ko-KR" sz="3200" dirty="0" smtClean="0"/>
              <a:t>				 </a:t>
            </a:r>
            <a:r>
              <a:rPr lang="en-US" altLang="ko-KR" sz="2400" dirty="0" smtClean="0"/>
              <a:t> </a:t>
            </a:r>
            <a:r>
              <a:rPr lang="en-US" altLang="ko-KR" sz="3200" dirty="0" smtClean="0"/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	 </a:t>
            </a:r>
            <a:r>
              <a:rPr lang="en-US" altLang="ko-KR" sz="3200" dirty="0" smtClean="0">
                <a:latin typeface="+mj-lt"/>
              </a:rPr>
              <a:t>    </a:t>
            </a:r>
            <a:r>
              <a:rPr lang="en-US" altLang="ko-KR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는 소수 에 대하여 다음 집합을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(1)            (2)            (3)          (4)        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324" y="1886898"/>
            <a:ext cx="1695537" cy="482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888" y="1970245"/>
            <a:ext cx="412771" cy="3302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828" y="1896423"/>
            <a:ext cx="171459" cy="46357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7282" y="2450633"/>
            <a:ext cx="3441877" cy="46992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7934" y="3063462"/>
            <a:ext cx="1746340" cy="46992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7143" y="3065439"/>
            <a:ext cx="171459" cy="46357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11307" y="4307158"/>
            <a:ext cx="1028753" cy="31434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29274" y="4303982"/>
            <a:ext cx="1028753" cy="32005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2093" y="4201986"/>
            <a:ext cx="605822" cy="40578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92709" y="4312130"/>
            <a:ext cx="1063045" cy="2971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72374" y="5616516"/>
            <a:ext cx="1155759" cy="3302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951" y="5602400"/>
            <a:ext cx="2228965" cy="3365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2374" y="6143254"/>
            <a:ext cx="2013053" cy="3492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44417" y="6149604"/>
            <a:ext cx="793791" cy="3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집합 </a:t>
            </a:r>
            <a:r>
              <a:rPr lang="en-US" altLang="ko-KR" sz="3200" dirty="0" smtClean="0"/>
              <a:t>			  </a:t>
            </a:r>
            <a:r>
              <a:rPr lang="en-US" altLang="ko-KR" sz="700" dirty="0" smtClean="0"/>
              <a:t> </a:t>
            </a:r>
            <a:r>
              <a:rPr lang="en-US" altLang="ko-KR" sz="3200" dirty="0" smtClean="0"/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에 대하여 </a:t>
            </a:r>
            <a:r>
              <a:rPr lang="en-US" altLang="ko-KR" sz="3200" dirty="0" smtClean="0">
                <a:latin typeface="+mj-lt"/>
              </a:rPr>
              <a:t>	 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이고 </a:t>
            </a:r>
            <a:r>
              <a:rPr lang="en-US" altLang="ko-KR" sz="3200" dirty="0" smtClean="0">
                <a:latin typeface="+mj-lt"/>
              </a:rPr>
              <a:t>	      </a:t>
            </a:r>
            <a:r>
              <a:rPr lang="ko-KR" altLang="en-US" sz="3200" dirty="0" smtClean="0">
                <a:latin typeface="+mj-lt"/>
              </a:rPr>
              <a:t>가 성립할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상수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값을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846" y="1896745"/>
            <a:ext cx="2482978" cy="4635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922" y="1860719"/>
            <a:ext cx="3511730" cy="50167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2455" y="2575767"/>
            <a:ext cx="1333569" cy="3238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4426" y="2554029"/>
            <a:ext cx="1276416" cy="3619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3610" y="3246606"/>
            <a:ext cx="222261" cy="22861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68" y="6175553"/>
            <a:ext cx="171459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1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3" y="4859557"/>
            <a:ext cx="8386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(1)   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(2) 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451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자연수  </a:t>
            </a:r>
            <a:r>
              <a:rPr lang="ko-KR" altLang="en-US" dirty="0" smtClean="0"/>
              <a:t> </a:t>
            </a:r>
            <a:r>
              <a:rPr lang="ko-KR" altLang="en-US" sz="3200" dirty="0" smtClean="0"/>
              <a:t>에 대하여 집합    </a:t>
            </a:r>
            <a:r>
              <a:rPr lang="ko-KR" altLang="en-US" sz="1600" dirty="0" smtClean="0"/>
              <a:t> </a:t>
            </a:r>
            <a:r>
              <a:rPr lang="ko-KR" altLang="en-US" sz="3200" dirty="0" err="1" smtClean="0"/>
              <a:t>를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	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	 </a:t>
            </a:r>
            <a:r>
              <a:rPr lang="en-US" altLang="ko-KR" sz="3200" dirty="0" smtClean="0"/>
              <a:t>      </a:t>
            </a:r>
            <a:r>
              <a:rPr lang="ko-KR" altLang="en-US" sz="3200" dirty="0" smtClean="0"/>
              <a:t>는  </a:t>
            </a:r>
            <a:r>
              <a:rPr lang="ko-KR" altLang="en-US" sz="2000" dirty="0" smtClean="0"/>
              <a:t> </a:t>
            </a:r>
            <a:r>
              <a:rPr lang="ko-KR" altLang="en-US" sz="3200" dirty="0" smtClean="0"/>
              <a:t>의 약수 </a:t>
            </a:r>
            <a:r>
              <a:rPr lang="ko-KR" altLang="en-US" sz="1600" dirty="0" smtClean="0"/>
              <a:t> </a:t>
            </a:r>
            <a:r>
              <a:rPr lang="ko-KR" altLang="en-US" sz="3200" dirty="0" smtClean="0"/>
              <a:t>라고 할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다음 물음에 답하라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(1) </a:t>
            </a:r>
            <a:r>
              <a:rPr lang="ko-KR" altLang="en-US" sz="2800" dirty="0" smtClean="0"/>
              <a:t>다음 두 집합 사이의 포함 관계를 조사하라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buNone/>
            </a:pPr>
            <a:endParaRPr lang="en-US" altLang="ko-KR" sz="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(2)            </a:t>
            </a:r>
            <a:r>
              <a:rPr lang="en-US" altLang="ko-KR" sz="2000" dirty="0" smtClean="0"/>
              <a:t> </a:t>
            </a:r>
            <a:r>
              <a:rPr lang="ko-KR" altLang="en-US" sz="2800" dirty="0" smtClean="0"/>
              <a:t>일 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두 자연수  </a:t>
            </a:r>
            <a:r>
              <a:rPr lang="ko-KR" altLang="en-US" sz="1600" dirty="0" smtClean="0"/>
              <a:t> </a:t>
            </a:r>
            <a:r>
              <a:rPr lang="en-US" altLang="ko-KR" sz="2800" dirty="0" smtClean="0"/>
              <a:t>,  </a:t>
            </a:r>
            <a:r>
              <a:rPr lang="ko-KR" altLang="en-US" sz="2800" dirty="0" smtClean="0"/>
              <a:t>은 어떤 관계가 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/>
              <a:t>      </a:t>
            </a:r>
            <a:r>
              <a:rPr lang="ko-KR" altLang="en-US" sz="2800" dirty="0" smtClean="0"/>
              <a:t>있는지 말하라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893" y="2014719"/>
            <a:ext cx="215911" cy="32386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658" y="1973427"/>
            <a:ext cx="463574" cy="4127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996" y="2517983"/>
            <a:ext cx="1816193" cy="4699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2496" y="2602813"/>
            <a:ext cx="215911" cy="3175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0381" y="2534448"/>
            <a:ext cx="158758" cy="42547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0088" y="4149184"/>
            <a:ext cx="4965955" cy="5407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3973" y="4854778"/>
            <a:ext cx="1466925" cy="4064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7587" y="4889388"/>
            <a:ext cx="215911" cy="31751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3006" y="4889160"/>
            <a:ext cx="127007" cy="323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31813" y="4094445"/>
            <a:ext cx="468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① </a:t>
            </a:r>
            <a:r>
              <a:rPr lang="en-US" altLang="ko-KR" sz="3200" dirty="0" smtClean="0"/>
              <a:t>	     	   </a:t>
            </a:r>
            <a:r>
              <a:rPr lang="ko-KR" altLang="en-US" sz="3200" dirty="0" smtClean="0"/>
              <a:t>② 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   </a:t>
            </a:r>
            <a:endParaRPr lang="ko-KR" altLang="en-US" sz="32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92527" y="4222166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922534" y="4216267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8301" y="4244689"/>
            <a:ext cx="438173" cy="40642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09608" y="4233186"/>
            <a:ext cx="438173" cy="41277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5143" y="4233185"/>
            <a:ext cx="438173" cy="41277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83836" y="4214306"/>
            <a:ext cx="444523" cy="43182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58144" y="6242999"/>
            <a:ext cx="266714" cy="18415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84450" y="6231646"/>
            <a:ext cx="260363" cy="19686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80067" y="6171723"/>
            <a:ext cx="114306" cy="24766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80618" y="6166541"/>
            <a:ext cx="184159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9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3" y="4864904"/>
            <a:ext cx="342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981" y="6162324"/>
            <a:ext cx="165108" cy="234962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8037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</a:t>
            </a:r>
            <a:r>
              <a:rPr lang="en-US" altLang="ko-KR" sz="3200" dirty="0" smtClean="0"/>
              <a:t>					 </a:t>
            </a:r>
            <a:r>
              <a:rPr lang="ko-KR" altLang="en-US" sz="3200" dirty="0" smtClean="0"/>
              <a:t>의 부분집합 중에서 집합 </a:t>
            </a:r>
            <a:r>
              <a:rPr lang="en-US" altLang="ko-KR" sz="3200" dirty="0" smtClean="0"/>
              <a:t>			     </a:t>
            </a:r>
            <a:r>
              <a:rPr lang="ko-KR" altLang="en-US" sz="3200" dirty="0" smtClean="0"/>
              <a:t>와 서로소인 집합의 개수를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8324" y="1878519"/>
            <a:ext cx="3854648" cy="476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2700" y="2477817"/>
            <a:ext cx="2952902" cy="4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8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				 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집합의 원소를     </a:t>
            </a:r>
            <a:r>
              <a:rPr lang="ko-KR" altLang="en-US" sz="200" dirty="0" smtClean="0"/>
              <a:t> </a:t>
            </a:r>
            <a:r>
              <a:rPr lang="ko-KR" altLang="en-US" sz="3200" dirty="0" smtClean="0"/>
              <a:t> 안에 모두 나열하라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보다 작은 소수의 집합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</a:t>
            </a:r>
            <a:r>
              <a:rPr lang="ko-KR" altLang="en-US" sz="2800" dirty="0" smtClean="0">
                <a:latin typeface="+mj-lt"/>
              </a:rPr>
              <a:t>는 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456" y="1909399"/>
            <a:ext cx="590580" cy="4572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882" y="2554868"/>
            <a:ext cx="188605" cy="2857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632" y="3009946"/>
            <a:ext cx="777280" cy="41721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3095" y="3083165"/>
            <a:ext cx="365779" cy="3029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015" y="3009945"/>
            <a:ext cx="142882" cy="4115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6311" y="5608701"/>
            <a:ext cx="1505027" cy="3556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2024" y="6148053"/>
            <a:ext cx="1657435" cy="3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9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3" y="4864904"/>
            <a:ext cx="342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명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653" y="6202517"/>
            <a:ext cx="292115" cy="247663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81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가은이네 학교 체육 대회에서 학급별 경기로 피구와 배구 경기를 한다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가은이네 반 학생    명 중 배구 경기에 출전하는 학생은    명이고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어느 경기에도 출전하지 않는 학생은  </a:t>
            </a:r>
            <a:r>
              <a:rPr lang="ko-KR" altLang="en-US" sz="1200" dirty="0" smtClean="0"/>
              <a:t> </a:t>
            </a:r>
            <a:r>
              <a:rPr lang="ko-KR" altLang="en-US" sz="2800" dirty="0" smtClean="0"/>
              <a:t>명이다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두 경기 중 한 경기에만 출전하는 학생이    명일 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피구 경기에 출전하는 학생은 몇 명인지 구하라</a:t>
            </a:r>
            <a:r>
              <a:rPr lang="en-US" altLang="ko-KR" sz="2800" dirty="0" smtClean="0"/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7228" y="2480145"/>
            <a:ext cx="387370" cy="29211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9223" y="2993694"/>
            <a:ext cx="393720" cy="2984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793" y="3503466"/>
            <a:ext cx="190510" cy="29846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4397" y="4029761"/>
            <a:ext cx="400071" cy="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3" y="4851995"/>
            <a:ext cx="8273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				   (2)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				   (4)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p.189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전체집합   </a:t>
            </a:r>
            <a:r>
              <a:rPr lang="ko-KR" altLang="en-US" dirty="0" smtClean="0"/>
              <a:t> </a:t>
            </a:r>
            <a:r>
              <a:rPr lang="ko-KR" altLang="en-US" sz="2800" dirty="0" smtClean="0"/>
              <a:t>의 공집합이 아닌 두 부분집합   </a:t>
            </a:r>
            <a:r>
              <a:rPr lang="ko-KR" altLang="en-US" sz="900" dirty="0" smtClean="0"/>
              <a:t> </a:t>
            </a:r>
            <a:r>
              <a:rPr lang="en-US" altLang="ko-KR" sz="2800" dirty="0" smtClean="0"/>
              <a:t>,   </a:t>
            </a:r>
            <a:r>
              <a:rPr lang="en-US" altLang="ko-KR" sz="1600" dirty="0" smtClean="0"/>
              <a:t> </a:t>
            </a:r>
            <a:r>
              <a:rPr lang="ko-KR" altLang="en-US" sz="2800" dirty="0" smtClean="0"/>
              <a:t>에 대하여 같은 집합끼리 선으로 이어 보라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(1) 			</a:t>
            </a:r>
            <a:r>
              <a:rPr lang="en-US" altLang="ko-KR" sz="2400" dirty="0">
                <a:latin typeface="+mj-lt"/>
              </a:rPr>
              <a:t>	</a:t>
            </a:r>
            <a:r>
              <a:rPr lang="en-US" altLang="ko-KR" sz="2400" dirty="0" smtClean="0">
                <a:latin typeface="+mj-lt"/>
              </a:rPr>
              <a:t>    〮		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    	   </a:t>
            </a:r>
            <a:r>
              <a:rPr lang="en-US" altLang="ko-KR" sz="2400" dirty="0" smtClean="0"/>
              <a:t>〮 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(2) 				   </a:t>
            </a:r>
            <a:r>
              <a:rPr lang="en-US" altLang="ko-KR" sz="2400" dirty="0" smtClean="0"/>
              <a:t> 〮		       	   〮 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(3) 				    </a:t>
            </a:r>
            <a:r>
              <a:rPr lang="en-US" altLang="ko-KR" sz="2400" dirty="0" smtClean="0"/>
              <a:t>〮		      	   〮  </a:t>
            </a:r>
            <a:endParaRPr lang="en-US" altLang="ko-KR" sz="24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 smtClean="0">
                <a:latin typeface="+mj-lt"/>
              </a:rPr>
              <a:t>  (4) 				    </a:t>
            </a:r>
            <a:r>
              <a:rPr lang="en-US" altLang="ko-KR" sz="2400" dirty="0" smtClean="0"/>
              <a:t>〮	 		   〮 </a:t>
            </a:r>
            <a:endParaRPr lang="ko-KR" altLang="en-US" sz="24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40" y="1937801"/>
            <a:ext cx="323867" cy="3048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2993" y="4254438"/>
            <a:ext cx="291480" cy="27433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2400" y="1937801"/>
            <a:ext cx="298465" cy="3048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0612" y="3307642"/>
            <a:ext cx="268619" cy="2743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2459" y="1944945"/>
            <a:ext cx="330217" cy="3048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6643" y="3750849"/>
            <a:ext cx="297195" cy="274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3468" y="2957206"/>
            <a:ext cx="274334" cy="2743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3845" y="2907197"/>
            <a:ext cx="1863185" cy="3772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3844" y="3323031"/>
            <a:ext cx="3057683" cy="41150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0989" y="3759424"/>
            <a:ext cx="2143235" cy="41150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705" y="4217249"/>
            <a:ext cx="3246287" cy="4229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4362" y="6106066"/>
            <a:ext cx="3524431" cy="38737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2727" y="6120354"/>
            <a:ext cx="2482978" cy="3746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4362" y="5562946"/>
            <a:ext cx="3340272" cy="37466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62727" y="5601988"/>
            <a:ext cx="2305168" cy="342918"/>
          </a:xfrm>
          <a:prstGeom prst="rect">
            <a:avLst/>
          </a:prstGeom>
        </p:spPr>
      </p:pic>
      <p:cxnSp>
        <p:nvCxnSpPr>
          <p:cNvPr id="26" name="직선 화살표 연결선 25"/>
          <p:cNvCxnSpPr/>
          <p:nvPr/>
        </p:nvCxnSpPr>
        <p:spPr>
          <a:xfrm>
            <a:off x="5003812" y="3084429"/>
            <a:ext cx="25934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4994278" y="3516313"/>
            <a:ext cx="2578118" cy="841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flipV="1">
            <a:off x="5000628" y="3500438"/>
            <a:ext cx="2571768" cy="461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V="1">
            <a:off x="5008575" y="3929066"/>
            <a:ext cx="2563821" cy="469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93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398" y="6134531"/>
            <a:ext cx="641383" cy="355618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45181" cy="324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집합에 속하는 원소들이 가지는 공통된 성질을 조건으로 제시하여 집합을 나타내라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이하의 홀수의 집합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514" y="3691704"/>
            <a:ext cx="412771" cy="330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7514" y="4144319"/>
            <a:ext cx="2051155" cy="469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이하의 홀수</a:t>
            </a:r>
            <a:r>
              <a:rPr lang="en-US" altLang="ko-KR" sz="2400" dirty="0" smtClean="0">
                <a:solidFill>
                  <a:srgbClr val="FF0000"/>
                </a:solidFill>
              </a:rPr>
              <a:t>		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는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</a:t>
            </a:r>
            <a:r>
              <a:rPr lang="en-US" altLang="ko-KR" sz="2400" dirty="0" smtClean="0">
                <a:solidFill>
                  <a:srgbClr val="FF0000"/>
                </a:solidFill>
              </a:rPr>
              <a:t>				   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399" y="5588548"/>
            <a:ext cx="641383" cy="3556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0117" y="5648876"/>
            <a:ext cx="311166" cy="2349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605" y="5592910"/>
            <a:ext cx="127007" cy="3556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1978" y="6140522"/>
            <a:ext cx="127007" cy="3556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0117" y="6179017"/>
            <a:ext cx="177809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4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45181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집합을 </a:t>
            </a:r>
            <a:r>
              <a:rPr lang="ko-KR" altLang="en-US" sz="3200" dirty="0" err="1" smtClean="0">
                <a:latin typeface="+mj-lt"/>
              </a:rPr>
              <a:t>벤다이어그램으로</a:t>
            </a:r>
            <a:r>
              <a:rPr lang="ko-KR" altLang="en-US" sz="3200" dirty="0" smtClean="0">
                <a:latin typeface="+mj-lt"/>
              </a:rPr>
              <a:t> 나타내라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      </a:t>
            </a:r>
            <a:r>
              <a:rPr lang="en-US" altLang="ko-KR" sz="600" dirty="0" smtClean="0">
                <a:latin typeface="+mj-lt"/>
              </a:rPr>
              <a:t>       </a:t>
            </a:r>
            <a:r>
              <a:rPr lang="ko-KR" altLang="en-US" sz="2800" dirty="0" smtClean="0">
                <a:latin typeface="+mj-lt"/>
              </a:rPr>
              <a:t>는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834" y="2446494"/>
            <a:ext cx="3657788" cy="4699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330" y="2963071"/>
            <a:ext cx="1739989" cy="4635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2378" y="3052013"/>
            <a:ext cx="412771" cy="3238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3930" y="2971009"/>
            <a:ext cx="158758" cy="4699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34" y="4309115"/>
            <a:ext cx="8273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 </a:t>
            </a:r>
            <a:r>
              <a:rPr lang="en-US" altLang="ko-KR" sz="2400" dirty="0">
                <a:solidFill>
                  <a:srgbClr val="FF0000"/>
                </a:solidFill>
              </a:rPr>
              <a:t>	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(2)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518" y="4767626"/>
            <a:ext cx="1917746" cy="180710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559" y="4770235"/>
            <a:ext cx="1908961" cy="1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73769" cy="362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두 집합 사이의 포함 관계를 기호   </a:t>
            </a:r>
            <a:r>
              <a:rPr lang="ko-KR" altLang="en-US" sz="1100" dirty="0" smtClean="0">
                <a:latin typeface="+mj-lt"/>
              </a:rPr>
              <a:t> </a:t>
            </a:r>
            <a:r>
              <a:rPr lang="en-US" altLang="ko-KR" sz="3200" dirty="0">
                <a:latin typeface="+mj-lt"/>
              </a:rPr>
              <a:t> 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또는 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를 사용하여 나타내라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       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</a:t>
            </a:r>
            <a:r>
              <a:rPr lang="en-US" altLang="ko-KR" sz="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  의 약수            </a:t>
            </a:r>
            <a:r>
              <a:rPr lang="ko-KR" altLang="en-US" sz="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</a:t>
            </a:r>
            <a:r>
              <a:rPr lang="ko-KR" altLang="en-US" sz="9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2411" y="1979504"/>
            <a:ext cx="342918" cy="2540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629" y="2586225"/>
            <a:ext cx="342918" cy="260363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4663744" y="3601114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59099" y="3076337"/>
            <a:ext cx="414338" cy="39479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4446" y="3052786"/>
            <a:ext cx="1417393" cy="42864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5760" y="3059930"/>
            <a:ext cx="3051967" cy="4172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8568" y="3584712"/>
            <a:ext cx="794426" cy="42293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0260" y="3672562"/>
            <a:ext cx="394356" cy="29148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2631" y="3591857"/>
            <a:ext cx="137167" cy="41721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859" y="3582281"/>
            <a:ext cx="794426" cy="42293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93929" y="3576988"/>
            <a:ext cx="137167" cy="41721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2024" y="3669892"/>
            <a:ext cx="171459" cy="2914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68010" y="5678589"/>
            <a:ext cx="260363" cy="2032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8009" y="6226935"/>
            <a:ext cx="260363" cy="2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6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와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와 </a:t>
            </a:r>
            <a:r>
              <a:rPr lang="en-US" altLang="ko-KR" sz="2400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중 서로 같은 집합끼리 짝 지어라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	</a:t>
            </a:r>
            <a:r>
              <a:rPr lang="en-US" altLang="ko-KR" sz="2800" dirty="0" smtClean="0">
                <a:latin typeface="+mj-lt"/>
              </a:rPr>
              <a:t>			</a:t>
            </a:r>
            <a:r>
              <a:rPr lang="ko-KR" altLang="en-US" sz="2800" dirty="0" smtClean="0">
                <a:latin typeface="+mj-lt"/>
              </a:rPr>
              <a:t>인 정수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		</a:t>
            </a:r>
            <a:r>
              <a:rPr lang="ko-KR" altLang="en-US" sz="2800" dirty="0" smtClean="0">
                <a:latin typeface="+mj-lt"/>
              </a:rPr>
              <a:t>는  </a:t>
            </a:r>
            <a:r>
              <a:rPr lang="ko-KR" altLang="en-US" sz="105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과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공약수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456" y="2485647"/>
            <a:ext cx="2223249" cy="4172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453" y="2976754"/>
            <a:ext cx="3343447" cy="42864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3452" y="2993066"/>
            <a:ext cx="142882" cy="4115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453" y="3501574"/>
            <a:ext cx="2920515" cy="42864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0732" y="4032729"/>
            <a:ext cx="1588852" cy="4229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755" y="4102582"/>
            <a:ext cx="177174" cy="29719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3773" y="4101788"/>
            <a:ext cx="365779" cy="29148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6774" y="4029660"/>
            <a:ext cx="142882" cy="41150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9369" y="6169262"/>
            <a:ext cx="260363" cy="2603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95752" y="6172436"/>
            <a:ext cx="304816" cy="2540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62099" y="6169262"/>
            <a:ext cx="273064" cy="2476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44451" y="6172436"/>
            <a:ext cx="266714" cy="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9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집합 </a:t>
            </a:r>
            <a:r>
              <a:rPr lang="en-US" altLang="ko-KR" sz="3200" dirty="0" smtClean="0">
                <a:latin typeface="+mj-lt"/>
              </a:rPr>
              <a:t>		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의 </a:t>
            </a:r>
            <a:r>
              <a:rPr lang="ko-KR" altLang="en-US" sz="3200" dirty="0" err="1" smtClean="0">
                <a:latin typeface="+mj-lt"/>
              </a:rPr>
              <a:t>진부분집합을</a:t>
            </a:r>
            <a:r>
              <a:rPr lang="ko-KR" altLang="en-US" sz="3200" dirty="0" smtClean="0">
                <a:latin typeface="+mj-lt"/>
              </a:rPr>
              <a:t> 모두 구하라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092" y="1894833"/>
            <a:ext cx="1987652" cy="4635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56" y="6208499"/>
            <a:ext cx="241312" cy="2476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4631" y="6160871"/>
            <a:ext cx="431822" cy="3429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0541" y="6160871"/>
            <a:ext cx="438173" cy="3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3208263"/>
            <a:ext cx="827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집합 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부분집합은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,        </a:t>
            </a: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</a:t>
            </a:r>
            <a:r>
              <a:rPr lang="en-US" altLang="ko-KR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,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집합 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진부분집합은</a:t>
            </a:r>
            <a:r>
              <a:rPr lang="ko-KR" altLang="en-US" sz="2400" dirty="0" smtClean="0">
                <a:solidFill>
                  <a:srgbClr val="FF0000"/>
                </a:solidFill>
              </a:rPr>
              <a:t> 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자신을 제외한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rgbClr val="FF0000"/>
                </a:solidFill>
              </a:rPr>
              <a:t> 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,     ,     ,        </a:t>
            </a:r>
            <a:r>
              <a:rPr lang="en-US" altLang="ko-KR" sz="500" dirty="0">
                <a:solidFill>
                  <a:srgbClr val="FF0000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,        </a:t>
            </a:r>
            <a:r>
              <a:rPr lang="en-US" altLang="ko-KR" sz="700" dirty="0">
                <a:solidFill>
                  <a:srgbClr val="FF0000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,      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집합                  의 부분집합과 </a:t>
            </a:r>
            <a:r>
              <a:rPr lang="ko-KR" altLang="en-US" sz="3200" dirty="0" err="1" smtClean="0"/>
              <a:t>진부분집합을</a:t>
            </a:r>
            <a:r>
              <a:rPr lang="ko-KR" altLang="en-US" sz="3200" dirty="0" smtClean="0"/>
              <a:t> 모두 구하라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 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p.178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-1.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집합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7783" y="1880545"/>
            <a:ext cx="2419474" cy="46992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132" y="4523574"/>
            <a:ext cx="260363" cy="2540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2795" y="5619003"/>
            <a:ext cx="260363" cy="25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131" y="5619004"/>
            <a:ext cx="260363" cy="2540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01" y="5088048"/>
            <a:ext cx="241312" cy="2476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159" y="5056748"/>
            <a:ext cx="450873" cy="33021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6757" y="5056748"/>
            <a:ext cx="419122" cy="34926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066" y="5063139"/>
            <a:ext cx="419122" cy="33021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3663" y="5050839"/>
            <a:ext cx="774740" cy="35561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6494" y="5043008"/>
            <a:ext cx="787440" cy="34926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6739" y="5041226"/>
            <a:ext cx="755689" cy="36831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78089" y="5044389"/>
            <a:ext cx="1130358" cy="34926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745" y="6182185"/>
            <a:ext cx="241312" cy="24766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5303" y="6150885"/>
            <a:ext cx="450873" cy="33021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3901" y="6150885"/>
            <a:ext cx="419122" cy="34926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5210" y="6157276"/>
            <a:ext cx="419122" cy="33021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0807" y="6144976"/>
            <a:ext cx="774740" cy="355618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3638" y="6137145"/>
            <a:ext cx="787440" cy="34926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3883" y="6135363"/>
            <a:ext cx="755689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8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테마1" id="{F42A2BBF-A6DD-4CED-9BD9-9FA6D0E909E8}" vid="{E7101D98-8511-4E69-8B70-24EADED17B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1394</TotalTime>
  <Words>860</Words>
  <Application>Microsoft Office PowerPoint</Application>
  <PresentationFormat>화면 슬라이드 쇼(4:3)</PresentationFormat>
  <Paragraphs>312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257</cp:revision>
  <dcterms:created xsi:type="dcterms:W3CDTF">2017-03-06T03:33:54Z</dcterms:created>
  <dcterms:modified xsi:type="dcterms:W3CDTF">2017-09-28T02:34:24Z</dcterms:modified>
</cp:coreProperties>
</file>