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1" r:id="rId5"/>
    <p:sldId id="263" r:id="rId6"/>
    <p:sldId id="280" r:id="rId7"/>
    <p:sldId id="264" r:id="rId8"/>
    <p:sldId id="262" r:id="rId9"/>
    <p:sldId id="265" r:id="rId10"/>
    <p:sldId id="283" r:id="rId11"/>
    <p:sldId id="268" r:id="rId12"/>
    <p:sldId id="284" r:id="rId13"/>
    <p:sldId id="26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810" y="-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510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464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51112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989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703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0855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14324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0394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49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507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49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243A-1654-4B75-9D56-8B4909CD75F1}" type="datetimeFigureOut">
              <a:rPr lang="ko-KR" altLang="en-US" smtClean="0"/>
              <a:pPr/>
              <a:t>2017-10-05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="" xmlns:a14="http://schemas.microsoft.com/office/drawing/2010/main">
                  <a14:imgLayer>
                    <a14:imgEffect>
                      <a14:colorTemperature colorTemp="5900"/>
                    </a14:imgEffect>
                    <a14:imgEffect>
                      <a14:saturation sat="17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27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10" Type="http://schemas.openxmlformats.org/officeDocument/2006/relationships/image" Target="../media/image90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1.png"/><Relationship Id="rId4" Type="http://schemas.openxmlformats.org/officeDocument/2006/relationships/image" Target="../media/image1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3" Type="http://schemas.openxmlformats.org/officeDocument/2006/relationships/image" Target="../media/image15.png"/><Relationship Id="rId7" Type="http://schemas.openxmlformats.org/officeDocument/2006/relationships/image" Target="../media/image116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120.png"/><Relationship Id="rId7" Type="http://schemas.openxmlformats.org/officeDocument/2006/relationships/image" Target="../media/image121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5.png"/><Relationship Id="rId9" Type="http://schemas.openxmlformats.org/officeDocument/2006/relationships/image" Target="../media/image12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125.png"/><Relationship Id="rId7" Type="http://schemas.openxmlformats.org/officeDocument/2006/relationships/image" Target="../media/image129.png"/><Relationship Id="rId2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27.png"/><Relationship Id="rId4" Type="http://schemas.openxmlformats.org/officeDocument/2006/relationships/image" Target="../media/image126.png"/><Relationship Id="rId9" Type="http://schemas.openxmlformats.org/officeDocument/2006/relationships/image" Target="../media/image13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3" Type="http://schemas.openxmlformats.org/officeDocument/2006/relationships/image" Target="../media/image133.png"/><Relationship Id="rId7" Type="http://schemas.openxmlformats.org/officeDocument/2006/relationships/image" Target="../media/image137.png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11" Type="http://schemas.openxmlformats.org/officeDocument/2006/relationships/image" Target="../media/image141.png"/><Relationship Id="rId5" Type="http://schemas.openxmlformats.org/officeDocument/2006/relationships/image" Target="../media/image135.png"/><Relationship Id="rId10" Type="http://schemas.openxmlformats.org/officeDocument/2006/relationships/image" Target="../media/image140.png"/><Relationship Id="rId4" Type="http://schemas.openxmlformats.org/officeDocument/2006/relationships/image" Target="../media/image134.png"/><Relationship Id="rId9" Type="http://schemas.openxmlformats.org/officeDocument/2006/relationships/image" Target="../media/image13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6.png"/><Relationship Id="rId2" Type="http://schemas.openxmlformats.org/officeDocument/2006/relationships/image" Target="../media/image1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png"/><Relationship Id="rId5" Type="http://schemas.openxmlformats.org/officeDocument/2006/relationships/image" Target="../media/image144.png"/><Relationship Id="rId4" Type="http://schemas.openxmlformats.org/officeDocument/2006/relationships/image" Target="../media/image14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png"/><Relationship Id="rId3" Type="http://schemas.openxmlformats.org/officeDocument/2006/relationships/image" Target="../media/image148.png"/><Relationship Id="rId7" Type="http://schemas.openxmlformats.org/officeDocument/2006/relationships/image" Target="../media/image152.png"/><Relationship Id="rId2" Type="http://schemas.openxmlformats.org/officeDocument/2006/relationships/image" Target="../media/image1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1.png"/><Relationship Id="rId5" Type="http://schemas.openxmlformats.org/officeDocument/2006/relationships/image" Target="../media/image150.png"/><Relationship Id="rId4" Type="http://schemas.openxmlformats.org/officeDocument/2006/relationships/image" Target="../media/image14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165.png"/><Relationship Id="rId3" Type="http://schemas.openxmlformats.org/officeDocument/2006/relationships/image" Target="../media/image155.png"/><Relationship Id="rId7" Type="http://schemas.openxmlformats.org/officeDocument/2006/relationships/image" Target="../media/image159.png"/><Relationship Id="rId12" Type="http://schemas.openxmlformats.org/officeDocument/2006/relationships/image" Target="../media/image164.png"/><Relationship Id="rId2" Type="http://schemas.openxmlformats.org/officeDocument/2006/relationships/image" Target="../media/image15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8.png"/><Relationship Id="rId11" Type="http://schemas.openxmlformats.org/officeDocument/2006/relationships/image" Target="../media/image163.png"/><Relationship Id="rId5" Type="http://schemas.openxmlformats.org/officeDocument/2006/relationships/image" Target="../media/image157.png"/><Relationship Id="rId15" Type="http://schemas.openxmlformats.org/officeDocument/2006/relationships/image" Target="../media/image167.png"/><Relationship Id="rId10" Type="http://schemas.openxmlformats.org/officeDocument/2006/relationships/image" Target="../media/image162.png"/><Relationship Id="rId4" Type="http://schemas.openxmlformats.org/officeDocument/2006/relationships/image" Target="../media/image156.png"/><Relationship Id="rId9" Type="http://schemas.openxmlformats.org/officeDocument/2006/relationships/image" Target="../media/image161.png"/><Relationship Id="rId14" Type="http://schemas.openxmlformats.org/officeDocument/2006/relationships/image" Target="../media/image16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png"/><Relationship Id="rId3" Type="http://schemas.openxmlformats.org/officeDocument/2006/relationships/image" Target="../media/image169.png"/><Relationship Id="rId7" Type="http://schemas.openxmlformats.org/officeDocument/2006/relationships/image" Target="../media/image173.png"/><Relationship Id="rId12" Type="http://schemas.openxmlformats.org/officeDocument/2006/relationships/image" Target="../media/image178.png"/><Relationship Id="rId2" Type="http://schemas.openxmlformats.org/officeDocument/2006/relationships/image" Target="../media/image1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11" Type="http://schemas.openxmlformats.org/officeDocument/2006/relationships/image" Target="../media/image177.png"/><Relationship Id="rId5" Type="http://schemas.openxmlformats.org/officeDocument/2006/relationships/image" Target="../media/image171.png"/><Relationship Id="rId10" Type="http://schemas.openxmlformats.org/officeDocument/2006/relationships/image" Target="../media/image176.png"/><Relationship Id="rId4" Type="http://schemas.openxmlformats.org/officeDocument/2006/relationships/image" Target="../media/image170.png"/><Relationship Id="rId9" Type="http://schemas.openxmlformats.org/officeDocument/2006/relationships/image" Target="../media/image17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png"/><Relationship Id="rId3" Type="http://schemas.openxmlformats.org/officeDocument/2006/relationships/image" Target="../media/image180.png"/><Relationship Id="rId7" Type="http://schemas.openxmlformats.org/officeDocument/2006/relationships/image" Target="../media/image184.png"/><Relationship Id="rId2" Type="http://schemas.openxmlformats.org/officeDocument/2006/relationships/image" Target="../media/image1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3.png"/><Relationship Id="rId11" Type="http://schemas.openxmlformats.org/officeDocument/2006/relationships/image" Target="../media/image188.png"/><Relationship Id="rId5" Type="http://schemas.openxmlformats.org/officeDocument/2006/relationships/image" Target="../media/image182.png"/><Relationship Id="rId10" Type="http://schemas.openxmlformats.org/officeDocument/2006/relationships/image" Target="../media/image187.png"/><Relationship Id="rId4" Type="http://schemas.openxmlformats.org/officeDocument/2006/relationships/image" Target="../media/image181.png"/><Relationship Id="rId9" Type="http://schemas.openxmlformats.org/officeDocument/2006/relationships/image" Target="../media/image18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5.png"/><Relationship Id="rId3" Type="http://schemas.openxmlformats.org/officeDocument/2006/relationships/image" Target="../media/image190.png"/><Relationship Id="rId7" Type="http://schemas.openxmlformats.org/officeDocument/2006/relationships/image" Target="../media/image194.png"/><Relationship Id="rId2" Type="http://schemas.openxmlformats.org/officeDocument/2006/relationships/image" Target="../media/image1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3.png"/><Relationship Id="rId5" Type="http://schemas.openxmlformats.org/officeDocument/2006/relationships/image" Target="../media/image192.png"/><Relationship Id="rId10" Type="http://schemas.openxmlformats.org/officeDocument/2006/relationships/image" Target="../media/image197.png"/><Relationship Id="rId4" Type="http://schemas.openxmlformats.org/officeDocument/2006/relationships/image" Target="../media/image191.png"/><Relationship Id="rId9" Type="http://schemas.openxmlformats.org/officeDocument/2006/relationships/image" Target="../media/image19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png"/><Relationship Id="rId13" Type="http://schemas.openxmlformats.org/officeDocument/2006/relationships/image" Target="../media/image209.png"/><Relationship Id="rId3" Type="http://schemas.openxmlformats.org/officeDocument/2006/relationships/image" Target="../media/image199.png"/><Relationship Id="rId7" Type="http://schemas.openxmlformats.org/officeDocument/2006/relationships/image" Target="../media/image203.png"/><Relationship Id="rId12" Type="http://schemas.openxmlformats.org/officeDocument/2006/relationships/image" Target="../media/image208.png"/><Relationship Id="rId2" Type="http://schemas.openxmlformats.org/officeDocument/2006/relationships/image" Target="../media/image1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2.png"/><Relationship Id="rId11" Type="http://schemas.openxmlformats.org/officeDocument/2006/relationships/image" Target="../media/image207.png"/><Relationship Id="rId5" Type="http://schemas.openxmlformats.org/officeDocument/2006/relationships/image" Target="../media/image201.png"/><Relationship Id="rId10" Type="http://schemas.openxmlformats.org/officeDocument/2006/relationships/image" Target="../media/image206.png"/><Relationship Id="rId4" Type="http://schemas.openxmlformats.org/officeDocument/2006/relationships/image" Target="../media/image200.png"/><Relationship Id="rId9" Type="http://schemas.openxmlformats.org/officeDocument/2006/relationships/image" Target="../media/image20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5.png"/><Relationship Id="rId13" Type="http://schemas.openxmlformats.org/officeDocument/2006/relationships/image" Target="../media/image220.png"/><Relationship Id="rId3" Type="http://schemas.openxmlformats.org/officeDocument/2006/relationships/image" Target="../media/image49.png"/><Relationship Id="rId7" Type="http://schemas.openxmlformats.org/officeDocument/2006/relationships/image" Target="../media/image214.png"/><Relationship Id="rId12" Type="http://schemas.openxmlformats.org/officeDocument/2006/relationships/image" Target="../media/image219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3.png"/><Relationship Id="rId11" Type="http://schemas.openxmlformats.org/officeDocument/2006/relationships/image" Target="../media/image218.png"/><Relationship Id="rId5" Type="http://schemas.openxmlformats.org/officeDocument/2006/relationships/image" Target="../media/image212.png"/><Relationship Id="rId10" Type="http://schemas.openxmlformats.org/officeDocument/2006/relationships/image" Target="../media/image217.png"/><Relationship Id="rId4" Type="http://schemas.openxmlformats.org/officeDocument/2006/relationships/image" Target="../media/image211.png"/><Relationship Id="rId9" Type="http://schemas.openxmlformats.org/officeDocument/2006/relationships/image" Target="../media/image216.png"/><Relationship Id="rId14" Type="http://schemas.openxmlformats.org/officeDocument/2006/relationships/image" Target="../media/image19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7.png"/><Relationship Id="rId3" Type="http://schemas.openxmlformats.org/officeDocument/2006/relationships/image" Target="../media/image222.png"/><Relationship Id="rId7" Type="http://schemas.openxmlformats.org/officeDocument/2006/relationships/image" Target="../media/image226.png"/><Relationship Id="rId12" Type="http://schemas.openxmlformats.org/officeDocument/2006/relationships/image" Target="../media/image231.png"/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5.png"/><Relationship Id="rId11" Type="http://schemas.openxmlformats.org/officeDocument/2006/relationships/image" Target="../media/image230.png"/><Relationship Id="rId5" Type="http://schemas.openxmlformats.org/officeDocument/2006/relationships/image" Target="../media/image224.png"/><Relationship Id="rId10" Type="http://schemas.openxmlformats.org/officeDocument/2006/relationships/image" Target="../media/image229.png"/><Relationship Id="rId4" Type="http://schemas.openxmlformats.org/officeDocument/2006/relationships/image" Target="../media/image223.png"/><Relationship Id="rId9" Type="http://schemas.openxmlformats.org/officeDocument/2006/relationships/image" Target="../media/image228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8.png"/><Relationship Id="rId3" Type="http://schemas.openxmlformats.org/officeDocument/2006/relationships/image" Target="../media/image233.png"/><Relationship Id="rId7" Type="http://schemas.openxmlformats.org/officeDocument/2006/relationships/image" Target="../media/image237.png"/><Relationship Id="rId2" Type="http://schemas.openxmlformats.org/officeDocument/2006/relationships/image" Target="../media/image2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6.png"/><Relationship Id="rId11" Type="http://schemas.openxmlformats.org/officeDocument/2006/relationships/image" Target="../media/image241.png"/><Relationship Id="rId5" Type="http://schemas.openxmlformats.org/officeDocument/2006/relationships/image" Target="../media/image235.png"/><Relationship Id="rId10" Type="http://schemas.openxmlformats.org/officeDocument/2006/relationships/image" Target="../media/image240.png"/><Relationship Id="rId4" Type="http://schemas.openxmlformats.org/officeDocument/2006/relationships/image" Target="../media/image234.png"/><Relationship Id="rId9" Type="http://schemas.openxmlformats.org/officeDocument/2006/relationships/image" Target="../media/image23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3.png"/><Relationship Id="rId7" Type="http://schemas.openxmlformats.org/officeDocument/2006/relationships/image" Target="../media/image247.png"/><Relationship Id="rId2" Type="http://schemas.openxmlformats.org/officeDocument/2006/relationships/image" Target="../media/image2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6.png"/><Relationship Id="rId5" Type="http://schemas.openxmlformats.org/officeDocument/2006/relationships/image" Target="../media/image245.png"/><Relationship Id="rId4" Type="http://schemas.openxmlformats.org/officeDocument/2006/relationships/image" Target="../media/image24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9.png"/><Relationship Id="rId2" Type="http://schemas.openxmlformats.org/officeDocument/2006/relationships/image" Target="../media/image2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2.png"/><Relationship Id="rId5" Type="http://schemas.openxmlformats.org/officeDocument/2006/relationships/image" Target="../media/image251.png"/><Relationship Id="rId4" Type="http://schemas.openxmlformats.org/officeDocument/2006/relationships/image" Target="../media/image2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4.png"/><Relationship Id="rId7" Type="http://schemas.openxmlformats.org/officeDocument/2006/relationships/image" Target="../media/image258.png"/><Relationship Id="rId2" Type="http://schemas.openxmlformats.org/officeDocument/2006/relationships/image" Target="../media/image2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7.png"/><Relationship Id="rId5" Type="http://schemas.openxmlformats.org/officeDocument/2006/relationships/image" Target="../media/image256.png"/><Relationship Id="rId4" Type="http://schemas.openxmlformats.org/officeDocument/2006/relationships/image" Target="../media/image255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5.png"/><Relationship Id="rId13" Type="http://schemas.openxmlformats.org/officeDocument/2006/relationships/image" Target="../media/image270.png"/><Relationship Id="rId18" Type="http://schemas.openxmlformats.org/officeDocument/2006/relationships/image" Target="../media/image275.png"/><Relationship Id="rId3" Type="http://schemas.openxmlformats.org/officeDocument/2006/relationships/image" Target="../media/image260.png"/><Relationship Id="rId7" Type="http://schemas.openxmlformats.org/officeDocument/2006/relationships/image" Target="../media/image264.png"/><Relationship Id="rId12" Type="http://schemas.openxmlformats.org/officeDocument/2006/relationships/image" Target="../media/image269.png"/><Relationship Id="rId17" Type="http://schemas.openxmlformats.org/officeDocument/2006/relationships/image" Target="../media/image274.png"/><Relationship Id="rId2" Type="http://schemas.openxmlformats.org/officeDocument/2006/relationships/image" Target="../media/image259.png"/><Relationship Id="rId16" Type="http://schemas.openxmlformats.org/officeDocument/2006/relationships/image" Target="../media/image2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3.png"/><Relationship Id="rId11" Type="http://schemas.openxmlformats.org/officeDocument/2006/relationships/image" Target="../media/image268.png"/><Relationship Id="rId5" Type="http://schemas.openxmlformats.org/officeDocument/2006/relationships/image" Target="../media/image262.png"/><Relationship Id="rId15" Type="http://schemas.openxmlformats.org/officeDocument/2006/relationships/image" Target="../media/image272.png"/><Relationship Id="rId10" Type="http://schemas.openxmlformats.org/officeDocument/2006/relationships/image" Target="../media/image267.png"/><Relationship Id="rId4" Type="http://schemas.openxmlformats.org/officeDocument/2006/relationships/image" Target="../media/image261.png"/><Relationship Id="rId9" Type="http://schemas.openxmlformats.org/officeDocument/2006/relationships/image" Target="../media/image266.png"/><Relationship Id="rId14" Type="http://schemas.openxmlformats.org/officeDocument/2006/relationships/image" Target="../media/image27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2.png"/><Relationship Id="rId13" Type="http://schemas.openxmlformats.org/officeDocument/2006/relationships/image" Target="../media/image287.png"/><Relationship Id="rId18" Type="http://schemas.openxmlformats.org/officeDocument/2006/relationships/image" Target="../media/image292.png"/><Relationship Id="rId3" Type="http://schemas.openxmlformats.org/officeDocument/2006/relationships/image" Target="../media/image277.png"/><Relationship Id="rId7" Type="http://schemas.openxmlformats.org/officeDocument/2006/relationships/image" Target="../media/image281.png"/><Relationship Id="rId12" Type="http://schemas.openxmlformats.org/officeDocument/2006/relationships/image" Target="../media/image286.png"/><Relationship Id="rId17" Type="http://schemas.openxmlformats.org/officeDocument/2006/relationships/image" Target="../media/image291.png"/><Relationship Id="rId2" Type="http://schemas.openxmlformats.org/officeDocument/2006/relationships/image" Target="../media/image276.jpeg"/><Relationship Id="rId16" Type="http://schemas.openxmlformats.org/officeDocument/2006/relationships/image" Target="../media/image290.png"/><Relationship Id="rId20" Type="http://schemas.openxmlformats.org/officeDocument/2006/relationships/image" Target="../media/image2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0.png"/><Relationship Id="rId11" Type="http://schemas.openxmlformats.org/officeDocument/2006/relationships/image" Target="../media/image285.png"/><Relationship Id="rId5" Type="http://schemas.openxmlformats.org/officeDocument/2006/relationships/image" Target="../media/image279.png"/><Relationship Id="rId15" Type="http://schemas.openxmlformats.org/officeDocument/2006/relationships/image" Target="../media/image289.png"/><Relationship Id="rId10" Type="http://schemas.openxmlformats.org/officeDocument/2006/relationships/image" Target="../media/image284.png"/><Relationship Id="rId19" Type="http://schemas.openxmlformats.org/officeDocument/2006/relationships/image" Target="../media/image293.png"/><Relationship Id="rId4" Type="http://schemas.openxmlformats.org/officeDocument/2006/relationships/image" Target="../media/image278.png"/><Relationship Id="rId9" Type="http://schemas.openxmlformats.org/officeDocument/2006/relationships/image" Target="../media/image283.png"/><Relationship Id="rId14" Type="http://schemas.openxmlformats.org/officeDocument/2006/relationships/image" Target="../media/image28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28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12" Type="http://schemas.openxmlformats.org/officeDocument/2006/relationships/image" Target="../media/image80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9.png"/><Relationship Id="rId5" Type="http://schemas.openxmlformats.org/officeDocument/2006/relationships/image" Target="../media/image75.png"/><Relationship Id="rId10" Type="http://schemas.openxmlformats.org/officeDocument/2006/relationships/image" Target="../media/image78.png"/><Relationship Id="rId4" Type="http://schemas.openxmlformats.org/officeDocument/2006/relationships/image" Target="../media/image74.png"/><Relationship Id="rId9" Type="http://schemas.openxmlformats.org/officeDocument/2006/relationships/image" Target="../media/image7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			   (2)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				   (4)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031550" cy="342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점을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200" dirty="0" smtClean="0"/>
              <a:t> </a:t>
            </a:r>
            <a:r>
              <a:rPr lang="ko-KR" altLang="en-US" sz="3200" dirty="0" smtClean="0"/>
              <a:t>만큼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축의 방향으로     만큼 </a:t>
            </a:r>
            <a:r>
              <a:rPr lang="ko-KR" altLang="en-US" sz="3200" dirty="0" err="1" smtClean="0"/>
              <a:t>평행이동한</a:t>
            </a:r>
            <a:r>
              <a:rPr lang="ko-KR" altLang="en-US" sz="3200" dirty="0" smtClean="0"/>
              <a:t> 점의 좌표를 구하라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				  (4)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  <a:endParaRPr lang="ko-KR" altLang="en-US" sz="3600" spc="-150" dirty="0"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409" y="2082920"/>
            <a:ext cx="247663" cy="23496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5502" y="2006257"/>
            <a:ext cx="215911" cy="323867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756" y="2082920"/>
            <a:ext cx="247663" cy="30481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5412" y="2601531"/>
            <a:ext cx="603281" cy="298465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8384" y="3666232"/>
            <a:ext cx="1274511" cy="417217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63882" y="3661019"/>
            <a:ext cx="1331663" cy="41150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8921" y="4174891"/>
            <a:ext cx="937309" cy="411501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63881" y="4162739"/>
            <a:ext cx="1697442" cy="43436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0130" y="5609859"/>
            <a:ext cx="749339" cy="34926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9133" y="5609206"/>
            <a:ext cx="1079555" cy="34291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67274" y="6162337"/>
            <a:ext cx="742988" cy="336567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14844" y="6159346"/>
            <a:ext cx="1079555" cy="3492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508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 (2)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          			   (4)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594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점을 직선</a:t>
            </a:r>
            <a:r>
              <a:rPr lang="en-US" altLang="ko-KR" sz="3200" dirty="0" smtClean="0"/>
              <a:t>		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에 대하여 대칭이동한 점의 좌표를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 	  (2)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				  (4)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4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177" y="2077083"/>
            <a:ext cx="984301" cy="33021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972" y="3088203"/>
            <a:ext cx="920163" cy="42293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8381" y="3075045"/>
            <a:ext cx="1325948" cy="42864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7261" y="3609887"/>
            <a:ext cx="1257365" cy="405786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5525" y="3623732"/>
            <a:ext cx="1691727" cy="405786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0436" y="5608161"/>
            <a:ext cx="742988" cy="34291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0458" y="5602605"/>
            <a:ext cx="1022403" cy="35561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60436" y="6158892"/>
            <a:ext cx="1085906" cy="349268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7602" y="6158771"/>
            <a:ext cx="1346269" cy="3492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968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	 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        			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방정식이 나타내는 도형을 직선 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에 대하여 대칭이동한 도형의 방정식을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3471" y="2067058"/>
            <a:ext cx="977950" cy="32386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428" y="3729666"/>
            <a:ext cx="2291833" cy="360064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9409" y="4155910"/>
            <a:ext cx="3703510" cy="46865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923" y="5646452"/>
            <a:ext cx="1892397" cy="29211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4779" y="6136962"/>
            <a:ext cx="2997354" cy="3873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18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  	   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         			  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5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sp>
        <p:nvSpPr>
          <p:cNvPr id="15" name="내용 개체 틀 2"/>
          <p:cNvSpPr txBox="1">
            <a:spLocks/>
          </p:cNvSpPr>
          <p:nvPr/>
        </p:nvSpPr>
        <p:spPr>
          <a:xfrm>
            <a:off x="741644" y="1799575"/>
            <a:ext cx="82228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방정식이 나타내는 도형을 직선 </a:t>
            </a:r>
            <a:endParaRPr lang="en-US" altLang="ko-KR" sz="32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에 대하여 대칭이동한 도형의 방정식을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endParaRPr lang="ko-KR" altLang="en-US" sz="2800" dirty="0">
              <a:latin typeface="+mj-lt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3471" y="2067058"/>
            <a:ext cx="977950" cy="323867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5988" y="3738420"/>
            <a:ext cx="1703157" cy="36577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3608" y="4137940"/>
            <a:ext cx="2817640" cy="48580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1218" y="5634274"/>
            <a:ext cx="1898748" cy="30481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9467" y="6149367"/>
            <a:ext cx="2241665" cy="3683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0926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			  	    		</a:t>
            </a:r>
            <a:r>
              <a:rPr lang="en-US" altLang="ko-KR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          			   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13089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방정식이 나타내는 도형을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만큼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축의 방향으로     만큼 </a:t>
            </a:r>
            <a:r>
              <a:rPr lang="ko-KR" altLang="en-US" sz="3200" dirty="0" err="1" smtClean="0"/>
              <a:t>평행이동한</a:t>
            </a:r>
            <a:r>
              <a:rPr lang="ko-KR" altLang="en-US" sz="3200" dirty="0" smtClean="0"/>
              <a:t> 도형의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354" y="2099034"/>
            <a:ext cx="241312" cy="222261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593" y="2598868"/>
            <a:ext cx="222261" cy="32386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8453" y="2696156"/>
            <a:ext cx="247663" cy="29846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2643" y="2607494"/>
            <a:ext cx="558829" cy="31751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2392" y="3709840"/>
            <a:ext cx="2308979" cy="36577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3120" y="4150805"/>
            <a:ext cx="1846040" cy="46293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3918" y="5654235"/>
            <a:ext cx="1866996" cy="29211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66704" y="6147258"/>
            <a:ext cx="3016405" cy="3746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994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159469" cy="385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</a:t>
            </a:r>
            <a:r>
              <a:rPr lang="en-US" altLang="ko-KR" sz="3200" dirty="0" smtClean="0"/>
              <a:t>		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를 점   </a:t>
            </a:r>
            <a:r>
              <a:rPr lang="en-US" altLang="ko-KR" sz="3200" dirty="0" smtClean="0"/>
              <a:t>	      </a:t>
            </a:r>
            <a:r>
              <a:rPr lang="ko-KR" altLang="en-US" sz="3200" dirty="0" smtClean="0"/>
              <a:t>로 옮기는 평행이동에 의하여 점  </a:t>
            </a:r>
            <a:r>
              <a:rPr lang="en-US" altLang="ko-KR" sz="3200" dirty="0" smtClean="0"/>
              <a:t>	   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이 옮겨지는 점의 좌표를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914" y="1920988"/>
            <a:ext cx="1473276" cy="45722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872" y="1913844"/>
            <a:ext cx="1409772" cy="45087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7613" y="2502062"/>
            <a:ext cx="1403422" cy="46357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992" y="6133771"/>
            <a:ext cx="1022403" cy="3302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158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	</a:t>
            </a:r>
            <a:r>
              <a:rPr lang="en-US" altLang="ko-KR" sz="11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      </a:t>
            </a:r>
            <a:r>
              <a:rPr lang="en-US" altLang="ko-KR" sz="2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 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</a:t>
            </a:r>
            <a:r>
              <a:rPr lang="en-US" altLang="ko-KR" sz="3200" dirty="0" smtClean="0"/>
              <a:t>		 </a:t>
            </a:r>
            <a:r>
              <a:rPr lang="en-US" altLang="ko-KR" sz="800" dirty="0" smtClean="0"/>
              <a:t> </a:t>
            </a:r>
            <a:r>
              <a:rPr lang="ko-KR" altLang="en-US" sz="3200" dirty="0" smtClean="0"/>
              <a:t>를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원점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직선 </a:t>
            </a:r>
            <a:r>
              <a:rPr lang="en-US" altLang="ko-KR" sz="3200" dirty="0" smtClean="0"/>
              <a:t>	      </a:t>
            </a:r>
            <a:r>
              <a:rPr lang="en-US" altLang="ko-KR" sz="700" dirty="0" smtClean="0"/>
              <a:t> </a:t>
            </a:r>
            <a:r>
              <a:rPr lang="ko-KR" altLang="en-US" sz="3200" dirty="0" smtClean="0"/>
              <a:t>에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대하여 대칭이동한 점의 좌표를 각각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09" y="1926471"/>
            <a:ext cx="1479626" cy="44452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728" y="2081259"/>
            <a:ext cx="247663" cy="23496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3777" y="2074263"/>
            <a:ext cx="241312" cy="31116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8173" y="2048715"/>
            <a:ext cx="1003352" cy="336567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790" y="6133552"/>
            <a:ext cx="723937" cy="34926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1989" y="6133552"/>
            <a:ext cx="1358970" cy="349268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42874" y="6139902"/>
            <a:ext cx="1035103" cy="34291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9892" y="6139902"/>
            <a:ext cx="1022403" cy="3429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484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	       ,              </a:t>
            </a:r>
            <a:r>
              <a:rPr lang="en-US" altLang="ko-KR" sz="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          , 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204" y="6211973"/>
            <a:ext cx="1422473" cy="311166"/>
          </a:xfrm>
          <a:prstGeom prst="rect">
            <a:avLst/>
          </a:prstGeom>
        </p:spPr>
      </p:pic>
      <p:sp>
        <p:nvSpPr>
          <p:cNvPr id="15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직선  </a:t>
            </a:r>
            <a:r>
              <a:rPr lang="en-US" altLang="ko-KR" sz="3200" dirty="0" smtClean="0"/>
              <a:t>	     </a:t>
            </a:r>
            <a:r>
              <a:rPr lang="en-US" altLang="ko-KR" sz="1200" dirty="0" smtClean="0"/>
              <a:t> </a:t>
            </a:r>
            <a:r>
              <a:rPr lang="ko-KR" altLang="en-US" sz="3200" dirty="0" smtClean="0"/>
              <a:t>을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원점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직선 </a:t>
            </a:r>
            <a:r>
              <a:rPr lang="en-US" altLang="ko-KR" sz="3200" dirty="0" smtClean="0"/>
              <a:t>	      </a:t>
            </a:r>
            <a:r>
              <a:rPr lang="en-US" altLang="ko-KR" sz="700" dirty="0" smtClean="0"/>
              <a:t> </a:t>
            </a:r>
            <a:r>
              <a:rPr lang="ko-KR" altLang="en-US" sz="3200" dirty="0" smtClean="0"/>
              <a:t>에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대하여 대칭이동한 </a:t>
            </a:r>
            <a:r>
              <a:rPr lang="ko-KR" altLang="en-US" sz="3200" dirty="0" smtClean="0"/>
              <a:t>직선의 방정식을 각각 </a:t>
            </a:r>
            <a:r>
              <a:rPr lang="ko-KR" altLang="en-US" sz="3200" dirty="0" smtClean="0"/>
              <a:t>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6168" y="1999572"/>
            <a:ext cx="1651085" cy="406421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659" y="2092086"/>
            <a:ext cx="247663" cy="23496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708" y="2085090"/>
            <a:ext cx="241312" cy="311166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8087" y="2058179"/>
            <a:ext cx="1003352" cy="33656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2854" y="6222398"/>
            <a:ext cx="1435174" cy="292115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21646" y="6199272"/>
            <a:ext cx="1193861" cy="323867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7055" y="6171118"/>
            <a:ext cx="1193861" cy="3111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010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3" y="4859557"/>
            <a:ext cx="75866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직선              을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600" dirty="0" smtClean="0"/>
              <a:t> </a:t>
            </a:r>
            <a:r>
              <a:rPr lang="ko-KR" altLang="en-US" sz="3200" dirty="0" smtClean="0"/>
              <a:t>만큼</a:t>
            </a:r>
            <a:r>
              <a:rPr lang="en-US" altLang="ko-KR" sz="3200" dirty="0" smtClean="0"/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만큼 </a:t>
            </a:r>
            <a:r>
              <a:rPr lang="ko-KR" altLang="en-US" sz="3200" dirty="0" err="1" smtClean="0"/>
              <a:t>평행이동했더니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    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에 접했다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이때 모든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의 값의 합을 구하라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097" y="1999571"/>
            <a:ext cx="1873346" cy="400071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3834" y="2100683"/>
            <a:ext cx="247663" cy="22226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7680" y="2086395"/>
            <a:ext cx="228612" cy="228612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0131" y="2662240"/>
            <a:ext cx="234962" cy="31116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6439" y="2587792"/>
            <a:ext cx="222261" cy="323867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131" y="3046096"/>
            <a:ext cx="2044805" cy="527077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442" y="3279102"/>
            <a:ext cx="215911" cy="23496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6683" y="6173496"/>
            <a:ext cx="139707" cy="2540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496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3" y="4857760"/>
            <a:ext cx="3429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/>
              <a:t>원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					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을  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600" dirty="0" smtClean="0"/>
              <a:t> </a:t>
            </a:r>
            <a:r>
              <a:rPr lang="ko-KR" altLang="en-US" sz="3200" dirty="0" smtClean="0"/>
              <a:t>만큼</a:t>
            </a:r>
            <a:r>
              <a:rPr lang="en-US" altLang="ko-KR" sz="3200" dirty="0" smtClean="0"/>
              <a:t>,  </a:t>
            </a:r>
            <a:r>
              <a:rPr lang="en-US" altLang="ko-KR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700" dirty="0" smtClean="0"/>
              <a:t> </a:t>
            </a:r>
            <a:r>
              <a:rPr lang="ko-KR" altLang="en-US" sz="3200" dirty="0" smtClean="0"/>
              <a:t>만큼 </a:t>
            </a:r>
            <a:r>
              <a:rPr lang="ko-KR" altLang="en-US" sz="3200" dirty="0" err="1" smtClean="0"/>
              <a:t>평행이동했더니</a:t>
            </a:r>
            <a:r>
              <a:rPr lang="ko-KR" altLang="en-US" sz="3200" dirty="0" smtClean="0"/>
              <a:t>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</a:t>
            </a:r>
            <a:r>
              <a:rPr lang="en-US" altLang="ko-KR" sz="3200" dirty="0" smtClean="0"/>
              <a:t>,  </a:t>
            </a:r>
            <a:r>
              <a:rPr lang="en-US" altLang="ko-KR" dirty="0" smtClean="0"/>
              <a:t> </a:t>
            </a:r>
            <a:r>
              <a:rPr lang="ko-KR" altLang="en-US" sz="3200" dirty="0" smtClean="0"/>
              <a:t>축에 동시에 접하는 원이 되었다</a:t>
            </a:r>
            <a:r>
              <a:rPr lang="en-US" altLang="ko-KR" sz="3200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      </a:t>
            </a:r>
            <a:r>
              <a:rPr lang="ko-KR" altLang="en-US" sz="700" dirty="0" smtClean="0"/>
              <a:t> </a:t>
            </a:r>
            <a:r>
              <a:rPr lang="ko-KR" altLang="en-US" sz="3200" dirty="0" smtClean="0"/>
              <a:t>의 값 중 최댓값을    </a:t>
            </a:r>
            <a:r>
              <a:rPr lang="ko-KR" altLang="en-US" sz="2000" dirty="0" smtClean="0"/>
              <a:t> 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최솟값을   </a:t>
            </a:r>
            <a:r>
              <a:rPr lang="ko-KR" altLang="en-US" dirty="0" smtClean="0"/>
              <a:t> </a:t>
            </a:r>
            <a:r>
              <a:rPr lang="ko-KR" altLang="en-US" sz="3200" dirty="0" smtClean="0"/>
              <a:t>이라고 할 때</a:t>
            </a:r>
            <a:r>
              <a:rPr lang="en-US" altLang="ko-KR" sz="3200" dirty="0" smtClean="0"/>
              <a:t>,         </a:t>
            </a:r>
            <a:r>
              <a:rPr lang="en-US" altLang="ko-KR" dirty="0" smtClean="0"/>
              <a:t> </a:t>
            </a:r>
            <a:r>
              <a:rPr lang="ko-KR" altLang="en-US" sz="3200" dirty="0" smtClean="0"/>
              <a:t>의 값을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188" y="1879543"/>
            <a:ext cx="4546834" cy="51437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7677" y="3287167"/>
            <a:ext cx="241312" cy="209561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392" y="2092991"/>
            <a:ext cx="241312" cy="20956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900" y="2683562"/>
            <a:ext cx="222261" cy="22861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5339" y="2671797"/>
            <a:ext cx="228612" cy="311166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8332" y="3256848"/>
            <a:ext cx="228612" cy="31116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0057" y="2575607"/>
            <a:ext cx="184159" cy="33656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875" y="3726795"/>
            <a:ext cx="857294" cy="35561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9823" y="3743709"/>
            <a:ext cx="508026" cy="34926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44473" y="3858015"/>
            <a:ext cx="381020" cy="234962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49471" y="4314398"/>
            <a:ext cx="1251014" cy="342918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3594" y="6163434"/>
            <a:ext cx="152408" cy="2540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085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034" y="4625775"/>
            <a:ext cx="2217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815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2800" dirty="0" smtClean="0"/>
              <a:t>직선 </a:t>
            </a:r>
            <a:r>
              <a:rPr lang="en-US" altLang="ko-KR" sz="2800" dirty="0" smtClean="0"/>
              <a:t>		      </a:t>
            </a:r>
            <a:r>
              <a:rPr lang="en-US" altLang="ko-KR" sz="2400" dirty="0" smtClean="0"/>
              <a:t> </a:t>
            </a:r>
            <a:r>
              <a:rPr lang="ko-KR" altLang="en-US" sz="2800" dirty="0" smtClean="0"/>
              <a:t>을   축의 방향으로  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만큼 </a:t>
            </a:r>
            <a:r>
              <a:rPr lang="ko-KR" altLang="en-US" sz="2800" dirty="0" err="1" smtClean="0"/>
              <a:t>평행이동한</a:t>
            </a:r>
            <a:r>
              <a:rPr lang="ko-KR" altLang="en-US" sz="2800" dirty="0" smtClean="0"/>
              <a:t> 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원점에 대하여 대칭이동한 직선이 점 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         </a:t>
            </a:r>
            <a:r>
              <a:rPr lang="en-US" altLang="ko-KR" sz="11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을 지난다</a:t>
            </a:r>
            <a:r>
              <a:rPr lang="en-US" altLang="ko-KR" sz="2800" dirty="0" smtClean="0">
                <a:latin typeface="+mj-lt"/>
              </a:rPr>
              <a:t>. </a:t>
            </a:r>
            <a:r>
              <a:rPr lang="ko-KR" altLang="en-US" sz="2800" dirty="0" smtClean="0">
                <a:latin typeface="+mj-lt"/>
              </a:rPr>
              <a:t>이때 상수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ko-KR" altLang="en-US" sz="2800" dirty="0" smtClean="0">
                <a:latin typeface="+mj-lt"/>
              </a:rPr>
              <a:t>의 값을 구하라</a:t>
            </a:r>
            <a:r>
              <a:rPr lang="en-US" altLang="ko-KR" sz="2800" dirty="0" smtClean="0">
                <a:latin typeface="+mj-lt"/>
              </a:rPr>
              <a:t>.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034" y="1954950"/>
            <a:ext cx="1854295" cy="41277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9844" y="2041924"/>
            <a:ext cx="247663" cy="23496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4656" y="2966110"/>
            <a:ext cx="234962" cy="33656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156" y="2902419"/>
            <a:ext cx="1403422" cy="46357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5599" y="1914329"/>
            <a:ext cx="215911" cy="355618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1209" y="5919928"/>
            <a:ext cx="292115" cy="6604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31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031550" cy="370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점 </a:t>
            </a:r>
            <a:r>
              <a:rPr lang="en-US" altLang="ko-KR" sz="3200" dirty="0" smtClean="0"/>
              <a:t>		 </a:t>
            </a:r>
            <a:r>
              <a:rPr lang="ko-KR" altLang="en-US" sz="3200" dirty="0" smtClean="0"/>
              <a:t>를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축의 방향으로 </a:t>
            </a:r>
            <a:r>
              <a:rPr lang="ko-KR" altLang="en-US" sz="3200" dirty="0" smtClean="0"/>
              <a:t>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만큼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만큼 </a:t>
            </a:r>
            <a:r>
              <a:rPr lang="ko-KR" altLang="en-US" sz="3200" dirty="0" err="1" smtClean="0"/>
              <a:t>평행이동한</a:t>
            </a:r>
            <a:r>
              <a:rPr lang="ko-KR" altLang="en-US" sz="3200" dirty="0" smtClean="0"/>
              <a:t> 점의 좌표가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</a:t>
            </a:r>
            <a:r>
              <a:rPr lang="en-US" altLang="ko-KR" sz="3200" dirty="0" smtClean="0"/>
              <a:t>      </a:t>
            </a:r>
            <a:r>
              <a:rPr lang="en-US" altLang="ko-KR" sz="1000" dirty="0" smtClean="0"/>
              <a:t> </a:t>
            </a:r>
            <a:r>
              <a:rPr lang="ko-KR" altLang="en-US" sz="3200" dirty="0" smtClean="0"/>
              <a:t>일 때</a:t>
            </a:r>
            <a:r>
              <a:rPr lang="en-US" altLang="ko-KR" sz="3200" dirty="0" smtClean="0"/>
              <a:t>,</a:t>
            </a:r>
            <a:r>
              <a:rPr lang="ko-KR" altLang="en-US" sz="3200" dirty="0" smtClean="0"/>
              <a:t> 점  </a:t>
            </a:r>
            <a:r>
              <a:rPr lang="ko-KR" altLang="en-US" sz="2400" dirty="0" smtClean="0"/>
              <a:t> </a:t>
            </a:r>
            <a:r>
              <a:rPr lang="ko-KR" altLang="en-US" sz="3200" dirty="0" smtClean="0"/>
              <a:t>의 좌표를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	  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091" y="1883509"/>
            <a:ext cx="1397072" cy="49532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029" y="2077986"/>
            <a:ext cx="247663" cy="23496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276" y="1995115"/>
            <a:ext cx="171459" cy="336567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1300" y="2077986"/>
            <a:ext cx="254013" cy="31751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4178" y="2564947"/>
            <a:ext cx="209561" cy="34926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1270" y="3083505"/>
            <a:ext cx="1022403" cy="45087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02836" y="3135551"/>
            <a:ext cx="260363" cy="35561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9838" y="6164119"/>
            <a:ext cx="736638" cy="3556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4968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00033" y="4857760"/>
            <a:ext cx="3429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978" y="6168991"/>
            <a:ext cx="438173" cy="241312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334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직선  </a:t>
            </a:r>
            <a:r>
              <a:rPr lang="en-US" altLang="ko-KR" sz="3200" dirty="0" smtClean="0"/>
              <a:t>		 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을 직선       </a:t>
            </a:r>
            <a:r>
              <a:rPr lang="ko-KR" altLang="en-US" sz="2400" dirty="0" smtClean="0"/>
              <a:t> </a:t>
            </a:r>
            <a:r>
              <a:rPr lang="ko-KR" altLang="en-US" sz="3200" dirty="0" smtClean="0"/>
              <a:t>에 대하여 대칭이동한 직선을 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이라 하고 직선  과 직선 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의 교점의 좌표를        라고 할 때</a:t>
            </a:r>
            <a:r>
              <a:rPr lang="en-US" altLang="ko-KR" sz="3200" dirty="0" smtClean="0"/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</a:t>
            </a:r>
            <a:r>
              <a:rPr lang="ko-KR" altLang="en-US" sz="3200" dirty="0" smtClean="0">
                <a:latin typeface="+mj-lt"/>
              </a:rPr>
              <a:t>의 값을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8519" y="1989296"/>
            <a:ext cx="2317869" cy="42547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344" y="2057735"/>
            <a:ext cx="984301" cy="32386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1918" y="3280210"/>
            <a:ext cx="387370" cy="241312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6646" y="2655630"/>
            <a:ext cx="387370" cy="24131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1609" y="2575828"/>
            <a:ext cx="133357" cy="35561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7978" y="3090236"/>
            <a:ext cx="990651" cy="46357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1045" y="3736393"/>
            <a:ext cx="901746" cy="3429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5933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09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741644" y="1799574"/>
            <a:ext cx="8222844" cy="4860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그림과 </a:t>
            </a:r>
            <a:r>
              <a:rPr lang="ko-KR" altLang="en-US" sz="3200" dirty="0" smtClean="0"/>
              <a:t>같이 </a:t>
            </a:r>
            <a:r>
              <a:rPr lang="ko-KR" altLang="en-US" sz="3200" dirty="0" err="1" smtClean="0"/>
              <a:t>ㅂ</a:t>
            </a:r>
            <a:r>
              <a:rPr lang="en-US" altLang="ko-KR" sz="3200" dirty="0" smtClean="0"/>
              <a:t>	      , 	    </a:t>
            </a:r>
            <a:r>
              <a:rPr lang="ko-KR" altLang="en-US" sz="3200" dirty="0" smtClean="0"/>
              <a:t>인 직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사</a:t>
            </a:r>
            <a:r>
              <a:rPr lang="ko-KR" altLang="en-US" sz="3200" dirty="0" smtClean="0">
                <a:latin typeface="+mj-lt"/>
              </a:rPr>
              <a:t>각형이 있다</a:t>
            </a:r>
            <a:r>
              <a:rPr lang="en-US" altLang="ko-KR" sz="3200" dirty="0" smtClean="0">
                <a:latin typeface="+mj-lt"/>
              </a:rPr>
              <a:t>. </a:t>
            </a:r>
            <a:r>
              <a:rPr lang="ko-KR" altLang="en-US" sz="3200" dirty="0" smtClean="0">
                <a:latin typeface="+mj-lt"/>
              </a:rPr>
              <a:t>점  </a:t>
            </a:r>
            <a:r>
              <a:rPr lang="ko-KR" altLang="en-US" sz="2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는 변     </a:t>
            </a:r>
            <a:r>
              <a:rPr lang="ko-KR" altLang="en-US" sz="1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중점이고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점  </a:t>
            </a:r>
            <a:r>
              <a:rPr lang="ko-KR" altLang="en-US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는 변     </a:t>
            </a:r>
            <a:r>
              <a:rPr lang="ko-KR" altLang="en-US" sz="3200" dirty="0" err="1" smtClean="0">
                <a:latin typeface="+mj-lt"/>
              </a:rPr>
              <a:t>를</a:t>
            </a:r>
            <a:r>
              <a:rPr lang="ko-KR" altLang="en-US" sz="3200" dirty="0" smtClean="0">
                <a:latin typeface="+mj-lt"/>
              </a:rPr>
              <a:t>      </a:t>
            </a:r>
            <a:r>
              <a:rPr lang="ko-KR" altLang="en-US" sz="3200" dirty="0" err="1" smtClean="0">
                <a:latin typeface="+mj-lt"/>
              </a:rPr>
              <a:t>로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내분하는 점이다</a:t>
            </a:r>
            <a:r>
              <a:rPr lang="en-US" altLang="ko-KR" sz="3200" dirty="0" smtClean="0">
                <a:latin typeface="+mj-lt"/>
              </a:rPr>
              <a:t>. </a:t>
            </a:r>
            <a:r>
              <a:rPr lang="ko-KR" altLang="en-US" sz="3200" dirty="0" smtClean="0">
                <a:latin typeface="+mj-lt"/>
              </a:rPr>
              <a:t>변     </a:t>
            </a:r>
            <a:r>
              <a:rPr lang="ko-KR" altLang="en-US" sz="3200" dirty="0" smtClean="0">
                <a:latin typeface="+mj-lt"/>
              </a:rPr>
              <a:t>와 </a:t>
            </a:r>
            <a:r>
              <a:rPr lang="ko-KR" altLang="en-US" sz="3200" dirty="0" smtClean="0">
                <a:latin typeface="+mj-lt"/>
              </a:rPr>
              <a:t>변    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ko-KR" altLang="en-US" sz="3200" dirty="0" smtClean="0">
                <a:latin typeface="+mj-lt"/>
              </a:rPr>
              <a:t>위에 임의의 두 점   </a:t>
            </a:r>
            <a:r>
              <a:rPr lang="en-US" altLang="ko-KR" sz="3200" dirty="0" smtClean="0">
                <a:latin typeface="+mj-lt"/>
              </a:rPr>
              <a:t>,   </a:t>
            </a:r>
            <a:r>
              <a:rPr lang="ko-KR" altLang="en-US" sz="3200" dirty="0" smtClean="0">
                <a:latin typeface="+mj-lt"/>
              </a:rPr>
              <a:t>를 정하고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사각형</a:t>
            </a:r>
            <a:r>
              <a:rPr lang="en-US" altLang="ko-KR" sz="3200" dirty="0" smtClean="0">
                <a:latin typeface="+mj-lt"/>
              </a:rPr>
              <a:t/>
            </a:r>
            <a:br>
              <a:rPr lang="en-US" altLang="ko-KR" sz="3200" dirty="0" smtClean="0">
                <a:latin typeface="+mj-lt"/>
              </a:rPr>
            </a:b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        의 둘레의 길이의 최솟값을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143" y="1738855"/>
            <a:ext cx="2001101" cy="247773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00033" y="4857760"/>
            <a:ext cx="3429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0786" y="1844426"/>
            <a:ext cx="1333569" cy="520727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0275" y="1871470"/>
            <a:ext cx="1314518" cy="508026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4711" y="2572115"/>
            <a:ext cx="254013" cy="374669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2500" y="2563427"/>
            <a:ext cx="628682" cy="36196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3083" y="3183244"/>
            <a:ext cx="260363" cy="349268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8870" y="3168106"/>
            <a:ext cx="590580" cy="349268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54282" y="3167791"/>
            <a:ext cx="717587" cy="330217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46122" y="3737664"/>
            <a:ext cx="603281" cy="349268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06940" y="4311653"/>
            <a:ext cx="279414" cy="393720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40032" y="4326811"/>
            <a:ext cx="285765" cy="355618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61739" y="4907882"/>
            <a:ext cx="1219263" cy="400071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44245" y="3731314"/>
            <a:ext cx="596931" cy="355618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41477" y="6077376"/>
            <a:ext cx="1682836" cy="3746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356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점 </a:t>
            </a:r>
            <a:r>
              <a:rPr lang="en-US" altLang="ko-KR" sz="3200" dirty="0" smtClean="0">
                <a:solidFill>
                  <a:prstClr val="black"/>
                </a:solidFill>
              </a:rPr>
              <a:t>		 , 	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을 이은 선분     </a:t>
            </a:r>
            <a:r>
              <a:rPr lang="ko-KR" altLang="en-US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를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</a:t>
            </a:r>
            <a:r>
              <a:rPr lang="en-US" altLang="ko-KR" sz="1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로 </a:t>
            </a:r>
            <a:r>
              <a:rPr lang="ko-KR" altLang="en-US" sz="3200" dirty="0" smtClean="0">
                <a:solidFill>
                  <a:prstClr val="black"/>
                </a:solidFill>
              </a:rPr>
              <a:t>내분하는 점이        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      </a:t>
            </a:r>
            <a:r>
              <a:rPr lang="ko-KR" altLang="en-US" sz="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① 				  ②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③ 				  ④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⑤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 smtClean="0"/>
              <a:t>Ⅲ</a:t>
            </a:r>
            <a:r>
              <a:rPr lang="en-US" altLang="ko-KR" dirty="0" smtClean="0"/>
              <a:t>. </a:t>
            </a:r>
            <a:r>
              <a:rPr lang="ko-KR" altLang="en-US" dirty="0" smtClean="0"/>
              <a:t>도형의 방정식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01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p.166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1117801" y="4151006"/>
            <a:ext cx="382365" cy="3943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976" y="1884105"/>
            <a:ext cx="1790792" cy="44452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5385" y="1891249"/>
            <a:ext cx="1390721" cy="444523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0080" y="1949407"/>
            <a:ext cx="615982" cy="361969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592" y="2536026"/>
            <a:ext cx="717587" cy="336567"/>
          </a:xfrm>
          <a:prstGeom prst="rect">
            <a:avLst/>
          </a:prstGeom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0937" y="2472644"/>
            <a:ext cx="997001" cy="463574"/>
          </a:xfrm>
          <a:prstGeom prst="rect">
            <a:avLst/>
          </a:prstGeom>
        </p:spPr>
      </p:pic>
      <p:pic>
        <p:nvPicPr>
          <p:cNvPr id="36" name="그림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85684" y="2532972"/>
            <a:ext cx="901746" cy="342918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5807" y="3702329"/>
            <a:ext cx="182889" cy="280049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9094" y="3676927"/>
            <a:ext cx="211466" cy="302910"/>
          </a:xfrm>
          <a:prstGeom prst="rect">
            <a:avLst/>
          </a:prstGeom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03899" y="4173278"/>
            <a:ext cx="200035" cy="314341"/>
          </a:xfrm>
          <a:prstGeom prst="rect">
            <a:avLst/>
          </a:prstGeom>
        </p:spPr>
      </p:pic>
      <p:pic>
        <p:nvPicPr>
          <p:cNvPr id="40" name="그림 3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62469" y="4180421"/>
            <a:ext cx="194320" cy="285764"/>
          </a:xfrm>
          <a:prstGeom prst="rect">
            <a:avLst/>
          </a:prstGeom>
        </p:spPr>
      </p:pic>
      <p:pic>
        <p:nvPicPr>
          <p:cNvPr id="41" name="그림 4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11043" y="4705085"/>
            <a:ext cx="371494" cy="3029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96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점</a:t>
            </a:r>
            <a:r>
              <a:rPr lang="en-US" altLang="ko-KR" sz="3200" dirty="0" smtClean="0">
                <a:solidFill>
                  <a:prstClr val="black"/>
                </a:solidFill>
              </a:rPr>
              <a:t>		</a:t>
            </a:r>
            <a:r>
              <a:rPr lang="en-US" altLang="ko-KR" sz="2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를 지나고 기울기가     </a:t>
            </a:r>
            <a:r>
              <a:rPr lang="ko-KR" altLang="en-US" sz="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인 </a:t>
            </a:r>
            <a:r>
              <a:rPr lang="ko-KR" altLang="en-US" sz="3200" dirty="0" smtClean="0">
                <a:solidFill>
                  <a:prstClr val="black"/>
                </a:solidFill>
              </a:rPr>
              <a:t>직선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과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축</a:t>
            </a:r>
            <a:r>
              <a:rPr lang="en-US" altLang="ko-KR" sz="3200" dirty="0" smtClean="0">
                <a:solidFill>
                  <a:prstClr val="black"/>
                </a:solidFill>
              </a:rPr>
              <a:t>,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축으로 둘러싸인 부분의 넓이는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① 				  ② 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③ 				  ④ 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⑤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02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p.166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4776714" y="3575293"/>
            <a:ext cx="353547" cy="36237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386" y="1875211"/>
            <a:ext cx="1403422" cy="463574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894" y="1988253"/>
            <a:ext cx="596931" cy="304816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112" y="2531178"/>
            <a:ext cx="133357" cy="342918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7073" y="2632658"/>
            <a:ext cx="260363" cy="234962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6638" y="2642580"/>
            <a:ext cx="260363" cy="304816"/>
          </a:xfrm>
          <a:prstGeom prst="rect">
            <a:avLst/>
          </a:prstGeom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5478" y="3117156"/>
            <a:ext cx="172968" cy="275669"/>
          </a:xfrm>
          <a:prstGeom prst="rect">
            <a:avLst/>
          </a:prstGeom>
        </p:spPr>
      </p:pic>
      <p:pic>
        <p:nvPicPr>
          <p:cNvPr id="36" name="그림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0192" y="3621341"/>
            <a:ext cx="172968" cy="275669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45478" y="3601497"/>
            <a:ext cx="183779" cy="286479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2791" y="4131624"/>
            <a:ext cx="356748" cy="291885"/>
          </a:xfrm>
          <a:prstGeom prst="rect">
            <a:avLst/>
          </a:prstGeom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78286" y="3095724"/>
            <a:ext cx="189184" cy="2756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037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점</a:t>
            </a:r>
            <a:r>
              <a:rPr lang="en-US" altLang="ko-KR" sz="3200" dirty="0" smtClean="0">
                <a:solidFill>
                  <a:prstClr val="black"/>
                </a:solidFill>
              </a:rPr>
              <a:t>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와 직선 </a:t>
            </a:r>
            <a:r>
              <a:rPr lang="en-US" altLang="ko-KR" sz="3200" dirty="0" smtClean="0">
                <a:solidFill>
                  <a:prstClr val="black"/>
                </a:solidFill>
              </a:rPr>
              <a:t>			  </a:t>
            </a:r>
            <a:r>
              <a:rPr lang="ko-KR" altLang="en-US" sz="3200" dirty="0" smtClean="0">
                <a:solidFill>
                  <a:prstClr val="black"/>
                </a:solidFill>
              </a:rPr>
              <a:t>사이의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거리가  </a:t>
            </a:r>
            <a:r>
              <a:rPr lang="ko-KR" altLang="en-US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일 </a:t>
            </a:r>
            <a:r>
              <a:rPr lang="ko-KR" altLang="en-US" sz="3200" dirty="0" smtClean="0">
                <a:solidFill>
                  <a:prstClr val="black"/>
                </a:solidFill>
              </a:rPr>
              <a:t>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양수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① 				  ② 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③ 				  ④ </a:t>
            </a: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⑤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03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p.166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1123821" y="3054691"/>
            <a:ext cx="384972" cy="3970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120" y="1868636"/>
            <a:ext cx="1828894" cy="463574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9474" y="1948124"/>
            <a:ext cx="2787793" cy="419122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636" y="2533709"/>
            <a:ext cx="158758" cy="342918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8572" y="2633256"/>
            <a:ext cx="234962" cy="247663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7071" y="3092176"/>
            <a:ext cx="154313" cy="302910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6402" y="3102053"/>
            <a:ext cx="194320" cy="291480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27071" y="3603865"/>
            <a:ext cx="188605" cy="291480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89104" y="3603866"/>
            <a:ext cx="205751" cy="280049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33423" y="4128732"/>
            <a:ext cx="182889" cy="2971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069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내용 개체 틀 2"/>
          <p:cNvSpPr txBox="1">
            <a:spLocks/>
          </p:cNvSpPr>
          <p:nvPr/>
        </p:nvSpPr>
        <p:spPr>
          <a:xfrm>
            <a:off x="806896" y="1799575"/>
            <a:ext cx="8229600" cy="4753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좌표평면에서 점</a:t>
            </a:r>
            <a:r>
              <a:rPr lang="en-US" altLang="ko-KR" sz="3200" dirty="0" smtClean="0">
                <a:solidFill>
                  <a:prstClr val="black"/>
                </a:solidFill>
              </a:rPr>
              <a:t>		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과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원</a:t>
            </a:r>
            <a:r>
              <a:rPr lang="en-US" altLang="ko-KR" sz="3200" dirty="0" smtClean="0">
                <a:solidFill>
                  <a:prstClr val="black"/>
                </a:solidFill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</a:rPr>
            </a:br>
            <a:r>
              <a:rPr lang="ko-KR" altLang="en-US" sz="3200" dirty="0" smtClean="0">
                <a:solidFill>
                  <a:prstClr val="black"/>
                </a:solidFill>
              </a:rPr>
              <a:t>위의 </a:t>
            </a:r>
            <a:r>
              <a:rPr lang="ko-KR" altLang="en-US" sz="3200" dirty="0" smtClean="0">
                <a:solidFill>
                  <a:prstClr val="black"/>
                </a:solidFill>
              </a:rPr>
              <a:t>점   를 지나는 직선    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기울기의 </a:t>
            </a:r>
            <a:r>
              <a:rPr lang="ko-KR" altLang="en-US" sz="3200" dirty="0" smtClean="0">
                <a:solidFill>
                  <a:prstClr val="black"/>
                </a:solidFill>
              </a:rPr>
              <a:t>최</a:t>
            </a:r>
            <a:r>
              <a:rPr lang="en-US" altLang="ko-KR" sz="3200" dirty="0" smtClean="0">
                <a:solidFill>
                  <a:prstClr val="black"/>
                </a:solidFill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</a:rPr>
            </a:br>
            <a:r>
              <a:rPr lang="ko-KR" altLang="en-US" sz="3200" dirty="0" err="1" smtClean="0">
                <a:solidFill>
                  <a:prstClr val="black"/>
                </a:solidFill>
              </a:rPr>
              <a:t>댓값을</a:t>
            </a:r>
            <a:r>
              <a:rPr lang="ko-KR" altLang="en-US" sz="3200" dirty="0" smtClean="0">
                <a:solidFill>
                  <a:prstClr val="black"/>
                </a:solidFill>
              </a:rPr>
              <a:t>    </a:t>
            </a:r>
            <a:r>
              <a:rPr lang="ko-KR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최솟값을   </a:t>
            </a:r>
            <a:r>
              <a:rPr lang="ko-KR" altLang="en-US" sz="2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이라고 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 smtClean="0">
                <a:solidFill>
                  <a:prstClr val="black"/>
                </a:solidFill>
              </a:rPr>
              <a:t>  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    의 </a:t>
            </a:r>
            <a:r>
              <a:rPr lang="ko-KR" altLang="en-US" sz="3200" dirty="0" smtClean="0">
                <a:solidFill>
                  <a:prstClr val="black"/>
                </a:solidFill>
              </a:rPr>
              <a:t>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endParaRPr lang="en-US" altLang="ko-KR" sz="5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① 		</a:t>
            </a:r>
            <a:r>
              <a:rPr lang="en-US" altLang="ko-KR" sz="2800" dirty="0" smtClean="0">
                <a:solidFill>
                  <a:prstClr val="black"/>
                </a:solidFill>
              </a:rPr>
              <a:t>	  </a:t>
            </a:r>
            <a:r>
              <a:rPr lang="en-US" altLang="ko-KR" sz="2800" dirty="0" smtClean="0">
                <a:solidFill>
                  <a:prstClr val="black"/>
                </a:solidFill>
              </a:rPr>
              <a:t>② </a:t>
            </a:r>
            <a:r>
              <a:rPr lang="en-US" altLang="ko-KR" sz="2800" dirty="0" smtClean="0">
                <a:solidFill>
                  <a:prstClr val="black"/>
                </a:solidFill>
              </a:rPr>
              <a:t>			</a:t>
            </a:r>
            <a:r>
              <a:rPr lang="en-US" altLang="ko-KR" sz="2800" dirty="0" smtClean="0">
                <a:solidFill>
                  <a:prstClr val="black"/>
                </a:solidFill>
              </a:rPr>
              <a:t>③  </a:t>
            </a:r>
            <a:endParaRPr lang="en-US" altLang="ko-KR" sz="10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  <a:spcBef>
                <a:spcPct val="20000"/>
              </a:spcBef>
            </a:pPr>
            <a:endParaRPr lang="en-US" altLang="ko-KR" sz="105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</a:rPr>
              <a:t>④ </a:t>
            </a:r>
            <a:r>
              <a:rPr lang="en-US" altLang="ko-KR" sz="2800" dirty="0" smtClean="0">
                <a:solidFill>
                  <a:prstClr val="black"/>
                </a:solidFill>
              </a:rPr>
              <a:t>			  </a:t>
            </a:r>
            <a:r>
              <a:rPr lang="en-US" altLang="ko-KR" sz="2800" dirty="0" smtClean="0">
                <a:solidFill>
                  <a:prstClr val="black"/>
                </a:solidFill>
              </a:rPr>
              <a:t>⑤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04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p.166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1121289" y="4454108"/>
            <a:ext cx="378877" cy="390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6722" y="1923376"/>
            <a:ext cx="1670136" cy="425472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6666" y="1926057"/>
            <a:ext cx="1860646" cy="469924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6599" y="2571751"/>
            <a:ext cx="263566" cy="37754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0625" y="2552701"/>
            <a:ext cx="632827" cy="381134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6"/>
          <a:srcRect r="3256"/>
          <a:stretch>
            <a:fillRect/>
          </a:stretch>
        </p:blipFill>
        <p:spPr>
          <a:xfrm>
            <a:off x="2254917" y="3162300"/>
            <a:ext cx="509717" cy="360871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7"/>
          <a:srcRect r="8046"/>
          <a:stretch>
            <a:fillRect/>
          </a:stretch>
        </p:blipFill>
        <p:spPr>
          <a:xfrm>
            <a:off x="4734762" y="3257550"/>
            <a:ext cx="461126" cy="25484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40098" y="3133725"/>
            <a:ext cx="847989" cy="393709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2529" y="4525891"/>
            <a:ext cx="491515" cy="274334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87796" y="4271085"/>
            <a:ext cx="651543" cy="737273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20335" y="4296759"/>
            <a:ext cx="308626" cy="737273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61489" y="5122524"/>
            <a:ext cx="325772" cy="725842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55975" y="5357402"/>
            <a:ext cx="137167" cy="2743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5819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05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p.166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458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점          </a:t>
            </a:r>
            <a:r>
              <a:rPr lang="ko-KR" altLang="en-US" sz="2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을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축에 대하여 대칭이동한 점을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en-US" altLang="ko-KR" sz="1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라고 </a:t>
            </a:r>
            <a:r>
              <a:rPr lang="ko-KR" altLang="en-US" sz="3200" dirty="0" smtClean="0">
                <a:solidFill>
                  <a:prstClr val="black"/>
                </a:solidFill>
              </a:rPr>
              <a:t>하자</a:t>
            </a:r>
            <a:r>
              <a:rPr lang="en-US" altLang="ko-KR" sz="3200" dirty="0" smtClean="0">
                <a:solidFill>
                  <a:prstClr val="black"/>
                </a:solidFill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</a:rPr>
              <a:t>두 점  </a:t>
            </a:r>
            <a:r>
              <a:rPr lang="ko-KR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 </a:t>
            </a:r>
            <a:r>
              <a:rPr lang="en-US" altLang="ko-KR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에서 직선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           </a:t>
            </a:r>
            <a:r>
              <a:rPr lang="en-US" altLang="ko-KR" sz="11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까지의 </a:t>
            </a:r>
            <a:r>
              <a:rPr lang="ko-KR" altLang="en-US" sz="3200" dirty="0" smtClean="0">
                <a:solidFill>
                  <a:prstClr val="black"/>
                </a:solidFill>
              </a:rPr>
              <a:t>거리를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 </a:t>
            </a: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라고 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</a:p>
          <a:p>
            <a:pPr lvl="0">
              <a:spcBef>
                <a:spcPct val="20000"/>
              </a:spcBef>
            </a:pPr>
            <a:endParaRPr lang="en-US" altLang="ko-KR" sz="10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spcBef>
                <a:spcPct val="20000"/>
              </a:spcBef>
            </a:pPr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① 		</a:t>
            </a:r>
            <a:r>
              <a:rPr lang="en-US" altLang="ko-KR" sz="2800" dirty="0" smtClean="0">
                <a:solidFill>
                  <a:prstClr val="black"/>
                </a:solidFill>
              </a:rPr>
              <a:t>	</a:t>
            </a:r>
            <a:r>
              <a:rPr lang="en-US" altLang="ko-KR" sz="2800" dirty="0" smtClean="0">
                <a:solidFill>
                  <a:prstClr val="black"/>
                </a:solidFill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</a:rPr>
              <a:t>②  </a:t>
            </a:r>
            <a:r>
              <a:rPr lang="en-US" altLang="ko-KR" sz="2800" dirty="0" smtClean="0">
                <a:solidFill>
                  <a:prstClr val="black"/>
                </a:solidFill>
              </a:rPr>
              <a:t>			  ③ </a:t>
            </a:r>
            <a:r>
              <a:rPr lang="en-US" altLang="ko-KR" sz="2800" dirty="0" smtClean="0">
                <a:solidFill>
                  <a:prstClr val="black"/>
                </a:solidFill>
              </a:rPr>
              <a:t>	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</a:rPr>
              <a:t>④ </a:t>
            </a:r>
            <a:r>
              <a:rPr lang="en-US" altLang="ko-KR" sz="2800" dirty="0" smtClean="0">
                <a:solidFill>
                  <a:prstClr val="black"/>
                </a:solidFill>
              </a:rPr>
              <a:t>			  </a:t>
            </a:r>
            <a:r>
              <a:rPr lang="en-US" altLang="ko-KR" sz="2800" dirty="0" smtClean="0">
                <a:solidFill>
                  <a:prstClr val="black"/>
                </a:solidFill>
              </a:rPr>
              <a:t>⑤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sp>
        <p:nvSpPr>
          <p:cNvPr id="31" name="타원 30"/>
          <p:cNvSpPr/>
          <p:nvPr/>
        </p:nvSpPr>
        <p:spPr>
          <a:xfrm>
            <a:off x="3862341" y="5190401"/>
            <a:ext cx="389652" cy="4018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067" y="1871987"/>
            <a:ext cx="1378021" cy="45722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295" y="2050590"/>
            <a:ext cx="234962" cy="30481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653" y="2513800"/>
            <a:ext cx="292115" cy="39372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7014" y="2530996"/>
            <a:ext cx="254013" cy="368319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2306" y="2523325"/>
            <a:ext cx="292115" cy="393720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448" y="3124297"/>
            <a:ext cx="2571882" cy="419122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314" y="3198914"/>
            <a:ext cx="260363" cy="317516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8435" y="3170258"/>
            <a:ext cx="215911" cy="311166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6550" y="3681872"/>
            <a:ext cx="387370" cy="895396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01314" y="4674884"/>
            <a:ext cx="531522" cy="274334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62450" y="4680440"/>
            <a:ext cx="520092" cy="285764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90097" y="4680452"/>
            <a:ext cx="148597" cy="291480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02569" y="5258198"/>
            <a:ext cx="200035" cy="280049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83395" y="5240041"/>
            <a:ext cx="188605" cy="2914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2780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06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p.167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3"/>
            <a:ext cx="8229600" cy="4886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좌표평면 위에   축 위의 한 점   가 있다</a:t>
            </a:r>
            <a:r>
              <a:rPr lang="en-US" altLang="ko-KR" sz="3200" dirty="0" smtClean="0">
                <a:solidFill>
                  <a:prstClr val="black"/>
                </a:solidFill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</a:rPr>
              <a:t>점</a:t>
            </a:r>
            <a:r>
              <a:rPr lang="en-US" altLang="ko-KR" sz="3200" dirty="0" smtClean="0">
                <a:solidFill>
                  <a:prstClr val="black"/>
                </a:solidFill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</a:rPr>
            </a:br>
            <a:r>
              <a:rPr lang="ko-KR" altLang="en-US" sz="3200" dirty="0" smtClean="0">
                <a:solidFill>
                  <a:prstClr val="black"/>
                </a:solidFill>
              </a:rPr>
              <a:t>  에서 점</a:t>
            </a:r>
            <a:r>
              <a:rPr lang="en-US" altLang="ko-KR" sz="3200" dirty="0" smtClean="0">
                <a:solidFill>
                  <a:prstClr val="black"/>
                </a:solidFill>
              </a:rPr>
              <a:t>	       </a:t>
            </a: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en-US" altLang="ko-KR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과 </a:t>
            </a:r>
            <a:r>
              <a:rPr lang="ko-KR" altLang="en-US" sz="3200" dirty="0" smtClean="0">
                <a:solidFill>
                  <a:prstClr val="black"/>
                </a:solidFill>
              </a:rPr>
              <a:t>점 </a:t>
            </a:r>
            <a:r>
              <a:rPr lang="en-US" altLang="ko-KR" sz="3200" dirty="0" smtClean="0">
                <a:solidFill>
                  <a:prstClr val="black"/>
                </a:solidFill>
              </a:rPr>
              <a:t>		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에 </a:t>
            </a:r>
            <a:r>
              <a:rPr lang="ko-KR" altLang="en-US" sz="3200" dirty="0" smtClean="0">
                <a:solidFill>
                  <a:prstClr val="black"/>
                </a:solidFill>
              </a:rPr>
              <a:t>이르는 </a:t>
            </a:r>
            <a:r>
              <a:rPr lang="ko-KR" altLang="en-US" sz="3200" dirty="0" smtClean="0">
                <a:solidFill>
                  <a:prstClr val="black"/>
                </a:solidFill>
              </a:rPr>
              <a:t>거</a:t>
            </a:r>
            <a:r>
              <a:rPr lang="en-US" altLang="ko-KR" sz="3200" dirty="0" smtClean="0">
                <a:solidFill>
                  <a:prstClr val="black"/>
                </a:solidFill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</a:rPr>
            </a:br>
            <a:r>
              <a:rPr lang="ko-KR" altLang="en-US" sz="3200" dirty="0" smtClean="0">
                <a:solidFill>
                  <a:prstClr val="black"/>
                </a:solidFill>
              </a:rPr>
              <a:t>리의 합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   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값이 최소일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삼각형</a:t>
            </a:r>
            <a:r>
              <a:rPr lang="en-US" altLang="ko-KR" sz="3200" dirty="0" smtClean="0">
                <a:solidFill>
                  <a:prstClr val="black"/>
                </a:solidFill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</a:rPr>
            </a:br>
            <a:r>
              <a:rPr lang="ko-KR" altLang="en-US" sz="3200" dirty="0" smtClean="0">
                <a:solidFill>
                  <a:prstClr val="black"/>
                </a:solidFill>
              </a:rPr>
              <a:t>    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넓이는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endParaRPr lang="en-US" altLang="ko-KR" sz="10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ko-KR" sz="2600" dirty="0" smtClean="0">
                <a:solidFill>
                  <a:prstClr val="black"/>
                </a:solidFill>
              </a:rPr>
              <a:t>  ① 			  ② 			 ③</a:t>
            </a:r>
            <a:br>
              <a:rPr lang="en-US" altLang="ko-KR" sz="2600" dirty="0" smtClean="0">
                <a:solidFill>
                  <a:prstClr val="black"/>
                </a:solidFill>
              </a:rPr>
            </a:br>
            <a:endParaRPr lang="en-US" altLang="ko-KR" sz="11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endParaRPr lang="en-US" altLang="ko-KR" sz="1100" dirty="0" smtClean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en-US" altLang="ko-KR" sz="2600" dirty="0" smtClean="0">
                <a:solidFill>
                  <a:prstClr val="black"/>
                </a:solidFill>
              </a:rPr>
              <a:t>  ④ 			  ⑤ </a:t>
            </a:r>
            <a:endParaRPr lang="ko-KR" altLang="en-US" sz="2600" dirty="0">
              <a:solidFill>
                <a:prstClr val="black"/>
              </a:solidFill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1098946" y="5540043"/>
            <a:ext cx="354367" cy="36547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738" y="2085974"/>
            <a:ext cx="290334" cy="25109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6230" y="2009775"/>
            <a:ext cx="251582" cy="33765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118" y="2495550"/>
            <a:ext cx="1361494" cy="44942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1125" y="2480983"/>
            <a:ext cx="1386936" cy="46002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8847" y="3044819"/>
            <a:ext cx="1735478" cy="501662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5365" y="3733800"/>
            <a:ext cx="917460" cy="357179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382" y="2573863"/>
            <a:ext cx="274718" cy="36870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1445" y="4379013"/>
            <a:ext cx="331487" cy="720127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72106" y="4372662"/>
            <a:ext cx="314341" cy="731558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21173" y="4596528"/>
            <a:ext cx="182889" cy="280049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71445" y="5425053"/>
            <a:ext cx="331487" cy="742988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72106" y="5376882"/>
            <a:ext cx="325772" cy="7429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4499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07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p.167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5058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직선     </a:t>
            </a:r>
            <a:r>
              <a:rPr lang="en-US" altLang="ko-KR" sz="3200" dirty="0" smtClean="0">
                <a:solidFill>
                  <a:prstClr val="black"/>
                </a:solidFill>
              </a:rPr>
              <a:t>		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위에 있고 두 점 </a:t>
            </a:r>
            <a:r>
              <a:rPr lang="en-US" altLang="ko-KR" sz="3200" dirty="0" smtClean="0">
                <a:solidFill>
                  <a:prstClr val="black"/>
                </a:solidFill>
              </a:rPr>
              <a:t>		</a:t>
            </a:r>
            <a:r>
              <a:rPr lang="en-US" altLang="ko-KR" sz="24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</a:p>
          <a:p>
            <a:pPr lvl="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으로부터 같은 거리에 있는 점을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  </a:t>
            </a:r>
            <a:r>
              <a:rPr lang="en-US" altLang="ko-KR" sz="1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라고 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  </a:t>
            </a:r>
            <a:r>
              <a:rPr lang="en-US" altLang="ko-KR" sz="2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값은</a:t>
            </a:r>
            <a:r>
              <a:rPr lang="en-US" altLang="ko-KR" sz="3200" dirty="0" smtClean="0">
                <a:solidFill>
                  <a:prstClr val="black"/>
                </a:solidFill>
              </a:rPr>
              <a:t>?</a:t>
            </a:r>
          </a:p>
          <a:p>
            <a:pPr lvl="0">
              <a:spcBef>
                <a:spcPct val="20000"/>
              </a:spcBef>
            </a:pPr>
            <a:endParaRPr lang="en-US" altLang="ko-KR" sz="14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 smtClean="0">
                <a:solidFill>
                  <a:prstClr val="black"/>
                </a:solidFill>
              </a:rPr>
              <a:t>  ①   </a:t>
            </a:r>
            <a:r>
              <a:rPr lang="en-US" altLang="ko-KR" sz="2800" dirty="0">
                <a:solidFill>
                  <a:prstClr val="black"/>
                </a:solidFill>
              </a:rPr>
              <a:t>			  </a:t>
            </a:r>
            <a:r>
              <a:rPr lang="en-US" altLang="ko-KR" sz="2800" dirty="0" smtClean="0">
                <a:solidFill>
                  <a:prstClr val="black"/>
                </a:solidFill>
              </a:rPr>
              <a:t>②   </a:t>
            </a:r>
            <a:endParaRPr lang="en-US" altLang="ko-KR" sz="28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</a:rPr>
              <a:t>③ </a:t>
            </a:r>
            <a:r>
              <a:rPr lang="en-US" altLang="ko-KR" sz="2800" dirty="0">
                <a:solidFill>
                  <a:prstClr val="black"/>
                </a:solidFill>
              </a:rPr>
              <a:t>				  </a:t>
            </a:r>
            <a:r>
              <a:rPr lang="en-US" altLang="ko-KR" sz="2800" dirty="0" smtClean="0">
                <a:solidFill>
                  <a:prstClr val="black"/>
                </a:solidFill>
              </a:rPr>
              <a:t>④ </a:t>
            </a:r>
            <a:endParaRPr lang="en-US" altLang="ko-KR" sz="28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 </a:t>
            </a:r>
            <a:r>
              <a:rPr lang="en-US" altLang="ko-KR" sz="2800" dirty="0" smtClean="0">
                <a:solidFill>
                  <a:prstClr val="black"/>
                </a:solidFill>
              </a:rPr>
              <a:t>⑤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1122863" y="4103219"/>
            <a:ext cx="377303" cy="38912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857" y="1936119"/>
            <a:ext cx="1892397" cy="43817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474" y="1849722"/>
            <a:ext cx="1416123" cy="46992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607" y="2439324"/>
            <a:ext cx="1403422" cy="45722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607" y="3272680"/>
            <a:ext cx="1358970" cy="46992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8681" y="3007909"/>
            <a:ext cx="406421" cy="93349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00996" y="4187731"/>
            <a:ext cx="537238" cy="285764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66806" y="4166300"/>
            <a:ext cx="548668" cy="31434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5832" y="4693596"/>
            <a:ext cx="542953" cy="302910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9662" y="4693596"/>
            <a:ext cx="542953" cy="274334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15833" y="5228143"/>
            <a:ext cx="525807" cy="2914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5529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08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p.167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직선</a:t>
            </a:r>
            <a:r>
              <a:rPr lang="en-US" altLang="ko-KR" sz="3200" dirty="0" smtClean="0">
                <a:solidFill>
                  <a:prstClr val="black"/>
                </a:solidFill>
              </a:rPr>
              <a:t>		     </a:t>
            </a:r>
            <a:r>
              <a:rPr lang="en-US" altLang="ko-KR" sz="1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을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축에 대하여 대칭이동한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직선을  </a:t>
            </a:r>
            <a:r>
              <a:rPr lang="en-US" altLang="ko-KR" sz="3200" dirty="0" smtClean="0">
                <a:solidFill>
                  <a:prstClr val="black"/>
                </a:solidFill>
              </a:rPr>
              <a:t>,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축에 대칭이동한 직선을 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이라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고 하자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이때 직선 </a:t>
            </a: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과 직선   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 사이의 거리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err="1" smtClean="0">
                <a:solidFill>
                  <a:prstClr val="black"/>
                </a:solidFill>
              </a:rPr>
              <a:t>를</a:t>
            </a:r>
            <a:r>
              <a:rPr lang="ko-KR" altLang="en-US" sz="3200" dirty="0" smtClean="0">
                <a:solidFill>
                  <a:prstClr val="black"/>
                </a:solidFill>
              </a:rPr>
              <a:t>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949565"/>
            <a:ext cx="1663786" cy="41912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224" y="2041645"/>
            <a:ext cx="260363" cy="23496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4270" y="2529738"/>
            <a:ext cx="146058" cy="35561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9368" y="2616794"/>
            <a:ext cx="241312" cy="31116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7448" y="2615207"/>
            <a:ext cx="374669" cy="228612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078" y="3122410"/>
            <a:ext cx="146058" cy="35561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6448" y="3249416"/>
            <a:ext cx="374669" cy="2286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801" y="6093296"/>
            <a:ext cx="482625" cy="3619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938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56" y="6140889"/>
            <a:ext cx="2965602" cy="387370"/>
          </a:xfrm>
          <a:prstGeom prst="rect">
            <a:avLst/>
          </a:prstGeom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031550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원 </a:t>
            </a:r>
            <a:r>
              <a:rPr lang="en-US" altLang="ko-KR" sz="3200" dirty="0" smtClean="0">
                <a:latin typeface="+mj-lt"/>
              </a:rPr>
              <a:t>		     </a:t>
            </a:r>
            <a:r>
              <a:rPr lang="en-US" altLang="ko-KR" sz="5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을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축의 방향으로  </a:t>
            </a:r>
            <a:r>
              <a:rPr lang="ko-KR" altLang="en-US" sz="1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만큼</a:t>
            </a:r>
            <a:r>
              <a:rPr lang="en-US" altLang="ko-KR" sz="32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축의 방향으로  </a:t>
            </a:r>
            <a:r>
              <a:rPr lang="ko-KR" altLang="en-US" sz="1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만큼 </a:t>
            </a:r>
            <a:r>
              <a:rPr lang="ko-KR" altLang="en-US" sz="3200" dirty="0" err="1" smtClean="0">
                <a:latin typeface="+mj-lt"/>
              </a:rPr>
              <a:t>평행이동한</a:t>
            </a:r>
            <a:r>
              <a:rPr lang="ko-KR" altLang="en-US" sz="3200" dirty="0" smtClean="0">
                <a:latin typeface="+mj-lt"/>
              </a:rPr>
              <a:t> 도형의 방정식을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626" y="1896103"/>
            <a:ext cx="2013053" cy="52072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5117" y="2091849"/>
            <a:ext cx="247663" cy="22861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2412" y="1997708"/>
            <a:ext cx="209561" cy="31751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930" y="2656340"/>
            <a:ext cx="234962" cy="323867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27161" y="2585413"/>
            <a:ext cx="215911" cy="3238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05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500034" y="4623992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09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p.167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세 직선</a:t>
            </a:r>
            <a:r>
              <a:rPr lang="en-US" altLang="ko-KR" sz="3200" dirty="0" smtClean="0">
                <a:solidFill>
                  <a:prstClr val="black"/>
                </a:solidFill>
              </a:rPr>
              <a:t>	          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en-US" altLang="ko-KR" sz="8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		    ,</a:t>
            </a:r>
          </a:p>
          <a:p>
            <a:pPr lvl="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               </a:t>
            </a:r>
            <a:r>
              <a:rPr lang="en-US" altLang="ko-KR" sz="28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이 삼각형을 이루지 않도록 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는 모든 실수   </a:t>
            </a:r>
            <a:r>
              <a:rPr lang="ko-KR" altLang="en-US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값의 합을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3200" dirty="0">
              <a:solidFill>
                <a:prstClr val="black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5" y="1955583"/>
            <a:ext cx="1886047" cy="41912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781" y="1955652"/>
            <a:ext cx="2400423" cy="412771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059" y="2532607"/>
            <a:ext cx="2571882" cy="41912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4531" y="3259848"/>
            <a:ext cx="387370" cy="24131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296" y="5988176"/>
            <a:ext cx="279414" cy="6604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193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00034" y="4752584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10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6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점 </a:t>
            </a:r>
            <a:r>
              <a:rPr lang="en-US" altLang="ko-KR" sz="3200" dirty="0" smtClean="0">
                <a:solidFill>
                  <a:prstClr val="black"/>
                </a:solidFill>
              </a:rPr>
              <a:t>	 	    </a:t>
            </a:r>
            <a:r>
              <a:rPr lang="en-US" altLang="ko-KR" sz="10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, 	 	  </a:t>
            </a:r>
            <a:r>
              <a:rPr lang="en-US" altLang="ko-KR" sz="24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을 지나는 직선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에 수직이고 점        을 지나는 직선의 방정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식을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0543" y="3563786"/>
            <a:ext cx="848818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ko-KR" altLang="en-US" sz="2400" b="1" dirty="0" smtClean="0">
                <a:solidFill>
                  <a:srgbClr val="FF0000"/>
                </a:solidFill>
              </a:rPr>
              <a:t>힌트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marL="355600" indent="-355600"/>
            <a:r>
              <a:rPr lang="en-US" altLang="ko-KR" sz="2800" dirty="0" smtClean="0">
                <a:solidFill>
                  <a:srgbClr val="FF0000"/>
                </a:solidFill>
              </a:rPr>
              <a:t>① </a:t>
            </a:r>
            <a:r>
              <a:rPr lang="ko-KR" altLang="en-US" sz="2800" dirty="0" smtClean="0">
                <a:solidFill>
                  <a:srgbClr val="FF0000"/>
                </a:solidFill>
              </a:rPr>
              <a:t>두 점 </a:t>
            </a:r>
            <a:r>
              <a:rPr lang="en-US" altLang="ko-KR" sz="2800" dirty="0" smtClean="0">
                <a:solidFill>
                  <a:srgbClr val="FF0000"/>
                </a:solidFill>
              </a:rPr>
              <a:t>  </a:t>
            </a:r>
            <a:r>
              <a:rPr lang="en-US" altLang="ko-KR" sz="700" dirty="0" smtClean="0">
                <a:solidFill>
                  <a:srgbClr val="FF0000"/>
                </a:solidFill>
              </a:rPr>
              <a:t> </a:t>
            </a:r>
            <a:r>
              <a:rPr lang="en-US" altLang="ko-KR" sz="2800" dirty="0" smtClean="0">
                <a:solidFill>
                  <a:srgbClr val="FF0000"/>
                </a:solidFill>
              </a:rPr>
              <a:t>,  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를 지나는 직선의 기울기를 구한다</a:t>
            </a:r>
            <a:r>
              <a:rPr lang="en-US" altLang="ko-KR" sz="2800" dirty="0" smtClean="0">
                <a:solidFill>
                  <a:srgbClr val="FF0000"/>
                </a:solidFill>
              </a:rPr>
              <a:t>.</a:t>
            </a:r>
          </a:p>
          <a:p>
            <a:pPr marL="355600" indent="-355600"/>
            <a:r>
              <a:rPr lang="en-US" altLang="ko-KR" sz="2800" dirty="0" smtClean="0">
                <a:solidFill>
                  <a:srgbClr val="FF0000"/>
                </a:solidFill>
              </a:rPr>
              <a:t>② </a:t>
            </a:r>
            <a:r>
              <a:rPr lang="ko-KR" altLang="en-US" sz="2800" dirty="0" smtClean="0">
                <a:solidFill>
                  <a:srgbClr val="FF0000"/>
                </a:solidFill>
              </a:rPr>
              <a:t>두 직선의 수직 조건을 이용하여 구하는 직선의</a:t>
            </a:r>
            <a:endParaRPr lang="en-US" altLang="ko-KR" sz="2800" dirty="0" smtClean="0">
              <a:solidFill>
                <a:srgbClr val="FF0000"/>
              </a:solidFill>
            </a:endParaRPr>
          </a:p>
          <a:p>
            <a:pPr marL="355600" indent="-355600"/>
            <a:r>
              <a:rPr lang="en-US" altLang="ko-KR" sz="2800" dirty="0">
                <a:solidFill>
                  <a:srgbClr val="FF0000"/>
                </a:solidFill>
              </a:rPr>
              <a:t> </a:t>
            </a:r>
            <a:r>
              <a:rPr lang="en-US" altLang="ko-KR" sz="28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기울기를 구한다</a:t>
            </a:r>
            <a:r>
              <a:rPr lang="en-US" altLang="ko-KR" sz="2800" dirty="0" smtClean="0">
                <a:solidFill>
                  <a:srgbClr val="FF0000"/>
                </a:solidFill>
              </a:rPr>
              <a:t>.</a:t>
            </a:r>
          </a:p>
          <a:p>
            <a:pPr marL="355600" indent="-355600"/>
            <a:r>
              <a:rPr lang="en-US" altLang="ko-KR" sz="2800" dirty="0" smtClean="0">
                <a:solidFill>
                  <a:srgbClr val="FF0000"/>
                </a:solidFill>
              </a:rPr>
              <a:t>③ </a:t>
            </a:r>
            <a:r>
              <a:rPr lang="ko-KR" altLang="en-US" sz="2800" dirty="0" smtClean="0">
                <a:solidFill>
                  <a:srgbClr val="FF0000"/>
                </a:solidFill>
              </a:rPr>
              <a:t>기울기와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한 점이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주어진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직선의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방정식을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구한다</a:t>
            </a:r>
            <a:r>
              <a:rPr lang="en-US" altLang="ko-KR" sz="2800" dirty="0" smtClean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000" y="1857093"/>
            <a:ext cx="2267067" cy="45722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160" y="1878525"/>
            <a:ext cx="1397072" cy="45087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6535" y="2451958"/>
            <a:ext cx="1003352" cy="46357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2246" y="4050241"/>
            <a:ext cx="292195" cy="32872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4970" y="4078138"/>
            <a:ext cx="241061" cy="292195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3059" y="5876535"/>
            <a:ext cx="1765391" cy="6604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0488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11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원  </a:t>
            </a:r>
            <a:r>
              <a:rPr lang="en-US" altLang="ko-KR" sz="2800" dirty="0" smtClean="0">
                <a:solidFill>
                  <a:prstClr val="black"/>
                </a:solidFill>
              </a:rPr>
              <a:t>					 </a:t>
            </a:r>
            <a:r>
              <a:rPr lang="ko-KR" altLang="en-US" sz="1400" dirty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을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축의 방향으로  </a:t>
            </a:r>
            <a:endParaRPr lang="en-US" altLang="ko-KR" sz="2800" dirty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  만큼</a:t>
            </a:r>
            <a:r>
              <a:rPr lang="en-US" altLang="ko-KR" sz="2800" dirty="0" smtClean="0">
                <a:solidFill>
                  <a:prstClr val="black"/>
                </a:solidFill>
              </a:rPr>
              <a:t>,  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축의 방향으로  </a:t>
            </a:r>
            <a:r>
              <a:rPr lang="ko-KR" altLang="en-US" sz="10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만큼 </a:t>
            </a:r>
            <a:r>
              <a:rPr lang="ko-KR" altLang="en-US" sz="2800" dirty="0" err="1" smtClean="0">
                <a:solidFill>
                  <a:prstClr val="black"/>
                </a:solidFill>
              </a:rPr>
              <a:t>평행이동한</a:t>
            </a:r>
            <a:r>
              <a:rPr lang="ko-KR" altLang="en-US" sz="2800" dirty="0" smtClean="0">
                <a:solidFill>
                  <a:prstClr val="black"/>
                </a:solidFill>
              </a:rPr>
              <a:t> 원을 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다시</a:t>
            </a: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직선        에 대하여 대칭이동하면 원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en-US" altLang="ko-KR" sz="2800" dirty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        			  </a:t>
            </a:r>
            <a:r>
              <a:rPr lang="en-US" altLang="ko-KR" sz="2400" dirty="0" smtClean="0">
                <a:solidFill>
                  <a:prstClr val="black"/>
                </a:solidFill>
              </a:rPr>
              <a:t> </a:t>
            </a:r>
            <a:r>
              <a:rPr lang="en-US" altLang="ko-KR" sz="11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이 </a:t>
            </a:r>
            <a:r>
              <a:rPr lang="ko-KR" altLang="en-US" sz="2800" dirty="0" smtClean="0">
                <a:solidFill>
                  <a:prstClr val="black"/>
                </a:solidFill>
              </a:rPr>
              <a:t>된다</a:t>
            </a:r>
            <a:r>
              <a:rPr lang="en-US" altLang="ko-KR" sz="2800" dirty="0" smtClean="0">
                <a:solidFill>
                  <a:prstClr val="black"/>
                </a:solidFill>
              </a:rPr>
              <a:t>.</a:t>
            </a:r>
            <a:r>
              <a:rPr lang="ko-KR" altLang="en-US" sz="2800" dirty="0" smtClean="0">
                <a:solidFill>
                  <a:prstClr val="black"/>
                </a:solidFill>
              </a:rPr>
              <a:t> 세 상수  </a:t>
            </a: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,  </a:t>
            </a:r>
            <a:r>
              <a:rPr lang="en-US" altLang="ko-KR" sz="6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, </a:t>
            </a: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의 값을 각각 구하라</a:t>
            </a:r>
            <a:r>
              <a:rPr lang="en-US" altLang="ko-KR" sz="2800" dirty="0" smtClean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034" y="4922056"/>
            <a:ext cx="44228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	  </a:t>
            </a:r>
            <a:r>
              <a:rPr lang="en-US" altLang="ko-KR" sz="11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    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0925" y="4386565"/>
            <a:ext cx="818625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힌트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①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평행이동한</a:t>
            </a:r>
            <a:r>
              <a:rPr lang="ko-KR" altLang="en-US" sz="2400" dirty="0" smtClean="0">
                <a:solidFill>
                  <a:srgbClr val="FF0000"/>
                </a:solidFill>
              </a:rPr>
              <a:t> 원의 방정식을 구한다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② 직선       </a:t>
            </a:r>
            <a:r>
              <a:rPr lang="ko-KR" altLang="en-US" sz="20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에 대하여 대칭이동한 원의 방정식을 구한다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③ 식을 전개하여  </a:t>
            </a:r>
            <a:r>
              <a:rPr lang="ko-KR" altLang="en-US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의 값을 구한다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4504" y="1848491"/>
            <a:ext cx="4261069" cy="45722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0307" y="2041382"/>
            <a:ext cx="228612" cy="20956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457" y="2455392"/>
            <a:ext cx="184159" cy="31116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2684" y="2557175"/>
            <a:ext cx="215911" cy="26671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4766" y="2462658"/>
            <a:ext cx="190510" cy="29846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5776" y="3051556"/>
            <a:ext cx="889046" cy="27941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0379" y="3371714"/>
            <a:ext cx="4032457" cy="457223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50004" y="3584734"/>
            <a:ext cx="196860" cy="196860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38575" y="3468555"/>
            <a:ext cx="165108" cy="292115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95394" y="3558253"/>
            <a:ext cx="177809" cy="209561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82032" y="5221146"/>
            <a:ext cx="817287" cy="26544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70883" y="5634650"/>
            <a:ext cx="202575" cy="181619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40498" y="5560949"/>
            <a:ext cx="167649" cy="279414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86416" y="5615590"/>
            <a:ext cx="181619" cy="195590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16036" y="6250630"/>
            <a:ext cx="1230138" cy="270203"/>
          </a:xfrm>
          <a:prstGeom prst="rect">
            <a:avLst/>
          </a:prstGeom>
        </p:spPr>
      </p:pic>
      <p:pic>
        <p:nvPicPr>
          <p:cNvPr id="36" name="그림 3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09286" y="6259617"/>
            <a:ext cx="782169" cy="284425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764902" y="6247703"/>
            <a:ext cx="959935" cy="2773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1624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내용 개체 틀 2"/>
          <p:cNvSpPr txBox="1">
            <a:spLocks/>
          </p:cNvSpPr>
          <p:nvPr/>
        </p:nvSpPr>
        <p:spPr>
          <a:xfrm>
            <a:off x="806896" y="179957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좌표평면 위의 점 </a:t>
            </a:r>
            <a:r>
              <a:rPr lang="en-US" altLang="ko-KR" sz="2800" dirty="0" smtClean="0">
                <a:solidFill>
                  <a:prstClr val="black"/>
                </a:solidFill>
              </a:rPr>
              <a:t>	   </a:t>
            </a: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과 원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			</a:t>
            </a:r>
            <a:r>
              <a:rPr lang="en-US" altLang="ko-KR" sz="2800" dirty="0" smtClean="0">
                <a:solidFill>
                  <a:prstClr val="black"/>
                </a:solidFill>
              </a:rPr>
              <a:t>     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가 </a:t>
            </a:r>
            <a:r>
              <a:rPr lang="ko-KR" altLang="en-US" sz="2800" dirty="0" smtClean="0">
                <a:solidFill>
                  <a:prstClr val="black"/>
                </a:solidFill>
              </a:rPr>
              <a:t>있다</a:t>
            </a:r>
            <a:r>
              <a:rPr lang="en-US" altLang="ko-KR" sz="2800" dirty="0" smtClean="0">
                <a:solidFill>
                  <a:prstClr val="black"/>
                </a:solidFill>
              </a:rPr>
              <a:t>.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축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위의 </a:t>
            </a:r>
            <a:r>
              <a:rPr lang="ko-KR" altLang="en-US" sz="2800" dirty="0" smtClean="0">
                <a:solidFill>
                  <a:prstClr val="black"/>
                </a:solidFill>
              </a:rPr>
              <a:t>점  </a:t>
            </a:r>
            <a:r>
              <a:rPr lang="ko-KR" altLang="en-US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와 이 원 위의 점   </a:t>
            </a:r>
            <a:r>
              <a:rPr lang="ko-KR" altLang="en-US" sz="2800" dirty="0" smtClean="0">
                <a:solidFill>
                  <a:prstClr val="black"/>
                </a:solidFill>
              </a:rPr>
              <a:t>에 대하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여</a:t>
            </a:r>
            <a:r>
              <a:rPr lang="en-US" altLang="ko-KR" sz="2800" dirty="0" smtClean="0">
                <a:solidFill>
                  <a:prstClr val="black"/>
                </a:solidFill>
              </a:rPr>
              <a:t>           </a:t>
            </a:r>
            <a:r>
              <a:rPr lang="en-US" altLang="ko-KR" sz="20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의 최솟값을            </a:t>
            </a: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r>
              <a:rPr lang="ko-KR" altLang="en-US" sz="2800" dirty="0" smtClean="0">
                <a:solidFill>
                  <a:prstClr val="black"/>
                </a:solidFill>
              </a:rPr>
              <a:t>라</a:t>
            </a:r>
            <a:endParaRPr lang="en-US" altLang="ko-KR" sz="2800" dirty="0" smtClean="0">
              <a:solidFill>
                <a:prstClr val="black"/>
              </a:solidFill>
            </a:endParaRPr>
          </a:p>
          <a:p>
            <a:pPr marL="0" lvl="6">
              <a:spcBef>
                <a:spcPct val="20000"/>
              </a:spcBef>
            </a:pPr>
            <a:r>
              <a:rPr lang="ko-KR" altLang="en-US" sz="2800" dirty="0" smtClean="0">
                <a:solidFill>
                  <a:prstClr val="black"/>
                </a:solidFill>
              </a:rPr>
              <a:t>고 할 때</a:t>
            </a:r>
            <a:r>
              <a:rPr lang="en-US" altLang="ko-KR" sz="2800" dirty="0" smtClean="0">
                <a:solidFill>
                  <a:prstClr val="black"/>
                </a:solidFill>
              </a:rPr>
              <a:t>,    </a:t>
            </a:r>
            <a:r>
              <a:rPr lang="ko-KR" altLang="en-US" sz="2800" dirty="0" smtClean="0">
                <a:solidFill>
                  <a:prstClr val="black"/>
                </a:solidFill>
              </a:rPr>
              <a:t>의 값을 구하라</a:t>
            </a:r>
            <a:r>
              <a:rPr lang="en-US" altLang="ko-KR" sz="2800" dirty="0" smtClean="0">
                <a:solidFill>
                  <a:prstClr val="black"/>
                </a:solidFill>
              </a:rPr>
              <a:t>. (</a:t>
            </a:r>
            <a:r>
              <a:rPr lang="ko-KR" altLang="en-US" sz="2800" dirty="0" smtClean="0">
                <a:solidFill>
                  <a:prstClr val="black"/>
                </a:solidFill>
              </a:rPr>
              <a:t>단</a:t>
            </a:r>
            <a:r>
              <a:rPr lang="en-US" altLang="ko-KR" sz="2800" dirty="0" smtClean="0">
                <a:solidFill>
                  <a:prstClr val="black"/>
                </a:solidFill>
              </a:rPr>
              <a:t>,  </a:t>
            </a: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r>
              <a:rPr lang="en-US" altLang="ko-KR" sz="2800" dirty="0" smtClean="0">
                <a:solidFill>
                  <a:prstClr val="black"/>
                </a:solidFill>
              </a:rPr>
              <a:t>,  </a:t>
            </a:r>
            <a:r>
              <a:rPr lang="ko-KR" altLang="en-US" sz="2800" dirty="0" smtClean="0">
                <a:solidFill>
                  <a:prstClr val="black"/>
                </a:solidFill>
              </a:rPr>
              <a:t>는 </a:t>
            </a:r>
            <a:r>
              <a:rPr lang="ko-KR" altLang="en-US" sz="2800" dirty="0" smtClean="0">
                <a:solidFill>
                  <a:prstClr val="black"/>
                </a:solidFill>
              </a:rPr>
              <a:t>유리수이다</a:t>
            </a:r>
            <a:r>
              <a:rPr lang="en-US" altLang="ko-KR" sz="2800" dirty="0" smtClean="0">
                <a:solidFill>
                  <a:prstClr val="black"/>
                </a:solidFill>
              </a:rPr>
              <a:t>.)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r>
              <a:rPr lang="en-US" altLang="ko-KR" b="1" dirty="0"/>
              <a:t>Ⅲ</a:t>
            </a:r>
            <a:r>
              <a:rPr lang="en-US" altLang="ko-KR" dirty="0"/>
              <a:t>. </a:t>
            </a:r>
            <a:r>
              <a:rPr lang="ko-KR" altLang="en-US" dirty="0"/>
              <a:t>도형의 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4114800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27640"/>
                </a:solidFill>
              </a:rPr>
              <a:t>대단원 학습 점검 </a:t>
            </a:r>
            <a:r>
              <a:rPr lang="en-US" altLang="ko-KR" b="1" dirty="0" smtClean="0">
                <a:solidFill>
                  <a:srgbClr val="F27640"/>
                </a:solidFill>
              </a:rPr>
              <a:t>12</a:t>
            </a:r>
            <a:endParaRPr lang="ko-KR" altLang="en-US" dirty="0">
              <a:solidFill>
                <a:srgbClr val="F2764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p.168</a:t>
            </a:r>
            <a:endParaRPr lang="ko-KR" altLang="en-US" sz="1400" b="1" kern="1200" noProof="0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148829"/>
            <a:ext cx="2217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정답</a:t>
            </a:r>
            <a:r>
              <a:rPr lang="en-US" altLang="ko-KR" sz="2000" dirty="0" smtClean="0">
                <a:solidFill>
                  <a:srgbClr val="FF0000"/>
                </a:solidFill>
              </a:rPr>
              <a:t>  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966" y="1552759"/>
            <a:ext cx="2342628" cy="236317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384" y="1871469"/>
            <a:ext cx="1201272" cy="39225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594" y="2367614"/>
            <a:ext cx="3560914" cy="43515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1855" y="2536763"/>
            <a:ext cx="228612" cy="209561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8522" y="2961670"/>
            <a:ext cx="241312" cy="31751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7098" y="2945158"/>
            <a:ext cx="247663" cy="31751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02647" y="3391260"/>
            <a:ext cx="1401732" cy="420519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1186" y="3384709"/>
            <a:ext cx="1435174" cy="45087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77206" y="3971574"/>
            <a:ext cx="381020" cy="323867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10856" y="4089284"/>
            <a:ext cx="203210" cy="196860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77679" y="3974704"/>
            <a:ext cx="177809" cy="31116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17760" y="4288045"/>
            <a:ext cx="8427832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힌트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① 점  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를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대칭이동한 점    </a:t>
            </a:r>
            <a:r>
              <a:rPr lang="ko-KR" altLang="en-US" sz="8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에 대하여 </a:t>
            </a:r>
            <a:r>
              <a:rPr lang="en-US" altLang="ko-KR" sz="2400" dirty="0" smtClean="0">
                <a:solidFill>
                  <a:srgbClr val="FF0000"/>
                </a:solidFill>
              </a:rPr>
              <a:t>		</a:t>
            </a:r>
            <a:r>
              <a:rPr lang="ko-KR" altLang="en-US" sz="2400" dirty="0" smtClean="0">
                <a:solidFill>
                  <a:srgbClr val="FF0000"/>
                </a:solidFill>
              </a:rPr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최솟값이</a:t>
            </a:r>
            <a:r>
              <a:rPr lang="en-US" altLang="ko-KR" sz="2400" dirty="0" smtClean="0">
                <a:solidFill>
                  <a:srgbClr val="FF0000"/>
                </a:solidFill>
              </a:rPr>
              <a:t/>
            </a:r>
            <a:br>
              <a:rPr lang="en-US" altLang="ko-KR" sz="2400" dirty="0" smtClean="0">
                <a:solidFill>
                  <a:srgbClr val="FF0000"/>
                </a:solidFill>
              </a:rPr>
            </a:b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의 최솟값임을 안다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endParaRPr lang="en-US" altLang="ko-KR" sz="300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②      의 최솟값을 구한다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③   </a:t>
            </a:r>
            <a:r>
              <a:rPr lang="en-US" altLang="ko-KR" sz="2400" dirty="0" smtClean="0">
                <a:solidFill>
                  <a:srgbClr val="FF0000"/>
                </a:solidFill>
              </a:rPr>
              <a:t>,  </a:t>
            </a:r>
            <a:r>
              <a:rPr lang="en-US" altLang="ko-KR" sz="11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의 값과    </a:t>
            </a:r>
            <a:r>
              <a:rPr lang="ko-KR" altLang="en-US" sz="1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의 값을 구한다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13822" y="4709693"/>
            <a:ext cx="228612" cy="266714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33720" y="4649257"/>
            <a:ext cx="317516" cy="317516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867849" y="4633382"/>
            <a:ext cx="1149409" cy="349268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52085" y="4999540"/>
            <a:ext cx="527077" cy="355618"/>
          </a:xfrm>
          <a:prstGeom prst="rect">
            <a:avLst/>
          </a:prstGeom>
        </p:spPr>
      </p:pic>
      <p:pic>
        <p:nvPicPr>
          <p:cNvPr id="35" name="그림 3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26650" y="5407158"/>
            <a:ext cx="527077" cy="355618"/>
          </a:xfrm>
          <a:prstGeom prst="rect">
            <a:avLst/>
          </a:prstGeom>
        </p:spPr>
      </p:pic>
      <p:pic>
        <p:nvPicPr>
          <p:cNvPr id="36" name="그림 3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78399" y="5943825"/>
            <a:ext cx="165108" cy="184159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60495" y="5870324"/>
            <a:ext cx="152408" cy="26036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724259" y="5870813"/>
            <a:ext cx="317516" cy="254013"/>
          </a:xfrm>
          <a:prstGeom prst="rect">
            <a:avLst/>
          </a:prstGeom>
        </p:spPr>
      </p:pic>
      <p:pic>
        <p:nvPicPr>
          <p:cNvPr id="39" name="그림 38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248795" y="6329231"/>
            <a:ext cx="1066855" cy="2476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090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			  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 				   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123750" cy="3170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방정식이 나타내는 도형을  </a:t>
            </a:r>
            <a:r>
              <a:rPr lang="ko-KR" altLang="en-US" sz="2000" dirty="0" smtClean="0"/>
              <a:t> </a:t>
            </a:r>
            <a:r>
              <a:rPr lang="ko-KR" altLang="en-US" sz="3200" dirty="0" smtClean="0"/>
              <a:t>축의 방향으로     만큼</a:t>
            </a:r>
            <a:r>
              <a:rPr lang="en-US" altLang="ko-KR" sz="3200" dirty="0" smtClean="0"/>
              <a:t>,  </a:t>
            </a:r>
            <a:r>
              <a:rPr lang="en-US" altLang="ko-KR" sz="2000" dirty="0" smtClean="0"/>
              <a:t> </a:t>
            </a:r>
            <a:r>
              <a:rPr lang="ko-KR" altLang="en-US" sz="3200" dirty="0" smtClean="0"/>
              <a:t>축의 방향으로  </a:t>
            </a:r>
            <a:r>
              <a:rPr lang="ko-KR" altLang="en-US" sz="1400" dirty="0" smtClean="0"/>
              <a:t> </a:t>
            </a:r>
            <a:r>
              <a:rPr lang="ko-KR" altLang="en-US" sz="3200" dirty="0" smtClean="0"/>
              <a:t>만큼 </a:t>
            </a:r>
            <a:r>
              <a:rPr lang="ko-KR" altLang="en-US" sz="3200" dirty="0" err="1" smtClean="0"/>
              <a:t>평행이동한</a:t>
            </a:r>
            <a:r>
              <a:rPr lang="ko-KR" altLang="en-US" sz="3200" dirty="0" smtClean="0"/>
              <a:t> 도형의 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(2)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418" y="2095075"/>
            <a:ext cx="254013" cy="222261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6240" y="2603669"/>
            <a:ext cx="565179" cy="32386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4583" y="2669973"/>
            <a:ext cx="247663" cy="31116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2426" y="2591636"/>
            <a:ext cx="215911" cy="323867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2346" y="3719618"/>
            <a:ext cx="2509014" cy="36577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9298" y="4120597"/>
            <a:ext cx="1874616" cy="474369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1193" y="5657915"/>
            <a:ext cx="2197213" cy="28576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6905" y="6107153"/>
            <a:ext cx="2019404" cy="3873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892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	</a:t>
            </a:r>
            <a:r>
              <a:rPr lang="en-US" altLang="ko-KR" sz="10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  , 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145181" cy="26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원 </a:t>
            </a:r>
            <a:r>
              <a:rPr lang="en-US" altLang="ko-KR" sz="3200" dirty="0" smtClean="0">
                <a:latin typeface="+mj-lt"/>
              </a:rPr>
              <a:t>					     </a:t>
            </a:r>
            <a:r>
              <a:rPr lang="en-US" altLang="ko-KR" sz="7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을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축의 방향으로  </a:t>
            </a:r>
            <a:r>
              <a:rPr lang="ko-KR" altLang="en-US" sz="1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만큼</a:t>
            </a:r>
            <a:r>
              <a:rPr lang="en-US" altLang="ko-KR" sz="3200" dirty="0" smtClean="0">
                <a:latin typeface="+mj-lt"/>
              </a:rPr>
              <a:t>,  </a:t>
            </a:r>
            <a:r>
              <a:rPr lang="en-US" altLang="ko-KR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축의 방향으로  </a:t>
            </a:r>
            <a:r>
              <a:rPr lang="ko-KR" altLang="en-US" sz="9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만큼 </a:t>
            </a:r>
            <a:r>
              <a:rPr lang="ko-KR" altLang="en-US" sz="3200" dirty="0" err="1" smtClean="0">
                <a:latin typeface="+mj-lt"/>
              </a:rPr>
              <a:t>평행이동하면</a:t>
            </a:r>
            <a:r>
              <a:rPr lang="ko-KR" altLang="en-US" sz="3200" dirty="0" smtClean="0">
                <a:latin typeface="+mj-lt"/>
              </a:rPr>
              <a:t> 원    </a:t>
            </a:r>
            <a:r>
              <a:rPr lang="en-US" altLang="ko-KR" sz="3200" dirty="0" smtClean="0">
                <a:latin typeface="+mj-lt"/>
              </a:rPr>
              <a:t>	      </a:t>
            </a:r>
            <a:r>
              <a:rPr lang="en-US" altLang="ko-KR" sz="1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이 된다</a:t>
            </a:r>
            <a:r>
              <a:rPr lang="en-US" altLang="ko-KR" sz="3200" dirty="0" smtClean="0">
                <a:latin typeface="+mj-lt"/>
              </a:rPr>
              <a:t>. </a:t>
            </a:r>
            <a:r>
              <a:rPr lang="ko-KR" altLang="en-US" sz="3200" dirty="0" smtClean="0">
                <a:latin typeface="+mj-lt"/>
              </a:rPr>
              <a:t>이때 상수  </a:t>
            </a:r>
            <a:r>
              <a:rPr lang="ko-KR" altLang="en-US" sz="14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24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값을 각각 구하라</a:t>
            </a:r>
            <a:r>
              <a:rPr lang="en-US" altLang="ko-KR" sz="3200" dirty="0" smtClean="0">
                <a:latin typeface="+mj-lt"/>
              </a:rPr>
              <a:t>. (</a:t>
            </a:r>
            <a:r>
              <a:rPr lang="ko-KR" altLang="en-US" sz="3200" dirty="0" smtClean="0">
                <a:latin typeface="+mj-lt"/>
              </a:rPr>
              <a:t>단</a:t>
            </a:r>
            <a:r>
              <a:rPr lang="en-US" altLang="ko-KR" sz="3200" dirty="0" smtClean="0">
                <a:latin typeface="+mj-lt"/>
              </a:rPr>
              <a:t>,  	  </a:t>
            </a:r>
            <a:r>
              <a:rPr lang="en-US" altLang="ko-KR" sz="24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)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042" y="1896581"/>
            <a:ext cx="4775445" cy="514376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6562" y="2103701"/>
            <a:ext cx="254013" cy="222261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9340" y="2680660"/>
            <a:ext cx="215911" cy="22226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8188" y="2686051"/>
            <a:ext cx="241312" cy="31751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3227" y="2567646"/>
            <a:ext cx="184159" cy="34926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2301" y="3058784"/>
            <a:ext cx="2159111" cy="52707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67179" y="3296997"/>
            <a:ext cx="215911" cy="209561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29146" y="3172772"/>
            <a:ext cx="190510" cy="33656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1379" y="3855283"/>
            <a:ext cx="209561" cy="21591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42744" y="3753582"/>
            <a:ext cx="965250" cy="330217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9847" y="6180589"/>
            <a:ext cx="730288" cy="241312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22188" y="6174238"/>
            <a:ext cx="914447" cy="247663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810770" y="6170177"/>
            <a:ext cx="698536" cy="2476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784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123750" cy="279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다음 점을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</a:t>
            </a:r>
            <a:r>
              <a:rPr lang="en-US" altLang="ko-KR" sz="3200" dirty="0" smtClean="0">
                <a:latin typeface="+mj-lt"/>
              </a:rPr>
              <a:t>,  </a:t>
            </a:r>
            <a:r>
              <a:rPr lang="en-US" altLang="ko-KR" sz="16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축에 대하여 대칭이동한 점의 좌표를 각각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1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989" y="2057394"/>
            <a:ext cx="241312" cy="22861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722" y="2057394"/>
            <a:ext cx="234962" cy="30481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2535" y="3096980"/>
            <a:ext cx="1280226" cy="41150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9680" y="3605980"/>
            <a:ext cx="1686011" cy="4115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0034" y="4309115"/>
            <a:ext cx="8273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	 </a:t>
            </a:r>
            <a:r>
              <a:rPr lang="en-US" altLang="ko-KR" sz="20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	   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 	       </a:t>
            </a:r>
            <a:r>
              <a:rPr lang="en-US" altLang="ko-KR" sz="7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 		    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8806" y="5609912"/>
            <a:ext cx="1365320" cy="34291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7802" y="5609912"/>
            <a:ext cx="742988" cy="34926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3094" y="6154700"/>
            <a:ext cx="1022403" cy="336567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62986" y="6127458"/>
            <a:ext cx="1073205" cy="3619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9323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00034" y="3761760"/>
            <a:ext cx="8273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 	</a:t>
            </a:r>
            <a:r>
              <a:rPr lang="en-US" altLang="ko-KR" sz="10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	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031550" cy="3979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점 </a:t>
            </a:r>
            <a:r>
              <a:rPr lang="en-US" altLang="ko-KR" sz="3200" dirty="0" smtClean="0">
                <a:latin typeface="+mj-lt"/>
              </a:rPr>
              <a:t>	    </a:t>
            </a:r>
            <a:r>
              <a:rPr lang="en-US" altLang="ko-KR" sz="20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를 원점에 대하여 대칭이동한 점의 좌표가 </a:t>
            </a:r>
            <a:r>
              <a:rPr lang="en-US" altLang="ko-KR" sz="3200" dirty="0" smtClean="0">
                <a:latin typeface="+mj-lt"/>
              </a:rPr>
              <a:t>		</a:t>
            </a:r>
            <a:r>
              <a:rPr lang="ko-KR" altLang="en-US" sz="3200" dirty="0" smtClean="0">
                <a:latin typeface="+mj-lt"/>
              </a:rPr>
              <a:t>일 때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두 상수  </a:t>
            </a:r>
            <a:r>
              <a:rPr lang="ko-KR" altLang="en-US" sz="20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,  </a:t>
            </a:r>
            <a:r>
              <a:rPr lang="en-US" altLang="ko-KR" sz="8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의 값을 각각 구하라</a:t>
            </a:r>
            <a:r>
              <a:rPr lang="en-US" altLang="ko-KR" sz="3200" dirty="0" smtClean="0">
                <a:latin typeface="+mj-lt"/>
              </a:rPr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936" y="1917970"/>
            <a:ext cx="1028753" cy="45722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915" y="2700705"/>
            <a:ext cx="222261" cy="20321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652" y="2596807"/>
            <a:ext cx="196860" cy="34291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1985" y="2517484"/>
            <a:ext cx="1390721" cy="463574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891" y="6177750"/>
            <a:ext cx="723937" cy="26036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7635" y="6184100"/>
            <a:ext cx="908097" cy="2540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7594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00064" y="3558042"/>
            <a:ext cx="8273160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  </a:t>
            </a:r>
            <a:r>
              <a:rPr lang="en-US" altLang="ko-KR" sz="2400" dirty="0" smtClean="0">
                <a:solidFill>
                  <a:srgbClr val="FF0000"/>
                </a:solidFill>
              </a:rPr>
              <a:t>		   </a:t>
            </a:r>
            <a:r>
              <a:rPr lang="en-US" altLang="ko-KR" sz="2400" dirty="0" smtClean="0">
                <a:solidFill>
                  <a:srgbClr val="FF0000"/>
                </a:solidFill>
              </a:rPr>
              <a:t>,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 smtClean="0">
                <a:solidFill>
                  <a:srgbClr val="FF0000"/>
                </a:solidFill>
              </a:rPr>
              <a:t>		   </a:t>
            </a:r>
          </a:p>
          <a:p>
            <a:pPr>
              <a:lnSpc>
                <a:spcPct val="12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원점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  </a:t>
            </a:r>
            <a:r>
              <a:rPr lang="en-US" altLang="ko-KR" sz="2400" dirty="0">
                <a:solidFill>
                  <a:srgbClr val="FF0000"/>
                </a:solidFill>
              </a:rPr>
              <a:t>		   </a:t>
            </a: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>
                <a:solidFill>
                  <a:srgbClr val="FF0000"/>
                </a:solidFill>
              </a:rPr>
              <a:t>		   </a:t>
            </a: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    </a:t>
            </a:r>
            <a:r>
              <a:rPr lang="ko-KR" altLang="en-US" sz="2400" dirty="0">
                <a:solidFill>
                  <a:srgbClr val="FF0000"/>
                </a:solidFill>
              </a:rPr>
              <a:t>원점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 smtClean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1880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방정식이 나타내는 도형을   축</a:t>
            </a:r>
            <a:r>
              <a:rPr lang="en-US" altLang="ko-KR" sz="3200" dirty="0" smtClean="0">
                <a:latin typeface="+mj-lt"/>
              </a:rPr>
              <a:t>,   </a:t>
            </a:r>
            <a:r>
              <a:rPr lang="ko-KR" altLang="en-US" sz="3200" dirty="0" smtClean="0">
                <a:latin typeface="+mj-lt"/>
              </a:rPr>
              <a:t>축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원점에 대하여 대칭이동한 도형의 방정식을 각각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       (2) 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6845" y="2101920"/>
            <a:ext cx="275833" cy="245184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6746" y="2097538"/>
            <a:ext cx="229165" cy="30555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0775" y="3704675"/>
            <a:ext cx="2387723" cy="381020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7445" y="3633889"/>
            <a:ext cx="3727960" cy="45673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5233" y="4663493"/>
            <a:ext cx="184159" cy="165108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521" y="4647240"/>
            <a:ext cx="184159" cy="241312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3820" y="4584902"/>
            <a:ext cx="1886047" cy="304816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2655" y="4583728"/>
            <a:ext cx="1879697" cy="298465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4791" y="5015820"/>
            <a:ext cx="1866996" cy="298465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5233" y="5557630"/>
            <a:ext cx="184159" cy="165108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9521" y="5969642"/>
            <a:ext cx="184159" cy="241312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29532" y="5420561"/>
            <a:ext cx="3003704" cy="368319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36676" y="5845383"/>
            <a:ext cx="3022755" cy="368319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24791" y="6284830"/>
            <a:ext cx="3010055" cy="3683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3843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내용 개체 틀 2"/>
          <p:cNvSpPr txBox="1">
            <a:spLocks/>
          </p:cNvSpPr>
          <p:nvPr/>
        </p:nvSpPr>
        <p:spPr>
          <a:xfrm>
            <a:off x="741644" y="1799575"/>
            <a:ext cx="8188044" cy="3022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 방정식이 나타내는 도형을   축</a:t>
            </a:r>
            <a:r>
              <a:rPr lang="en-US" altLang="ko-KR" sz="3200" dirty="0" smtClean="0">
                <a:latin typeface="+mj-lt"/>
              </a:rPr>
              <a:t>,   </a:t>
            </a:r>
            <a:r>
              <a:rPr lang="ko-KR" altLang="en-US" sz="3200" dirty="0" smtClean="0">
                <a:latin typeface="+mj-lt"/>
              </a:rPr>
              <a:t>축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원점에 대하여 대칭이동한 도형의 방정식을 각각 구하라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 			       (2)   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3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p.159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Ⅲ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-4.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도형의 이동</a:t>
            </a: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725" y="2088344"/>
            <a:ext cx="271697" cy="24150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4591" y="2096219"/>
            <a:ext cx="243094" cy="32412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292" y="3719723"/>
            <a:ext cx="2057506" cy="38737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038" y="3625262"/>
            <a:ext cx="2597283" cy="48897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0064" y="3532164"/>
            <a:ext cx="8273160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  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  </a:t>
            </a:r>
            <a:r>
              <a:rPr lang="en-US" altLang="ko-KR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 smtClean="0">
                <a:solidFill>
                  <a:srgbClr val="FF0000"/>
                </a:solidFill>
              </a:rPr>
              <a:t>		   </a:t>
            </a:r>
          </a:p>
          <a:p>
            <a:pPr>
              <a:lnSpc>
                <a:spcPct val="12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원점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  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  </a:t>
            </a:r>
            <a:r>
              <a:rPr lang="en-US" altLang="ko-KR" sz="2400" dirty="0">
                <a:solidFill>
                  <a:srgbClr val="FF0000"/>
                </a:solidFill>
              </a:rPr>
              <a:t>		   </a:t>
            </a: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축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>
                <a:solidFill>
                  <a:srgbClr val="FF0000"/>
                </a:solidFill>
              </a:rPr>
              <a:t>		   </a:t>
            </a:r>
          </a:p>
          <a:p>
            <a:pPr>
              <a:lnSpc>
                <a:spcPct val="12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    </a:t>
            </a:r>
            <a:r>
              <a:rPr lang="ko-KR" altLang="en-US" sz="2400" dirty="0">
                <a:solidFill>
                  <a:srgbClr val="FF0000"/>
                </a:solidFill>
              </a:rPr>
              <a:t>원점 </a:t>
            </a:r>
            <a:r>
              <a:rPr lang="ko-KR" altLang="en-US" sz="2400" dirty="0" smtClean="0">
                <a:solidFill>
                  <a:srgbClr val="FF0000"/>
                </a:solidFill>
              </a:rPr>
              <a:t>대칭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en-US" altLang="ko-KR" sz="2400" dirty="0" smtClean="0">
                <a:solidFill>
                  <a:srgbClr val="FF0000"/>
                </a:solidFill>
              </a:rPr>
              <a:t>	</a:t>
            </a: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5233" y="4620363"/>
            <a:ext cx="184159" cy="165108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3095" y="4621362"/>
            <a:ext cx="184159" cy="241312"/>
          </a:xfrm>
          <a:prstGeom prst="rect">
            <a:avLst/>
          </a:prstGeom>
        </p:spPr>
      </p:pic>
      <p:pic>
        <p:nvPicPr>
          <p:cNvPr id="27" name="그림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5233" y="5505874"/>
            <a:ext cx="184159" cy="165108"/>
          </a:xfrm>
          <a:prstGeom prst="rect">
            <a:avLst/>
          </a:prstGeom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9521" y="5926512"/>
            <a:ext cx="184159" cy="24131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344" y="4566876"/>
            <a:ext cx="1384371" cy="31116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82756" y="4565394"/>
            <a:ext cx="1397072" cy="311166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35267" y="5004458"/>
            <a:ext cx="1600282" cy="304816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29254" y="5355882"/>
            <a:ext cx="2267067" cy="387370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29200" y="5799876"/>
            <a:ext cx="2051155" cy="381020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99547" y="6274110"/>
            <a:ext cx="2248016" cy="3810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11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테마1" id="{F42A2BBF-A6DD-4CED-9BD9-9FA6D0E909E8}" vid="{E7101D98-8511-4E69-8B70-24EADED17B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975</TotalTime>
  <Words>712</Words>
  <Application>Microsoft Office PowerPoint</Application>
  <PresentationFormat>화면 슬라이드 쇼(4:3)</PresentationFormat>
  <Paragraphs>328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테마1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  <vt:lpstr>Ⅲ. 도형의 방정식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user</cp:lastModifiedBy>
  <cp:revision>158</cp:revision>
  <dcterms:created xsi:type="dcterms:W3CDTF">2017-03-06T03:33:54Z</dcterms:created>
  <dcterms:modified xsi:type="dcterms:W3CDTF">2017-10-05T02:13:13Z</dcterms:modified>
</cp:coreProperties>
</file>