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61" r:id="rId5"/>
    <p:sldId id="263" r:id="rId6"/>
    <p:sldId id="280" r:id="rId7"/>
    <p:sldId id="262" r:id="rId8"/>
    <p:sldId id="264" r:id="rId9"/>
    <p:sldId id="265" r:id="rId10"/>
    <p:sldId id="283" r:id="rId11"/>
    <p:sldId id="268" r:id="rId12"/>
    <p:sldId id="284" r:id="rId13"/>
    <p:sldId id="285" r:id="rId14"/>
    <p:sldId id="26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951099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46441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511121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9891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70368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8550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143243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0394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5494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550792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04942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 xmlns="">
                  <a14:imgLayer>
                    <a14:imgEffect>
                      <a14:colorTemperature colorTemp="5900"/>
                    </a14:imgEffect>
                    <a14:imgEffect>
                      <a14:saturation sat="1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8520"/>
            <a:ext cx="9144000" cy="1106224"/>
          </a:xfrm>
          <a:prstGeom prst="rect">
            <a:avLst/>
          </a:prstGeom>
        </p:spPr>
      </p:pic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71514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72736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spcBef>
          <a:spcPct val="0"/>
        </a:spcBef>
        <a:buNone/>
        <a:defRPr kumimoji="0" lang="ko-KR" altLang="en-US" sz="3600" b="0" i="0" u="none" strike="noStrike" kern="1200" cap="none" spc="-150" normalizeH="0" baseline="0" noProof="0" dirty="0">
          <a:ln>
            <a:noFill/>
          </a:ln>
          <a:solidFill>
            <a:schemeClr val="tx1"/>
          </a:solidFill>
          <a:effectLst/>
          <a:uLnTx/>
          <a:uFillTx/>
          <a:latin typeface="HY견고딕" panose="02030600000101010101" pitchFamily="18" charset="-127"/>
          <a:ea typeface="HY견고딕" panose="02030600000101010101" pitchFamily="18" charset="-127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0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12" Type="http://schemas.openxmlformats.org/officeDocument/2006/relationships/image" Target="../media/image59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52.png"/><Relationship Id="rId10" Type="http://schemas.openxmlformats.org/officeDocument/2006/relationships/image" Target="../media/image57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3" Type="http://schemas.openxmlformats.org/officeDocument/2006/relationships/image" Target="../media/image66.png"/><Relationship Id="rId7" Type="http://schemas.openxmlformats.org/officeDocument/2006/relationships/image" Target="../media/image70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4" Type="http://schemas.openxmlformats.org/officeDocument/2006/relationships/image" Target="../media/image67.png"/><Relationship Id="rId9" Type="http://schemas.openxmlformats.org/officeDocument/2006/relationships/image" Target="../media/image7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7" Type="http://schemas.openxmlformats.org/officeDocument/2006/relationships/image" Target="../media/image78.png"/><Relationship Id="rId2" Type="http://schemas.openxmlformats.org/officeDocument/2006/relationships/image" Target="../media/image7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png"/><Relationship Id="rId5" Type="http://schemas.openxmlformats.org/officeDocument/2006/relationships/image" Target="../media/image76.png"/><Relationship Id="rId4" Type="http://schemas.openxmlformats.org/officeDocument/2006/relationships/image" Target="../media/image7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2.png"/><Relationship Id="rId5" Type="http://schemas.openxmlformats.org/officeDocument/2006/relationships/image" Target="../media/image91.png"/><Relationship Id="rId4" Type="http://schemas.openxmlformats.org/officeDocument/2006/relationships/image" Target="../media/image9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pn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9.png"/><Relationship Id="rId4" Type="http://schemas.openxmlformats.org/officeDocument/2006/relationships/image" Target="../media/image9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3" Type="http://schemas.openxmlformats.org/officeDocument/2006/relationships/image" Target="../media/image101.png"/><Relationship Id="rId7" Type="http://schemas.openxmlformats.org/officeDocument/2006/relationships/image" Target="../media/image105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.png"/><Relationship Id="rId5" Type="http://schemas.openxmlformats.org/officeDocument/2006/relationships/image" Target="../media/image103.png"/><Relationship Id="rId4" Type="http://schemas.openxmlformats.org/officeDocument/2006/relationships/image" Target="../media/image102.png"/><Relationship Id="rId9" Type="http://schemas.openxmlformats.org/officeDocument/2006/relationships/image" Target="../media/image10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png"/><Relationship Id="rId2" Type="http://schemas.openxmlformats.org/officeDocument/2006/relationships/image" Target="../media/image10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1.png"/><Relationship Id="rId4" Type="http://schemas.openxmlformats.org/officeDocument/2006/relationships/image" Target="../media/image11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png"/><Relationship Id="rId3" Type="http://schemas.openxmlformats.org/officeDocument/2006/relationships/image" Target="../media/image113.jpeg"/><Relationship Id="rId7" Type="http://schemas.openxmlformats.org/officeDocument/2006/relationships/image" Target="../media/image117.png"/><Relationship Id="rId2" Type="http://schemas.openxmlformats.org/officeDocument/2006/relationships/image" Target="../media/image1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png"/><Relationship Id="rId5" Type="http://schemas.openxmlformats.org/officeDocument/2006/relationships/image" Target="../media/image115.png"/><Relationship Id="rId4" Type="http://schemas.openxmlformats.org/officeDocument/2006/relationships/image" Target="../media/image114.png"/><Relationship Id="rId9" Type="http://schemas.openxmlformats.org/officeDocument/2006/relationships/image" Target="../media/image11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402356" cy="3422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</a:t>
            </a:r>
            <a:r>
              <a:rPr lang="ko-KR" altLang="en-US" sz="3200" dirty="0"/>
              <a:t>원</a:t>
            </a:r>
            <a:r>
              <a:rPr lang="ko-KR" altLang="en-US" sz="3200" dirty="0" smtClean="0"/>
              <a:t>의 방정식을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dirty="0" smtClean="0"/>
              <a:t>  </a:t>
            </a:r>
            <a:r>
              <a:rPr lang="en-US" altLang="ko-KR" sz="2800" dirty="0"/>
              <a:t>(</a:t>
            </a:r>
            <a:r>
              <a:rPr lang="en-US" altLang="ko-KR" sz="2800" dirty="0" smtClean="0"/>
              <a:t>1) </a:t>
            </a:r>
            <a:r>
              <a:rPr lang="ko-KR" altLang="en-US" sz="2800" dirty="0" smtClean="0"/>
              <a:t>중심이 점 </a:t>
            </a:r>
            <a:r>
              <a:rPr lang="en-US" altLang="ko-KR" sz="2800" dirty="0" smtClean="0"/>
              <a:t>	     </a:t>
            </a:r>
            <a:r>
              <a:rPr lang="en-US" altLang="ko-KR" sz="2000" dirty="0" smtClean="0"/>
              <a:t> </a:t>
            </a:r>
            <a:r>
              <a:rPr lang="ko-KR" altLang="en-US" sz="2800" dirty="0" smtClean="0"/>
              <a:t>이고 반지름의 길이가  </a:t>
            </a:r>
            <a:r>
              <a:rPr lang="ko-KR" altLang="en-US" dirty="0" smtClean="0"/>
              <a:t> </a:t>
            </a:r>
            <a:r>
              <a:rPr lang="ko-KR" altLang="en-US" sz="2800" dirty="0" smtClean="0"/>
              <a:t>인 원</a:t>
            </a:r>
            <a:endParaRPr lang="en-US" altLang="ko-KR" sz="28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3200" dirty="0" smtClean="0"/>
              <a:t>  </a:t>
            </a:r>
            <a:r>
              <a:rPr lang="en-US" altLang="ko-KR" sz="2800" dirty="0" smtClean="0"/>
              <a:t>(2) </a:t>
            </a:r>
            <a:r>
              <a:rPr lang="ko-KR" altLang="en-US" sz="2800" dirty="0" smtClean="0"/>
              <a:t>중심이 원점이고 반지름의 길이가  </a:t>
            </a:r>
            <a:r>
              <a:rPr lang="ko-KR" altLang="en-US" sz="1600" dirty="0" smtClean="0"/>
              <a:t> </a:t>
            </a:r>
            <a:r>
              <a:rPr lang="ko-KR" altLang="en-US" sz="2800" dirty="0" smtClean="0"/>
              <a:t>인 원</a:t>
            </a:r>
            <a:endParaRPr lang="ko-KR" altLang="en-US" sz="32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1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p.142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 smtClean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 smtClean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  <a:endParaRPr lang="ko-KR" altLang="en-US" sz="3600" spc="-150" dirty="0"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494" y="2535971"/>
            <a:ext cx="931593" cy="428647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2955" y="2637574"/>
            <a:ext cx="211466" cy="297195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1719" y="3212858"/>
            <a:ext cx="200035" cy="29719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7958" y="5599263"/>
            <a:ext cx="3010055" cy="374669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3514" y="6114801"/>
            <a:ext cx="1492327" cy="37466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 </a:t>
            </a:r>
          </a:p>
        </p:txBody>
      </p:sp>
    </p:spTree>
    <p:extLst>
      <p:ext uri="{BB962C8B-B14F-4D97-AF65-F5344CB8AC3E}">
        <p14:creationId xmlns:p14="http://schemas.microsoft.com/office/powerpoint/2010/main" xmlns="" val="115088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500034" y="3761760"/>
            <a:ext cx="8273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				   (2) 		</a:t>
            </a:r>
            <a:r>
              <a:rPr lang="en-US" altLang="ko-KR" sz="500" dirty="0" smtClean="0">
                <a:solidFill>
                  <a:srgbClr val="FF0000"/>
                </a:solidFill>
              </a:rPr>
              <a:t>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(3)           			   (4) 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5942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원 위에서의 접선의 방정식을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(1)			 </a:t>
            </a:r>
            <a:r>
              <a:rPr lang="en-US" altLang="ko-KR" sz="800" dirty="0" smtClean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,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 			 ,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(3)   	      </a:t>
            </a:r>
            <a:r>
              <a:rPr lang="en-US" altLang="ko-KR" sz="1200" dirty="0" smtClean="0">
                <a:latin typeface="+mj-lt"/>
              </a:rPr>
              <a:t> </a:t>
            </a:r>
            <a:r>
              <a:rPr lang="en-US" altLang="ko-KR" sz="600" dirty="0" smtClean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,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(4) 		      </a:t>
            </a:r>
            <a:r>
              <a:rPr lang="en-US" altLang="ko-KR" dirty="0" smtClean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,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3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p.148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6913" y="2447672"/>
            <a:ext cx="908732" cy="422932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9007" y="2944572"/>
            <a:ext cx="2046075" cy="480084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2625" y="2993217"/>
            <a:ext cx="1343094" cy="411501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6151" y="3482622"/>
            <a:ext cx="1834610" cy="462938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83537" y="3500554"/>
            <a:ext cx="920163" cy="422932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96151" y="3996020"/>
            <a:ext cx="1828894" cy="468654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73710" y="4022214"/>
            <a:ext cx="914447" cy="434363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03295" y="2437352"/>
            <a:ext cx="2034644" cy="451508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67508" y="5661783"/>
            <a:ext cx="2197213" cy="298465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12283" y="5656153"/>
            <a:ext cx="2203563" cy="298465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262321" y="6177723"/>
            <a:ext cx="711237" cy="317516"/>
          </a:xfrm>
          <a:prstGeom prst="rect">
            <a:avLst/>
          </a:prstGeom>
        </p:spPr>
      </p:pic>
      <p:pic>
        <p:nvPicPr>
          <p:cNvPr id="26" name="그림 2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011407" y="6177133"/>
            <a:ext cx="723937" cy="25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09683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	</a:t>
            </a:r>
            <a:r>
              <a:rPr lang="en-US" altLang="ko-KR" sz="2400" dirty="0" smtClean="0">
                <a:solidFill>
                  <a:srgbClr val="FF0000"/>
                </a:solidFill>
              </a:rPr>
              <a:t>	       </a:t>
            </a:r>
            <a:r>
              <a:rPr lang="ko-KR" altLang="en-US" sz="2400" dirty="0" smtClean="0">
                <a:solidFill>
                  <a:srgbClr val="FF0000"/>
                </a:solidFill>
              </a:rPr>
              <a:t>또는 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181" y="6107848"/>
            <a:ext cx="2222614" cy="393720"/>
          </a:xfrm>
          <a:prstGeom prst="rect">
            <a:avLst/>
          </a:prstGeom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2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p.148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3022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점 </a:t>
            </a:r>
            <a:r>
              <a:rPr lang="en-US" altLang="ko-KR" sz="3200" dirty="0" smtClean="0">
                <a:latin typeface="+mj-lt"/>
              </a:rPr>
              <a:t>`	    </a:t>
            </a:r>
            <a:r>
              <a:rPr lang="en-US" altLang="ko-KR" sz="12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에서 원 </a:t>
            </a:r>
            <a:r>
              <a:rPr lang="en-US" altLang="ko-KR" sz="3200" dirty="0" smtClean="0">
                <a:latin typeface="+mj-lt"/>
              </a:rPr>
              <a:t>		   </a:t>
            </a:r>
            <a:r>
              <a:rPr lang="en-US" altLang="ko-KR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에 그은 접선의 방정식을 구하라</a:t>
            </a:r>
            <a:r>
              <a:rPr lang="en-US" altLang="ko-KR" sz="3200" dirty="0" smtClean="0">
                <a:latin typeface="+mj-lt"/>
              </a:rPr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7129" y="1899564"/>
            <a:ext cx="1003352" cy="463574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0033" y="1879614"/>
            <a:ext cx="2057506" cy="508026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8609" y="6116474"/>
            <a:ext cx="2248016" cy="3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7189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500034" y="3761760"/>
            <a:ext cx="8273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			  </a:t>
            </a:r>
            <a:r>
              <a:rPr lang="ko-KR" altLang="en-US" sz="2400" dirty="0" smtClean="0">
                <a:solidFill>
                  <a:srgbClr val="FF0000"/>
                </a:solidFill>
              </a:rPr>
              <a:t>또는</a:t>
            </a:r>
            <a:r>
              <a:rPr lang="en-US" altLang="ko-KR" sz="2400" dirty="0" smtClean="0">
                <a:solidFill>
                  <a:srgbClr val="FF0000"/>
                </a:solidFill>
              </a:rPr>
              <a:t>	    		</a:t>
            </a:r>
            <a:r>
              <a:rPr lang="en-US" altLang="ko-KR" sz="500" dirty="0" smtClean="0">
                <a:solidFill>
                  <a:srgbClr val="FF0000"/>
                </a:solidFill>
              </a:rPr>
              <a:t>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         </a:t>
            </a:r>
            <a:r>
              <a:rPr lang="ko-KR" altLang="en-US" sz="2400" dirty="0" smtClean="0">
                <a:solidFill>
                  <a:srgbClr val="FF0000"/>
                </a:solidFill>
              </a:rPr>
              <a:t>또는</a:t>
            </a:r>
            <a:r>
              <a:rPr lang="en-US" altLang="ko-KR" sz="2400" dirty="0" smtClean="0">
                <a:solidFill>
                  <a:srgbClr val="FF0000"/>
                </a:solidFill>
              </a:rPr>
              <a:t>   			    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5942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점에서 주어진 원에 그은 접선의 방정식을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 	      </a:t>
            </a:r>
            <a:r>
              <a:rPr lang="en-US" altLang="ko-KR" sz="1600" dirty="0" smtClean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,		    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 	      </a:t>
            </a:r>
            <a:r>
              <a:rPr lang="en-US" altLang="ko-KR" sz="1600" dirty="0" smtClean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, 		   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4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p.148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5356" y="3055603"/>
            <a:ext cx="897301" cy="411501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0085" y="3010560"/>
            <a:ext cx="1817464" cy="462938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5355" y="3595478"/>
            <a:ext cx="903017" cy="417217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61992" y="3573252"/>
            <a:ext cx="1834610" cy="457223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70063" y="5557465"/>
            <a:ext cx="2197213" cy="374669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51593" y="5557464"/>
            <a:ext cx="2197213" cy="374669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55775" y="6188246"/>
            <a:ext cx="742988" cy="254013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45671" y="6188246"/>
            <a:ext cx="704886" cy="311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0926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500034" y="3761760"/>
            <a:ext cx="8273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				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4618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원 </a:t>
            </a:r>
            <a:r>
              <a:rPr lang="en-US" altLang="ko-KR" sz="3200" dirty="0" smtClean="0"/>
              <a:t>		      </a:t>
            </a:r>
            <a:r>
              <a:rPr lang="ko-KR" altLang="en-US" sz="3200" dirty="0" smtClean="0"/>
              <a:t>밖의 한 점</a:t>
            </a:r>
            <a:r>
              <a:rPr lang="en-US" altLang="ko-KR" sz="3200" dirty="0" smtClean="0"/>
              <a:t/>
            </a:r>
            <a:br>
              <a:rPr lang="en-US" altLang="ko-KR" sz="3200" dirty="0" smtClean="0"/>
            </a:br>
            <a:r>
              <a:rPr lang="ko-KR" altLang="en-US" sz="3200" dirty="0" smtClean="0"/>
              <a:t>          </a:t>
            </a:r>
            <a:r>
              <a:rPr lang="ko-KR" altLang="en-US" sz="2400" dirty="0" smtClean="0"/>
              <a:t> </a:t>
            </a:r>
            <a:r>
              <a:rPr lang="ko-KR" altLang="en-US" sz="3200" dirty="0" smtClean="0">
                <a:latin typeface="+mj-lt"/>
              </a:rPr>
              <a:t>에서 이 원에 그은 두</a:t>
            </a:r>
            <a:r>
              <a:rPr lang="en-US" altLang="ko-KR" sz="3200" dirty="0" smtClean="0">
                <a:latin typeface="+mj-lt"/>
              </a:rPr>
              <a:t/>
            </a:r>
            <a:br>
              <a:rPr lang="en-US" altLang="ko-KR" sz="3200" dirty="0" smtClean="0">
                <a:latin typeface="+mj-lt"/>
              </a:rPr>
            </a:br>
            <a:r>
              <a:rPr lang="ko-KR" altLang="en-US" sz="3200" dirty="0" smtClean="0">
                <a:latin typeface="+mj-lt"/>
              </a:rPr>
              <a:t>접선과 원의 교점을 각각  </a:t>
            </a:r>
            <a:r>
              <a:rPr lang="ko-KR" altLang="en-US" sz="2000" dirty="0" smtClean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,   </a:t>
            </a:r>
            <a:br>
              <a:rPr lang="en-US" altLang="ko-KR" sz="3200" dirty="0" smtClean="0">
                <a:latin typeface="+mj-lt"/>
              </a:rPr>
            </a:br>
            <a:r>
              <a:rPr lang="ko-KR" altLang="en-US" sz="3200" dirty="0" smtClean="0">
                <a:latin typeface="+mj-lt"/>
              </a:rPr>
              <a:t>라고 하자</a:t>
            </a:r>
            <a:r>
              <a:rPr lang="en-US" altLang="ko-KR" sz="3200" dirty="0" smtClean="0">
                <a:latin typeface="+mj-lt"/>
              </a:rPr>
              <a:t>. </a:t>
            </a:r>
            <a:r>
              <a:rPr lang="ko-KR" altLang="en-US" sz="3200" dirty="0" smtClean="0">
                <a:latin typeface="+mj-lt"/>
              </a:rPr>
              <a:t>이때 두 점  </a:t>
            </a:r>
            <a:r>
              <a:rPr lang="ko-KR" altLang="en-US" sz="2000" dirty="0" smtClean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,  </a:t>
            </a:r>
            <a:r>
              <a:rPr lang="en-US" altLang="ko-KR" sz="28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를</a:t>
            </a:r>
            <a:r>
              <a:rPr lang="en-US" altLang="ko-KR" sz="3200" dirty="0" smtClean="0">
                <a:latin typeface="+mj-lt"/>
              </a:rPr>
              <a:t/>
            </a:r>
            <a:br>
              <a:rPr lang="en-US" altLang="ko-KR" sz="3200" dirty="0" smtClean="0">
                <a:latin typeface="+mj-lt"/>
              </a:rPr>
            </a:br>
            <a:r>
              <a:rPr lang="ko-KR" altLang="en-US" sz="3200" dirty="0" smtClean="0">
                <a:latin typeface="+mj-lt"/>
              </a:rPr>
              <a:t>지나는 직선의 방정식을 구하라</a:t>
            </a:r>
            <a:r>
              <a:rPr lang="en-US" altLang="ko-KR" sz="3200" dirty="0" smtClean="0">
                <a:latin typeface="+mj-lt"/>
              </a:rPr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5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p.148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26679" y="1610348"/>
            <a:ext cx="2544566" cy="2645797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3904" y="1870703"/>
            <a:ext cx="2025754" cy="527077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9253" y="2532183"/>
            <a:ext cx="1403422" cy="463574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3224" y="3138912"/>
            <a:ext cx="254013" cy="361969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21056" y="3138912"/>
            <a:ext cx="279414" cy="387370"/>
          </a:xfrm>
          <a:prstGeom prst="rect">
            <a:avLst/>
          </a:prstGeom>
        </p:spPr>
      </p:pic>
      <p:pic>
        <p:nvPicPr>
          <p:cNvPr id="27" name="그림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7844" y="3727427"/>
            <a:ext cx="254013" cy="361969"/>
          </a:xfrm>
          <a:prstGeom prst="rect">
            <a:avLst/>
          </a:prstGeom>
        </p:spPr>
      </p:pic>
      <p:pic>
        <p:nvPicPr>
          <p:cNvPr id="28" name="그림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98532" y="3727427"/>
            <a:ext cx="279414" cy="387370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1782" y="6171043"/>
            <a:ext cx="1378021" cy="311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6258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500034" y="4309115"/>
            <a:ext cx="56065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 	   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01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p.150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402356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원 </a:t>
            </a:r>
            <a:r>
              <a:rPr lang="en-US" altLang="ko-KR" sz="3200" dirty="0" smtClean="0"/>
              <a:t>					   </a:t>
            </a:r>
            <a:r>
              <a:rPr lang="en-US" altLang="ko-KR" sz="2000" dirty="0" smtClean="0"/>
              <a:t> </a:t>
            </a:r>
            <a:r>
              <a:rPr lang="ko-KR" altLang="en-US" sz="3200" dirty="0" smtClean="0"/>
              <a:t>의 중심의 좌표와 반지름의 길이를 각각 구하라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213" y="1878048"/>
            <a:ext cx="4540483" cy="527077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577" y="6124572"/>
            <a:ext cx="1073205" cy="342918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9949" y="6178713"/>
            <a:ext cx="120656" cy="24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99446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02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p.150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8582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원</a:t>
            </a:r>
            <a:r>
              <a:rPr lang="en-US" altLang="ko-KR" sz="3200" dirty="0" smtClean="0"/>
              <a:t>			</a:t>
            </a:r>
            <a:r>
              <a:rPr lang="en-US" altLang="ko-KR" dirty="0" smtClean="0"/>
              <a:t> </a:t>
            </a:r>
            <a:r>
              <a:rPr lang="ko-KR" altLang="en-US" sz="3200" dirty="0" smtClean="0"/>
              <a:t>에 접하고 기울기가     </a:t>
            </a:r>
            <a:r>
              <a:rPr lang="ko-KR" altLang="en-US" sz="1400" dirty="0" smtClean="0"/>
              <a:t> </a:t>
            </a:r>
            <a:r>
              <a:rPr lang="ko-KR" altLang="en-US" sz="3200" dirty="0" smtClean="0"/>
              <a:t>인 접선의 방정식을 구하라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9953" y="1898340"/>
            <a:ext cx="2260716" cy="508026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4502" y="1887227"/>
            <a:ext cx="647733" cy="501676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233" y="6072646"/>
            <a:ext cx="1778091" cy="40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11587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03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p.150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원  </a:t>
            </a:r>
            <a:r>
              <a:rPr lang="en-US" altLang="ko-KR" sz="3200" dirty="0" smtClean="0"/>
              <a:t>			</a:t>
            </a:r>
            <a:r>
              <a:rPr lang="en-US" altLang="ko-KR" sz="1400" dirty="0" smtClean="0"/>
              <a:t>   </a:t>
            </a:r>
            <a:r>
              <a:rPr lang="ko-KR" altLang="en-US" sz="3200" dirty="0" smtClean="0"/>
              <a:t>위의 점 </a:t>
            </a:r>
            <a:r>
              <a:rPr lang="en-US" altLang="ko-KR" sz="3200" dirty="0" smtClean="0"/>
              <a:t>		  </a:t>
            </a:r>
            <a:r>
              <a:rPr lang="en-US" altLang="ko-KR" sz="700" dirty="0" smtClean="0"/>
              <a:t> </a:t>
            </a:r>
            <a:r>
              <a:rPr lang="ko-KR" altLang="en-US" sz="3200" dirty="0" smtClean="0"/>
              <a:t>에서의 접선의 방정식을 구하라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3018" y="1899121"/>
            <a:ext cx="2267067" cy="520727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1523" y="1923119"/>
            <a:ext cx="1365320" cy="469924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443" y="6158368"/>
            <a:ext cx="2063856" cy="30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484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    </a:t>
            </a:r>
            <a:r>
              <a:rPr lang="en-US" altLang="ko-KR" sz="7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 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04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p.150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3" y="1799574"/>
            <a:ext cx="8353495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원 </a:t>
            </a:r>
            <a:r>
              <a:rPr lang="en-US" altLang="ko-KR" sz="3200" dirty="0" smtClean="0"/>
              <a:t>					     </a:t>
            </a:r>
            <a:r>
              <a:rPr lang="en-US" altLang="ko-KR" sz="500" dirty="0" smtClean="0"/>
              <a:t> </a:t>
            </a:r>
            <a:r>
              <a:rPr lang="ko-KR" altLang="en-US" sz="3200" dirty="0" smtClean="0"/>
              <a:t>의 반지름의 길이가     </a:t>
            </a:r>
            <a:r>
              <a:rPr lang="ko-KR" altLang="en-US" sz="2000" dirty="0" smtClean="0"/>
              <a:t> </a:t>
            </a:r>
            <a:r>
              <a:rPr lang="ko-KR" altLang="en-US" sz="3200" dirty="0" smtClean="0"/>
              <a:t>일 때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상수  </a:t>
            </a:r>
            <a:r>
              <a:rPr lang="ko-KR" altLang="en-US" sz="1600" dirty="0" smtClean="0"/>
              <a:t> </a:t>
            </a:r>
            <a:r>
              <a:rPr lang="ko-KR" altLang="en-US" sz="3200" dirty="0" smtClean="0"/>
              <a:t>의 값을 모두 구하라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3073" y="1875496"/>
            <a:ext cx="4769095" cy="520727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9521" y="2464143"/>
            <a:ext cx="666784" cy="514376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8778" y="2571389"/>
            <a:ext cx="215911" cy="349268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543" y="6171584"/>
            <a:ext cx="444523" cy="234962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9167" y="6166027"/>
            <a:ext cx="152408" cy="260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20108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3" y="4857760"/>
            <a:ext cx="75866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05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p.150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원 </a:t>
            </a:r>
            <a:r>
              <a:rPr lang="en-US" altLang="ko-KR" sz="3200" dirty="0" smtClean="0"/>
              <a:t>					     </a:t>
            </a:r>
            <a:r>
              <a:rPr lang="en-US" altLang="ko-KR" sz="700" dirty="0" smtClean="0"/>
              <a:t> </a:t>
            </a:r>
            <a:r>
              <a:rPr lang="ko-KR" altLang="en-US" sz="3200" dirty="0" smtClean="0"/>
              <a:t>의 중심과 점 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3200" dirty="0"/>
              <a:t> </a:t>
            </a:r>
            <a:r>
              <a:rPr lang="en-US" altLang="ko-KR" sz="3200" dirty="0" smtClean="0"/>
              <a:t>         </a:t>
            </a:r>
            <a:r>
              <a:rPr lang="ko-KR" altLang="en-US" sz="3200" dirty="0" smtClean="0"/>
              <a:t>를 지름의 양 끝점으로 하는 원의 방정식을 구하라</a:t>
            </a:r>
            <a:r>
              <a:rPr lang="en-US" altLang="ko-KR" sz="3200" dirty="0" smtClean="0"/>
              <a:t>.</a:t>
            </a:r>
            <a:endParaRPr lang="ko-KR" altLang="en-US" sz="3200" dirty="0"/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548" y="1880812"/>
            <a:ext cx="4788146" cy="527077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652" y="2506550"/>
            <a:ext cx="1403422" cy="463574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076" y="6090617"/>
            <a:ext cx="3181514" cy="368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0496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3" y="4857760"/>
            <a:ext cx="34290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06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원 </a:t>
            </a:r>
            <a:r>
              <a:rPr lang="en-US" altLang="ko-KR" sz="3200" dirty="0" smtClean="0"/>
              <a:t>							   </a:t>
            </a:r>
            <a:r>
              <a:rPr lang="en-US" altLang="ko-KR" sz="2000" dirty="0" smtClean="0"/>
              <a:t> </a:t>
            </a:r>
            <a:r>
              <a:rPr lang="ko-KR" altLang="en-US" sz="3200" dirty="0" smtClean="0"/>
              <a:t>의 넓이를   </a:t>
            </a:r>
            <a:r>
              <a:rPr lang="ko-KR" altLang="en-US" sz="900" dirty="0" smtClean="0"/>
              <a:t> </a:t>
            </a:r>
            <a:r>
              <a:rPr lang="ko-KR" altLang="en-US" sz="3200" dirty="0" smtClean="0"/>
              <a:t>라고 할 때</a:t>
            </a:r>
            <a:r>
              <a:rPr lang="en-US" altLang="ko-KR" sz="3200" dirty="0" smtClean="0"/>
              <a:t>,   </a:t>
            </a:r>
            <a:r>
              <a:rPr lang="en-US" altLang="ko-KR" sz="800" dirty="0" smtClean="0"/>
              <a:t> </a:t>
            </a:r>
            <a:r>
              <a:rPr lang="ko-KR" altLang="en-US" sz="3200" dirty="0" smtClean="0"/>
              <a:t>의 최솟값을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dirty="0" smtClean="0">
                <a:latin typeface="+mj-lt"/>
              </a:rPr>
              <a:t>				     (</a:t>
            </a:r>
            <a:r>
              <a:rPr lang="ko-KR" altLang="en-US" sz="3200" dirty="0" smtClean="0">
                <a:latin typeface="+mj-lt"/>
              </a:rPr>
              <a:t>단</a:t>
            </a:r>
            <a:r>
              <a:rPr lang="en-US" altLang="ko-KR" sz="3200" dirty="0" smtClean="0">
                <a:latin typeface="+mj-lt"/>
              </a:rPr>
              <a:t>,  </a:t>
            </a:r>
            <a:r>
              <a:rPr lang="en-US" altLang="ko-KR" sz="16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는 실수이다</a:t>
            </a:r>
            <a:r>
              <a:rPr lang="en-US" altLang="ko-KR" sz="3200" dirty="0" smtClean="0">
                <a:latin typeface="+mj-lt"/>
              </a:rPr>
              <a:t>.)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435" y="1880750"/>
            <a:ext cx="6375728" cy="527077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2983" y="3287843"/>
            <a:ext cx="215911" cy="24766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155" y="6166308"/>
            <a:ext cx="342918" cy="254013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55998" y="2579395"/>
            <a:ext cx="260363" cy="349268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5759" y="2579396"/>
            <a:ext cx="260363" cy="34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60851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700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방정식이 나타내는 원의 중심과 반지름의 길이를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(1)		</a:t>
            </a:r>
            <a:r>
              <a:rPr lang="en-US" altLang="ko-KR" sz="20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		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(2)       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2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p.142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	    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	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 	</a:t>
            </a: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     </a:t>
            </a:r>
            <a:r>
              <a:rPr lang="en-US" altLang="ko-KR" sz="1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</a:t>
            </a: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914" y="3036993"/>
            <a:ext cx="1851755" cy="468654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913" y="3564674"/>
            <a:ext cx="3732087" cy="480084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1149" y="5610397"/>
            <a:ext cx="749339" cy="342918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76390" y="5657245"/>
            <a:ext cx="158758" cy="25401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54005" y="6163035"/>
            <a:ext cx="1066855" cy="34926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04225" y="6134459"/>
            <a:ext cx="463574" cy="374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4968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500034" y="3761760"/>
            <a:ext cx="827316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				   (2)         </a:t>
            </a:r>
            <a:r>
              <a:rPr lang="en-US" altLang="ko-KR" sz="12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	   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(3)         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또는</a:t>
            </a:r>
            <a:r>
              <a:rPr lang="en-US" altLang="ko-KR" sz="2400" dirty="0" smtClean="0">
                <a:solidFill>
                  <a:srgbClr val="FF0000"/>
                </a:solidFill>
              </a:rPr>
              <a:t>   			    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07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8154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원 </a:t>
            </a:r>
            <a:r>
              <a:rPr lang="en-US" altLang="ko-KR" sz="3200" dirty="0" smtClean="0"/>
              <a:t>		    </a:t>
            </a:r>
            <a:r>
              <a:rPr lang="en-US" altLang="ko-KR" sz="1000" dirty="0" smtClean="0"/>
              <a:t> </a:t>
            </a:r>
            <a:r>
              <a:rPr lang="ko-KR" altLang="en-US" sz="3200" dirty="0" smtClean="0"/>
              <a:t>와 직선 </a:t>
            </a:r>
            <a:r>
              <a:rPr lang="en-US" altLang="ko-KR" sz="3200" dirty="0" smtClean="0"/>
              <a:t>	     </a:t>
            </a:r>
            <a:r>
              <a:rPr lang="en-US" altLang="ko-KR" sz="800" dirty="0" smtClean="0"/>
              <a:t>     </a:t>
            </a:r>
            <a:r>
              <a:rPr lang="en-US" altLang="ko-KR" sz="1600" dirty="0" smtClean="0"/>
              <a:t> </a:t>
            </a:r>
            <a:r>
              <a:rPr lang="ko-KR" altLang="en-US" sz="3200" dirty="0" smtClean="0"/>
              <a:t>의 위치 관계가 다음과 같을 때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실수  </a:t>
            </a:r>
            <a:r>
              <a:rPr lang="ko-KR" altLang="en-US" dirty="0" smtClean="0"/>
              <a:t> </a:t>
            </a:r>
            <a:r>
              <a:rPr lang="ko-KR" altLang="en-US" sz="3200" dirty="0" smtClean="0"/>
              <a:t>의 값 또는  </a:t>
            </a:r>
            <a:r>
              <a:rPr lang="ko-KR" altLang="en-US" dirty="0" smtClean="0"/>
              <a:t> </a:t>
            </a:r>
            <a:r>
              <a:rPr lang="ko-KR" altLang="en-US" sz="3200" dirty="0" smtClean="0"/>
              <a:t>의 값의 범위를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 </a:t>
            </a:r>
            <a:r>
              <a:rPr lang="ko-KR" altLang="en-US" sz="2800" dirty="0" smtClean="0">
                <a:latin typeface="+mj-lt"/>
              </a:rPr>
              <a:t>서로 다른 두 점에서 만난다</a:t>
            </a:r>
            <a:r>
              <a:rPr lang="en-US" altLang="ko-KR" sz="2800" dirty="0" smtClean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 </a:t>
            </a:r>
            <a:r>
              <a:rPr lang="ko-KR" altLang="en-US" sz="2800" dirty="0" smtClean="0">
                <a:latin typeface="+mj-lt"/>
              </a:rPr>
              <a:t>한 점에서 만난다</a:t>
            </a:r>
            <a:r>
              <a:rPr lang="en-US" altLang="ko-KR" sz="2800" dirty="0" smtClean="0">
                <a:latin typeface="+mj-lt"/>
              </a:rPr>
              <a:t>.     (3) </a:t>
            </a:r>
            <a:r>
              <a:rPr lang="ko-KR" altLang="en-US" sz="2800" dirty="0" smtClean="0">
                <a:latin typeface="+mj-lt"/>
              </a:rPr>
              <a:t>만나지 않는다</a:t>
            </a:r>
            <a:r>
              <a:rPr lang="en-US" altLang="ko-KR" sz="2800" dirty="0" smtClean="0">
                <a:latin typeface="+mj-lt"/>
              </a:rPr>
              <a:t>.</a:t>
            </a:r>
            <a:endParaRPr lang="ko-KR" altLang="en-US" sz="28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0574" y="5650708"/>
            <a:ext cx="1593932" cy="260363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1399" y="5633724"/>
            <a:ext cx="933498" cy="254013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902" y="5634517"/>
            <a:ext cx="711237" cy="266714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4862" y="6181187"/>
            <a:ext cx="952549" cy="247663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20189" y="6181066"/>
            <a:ext cx="730288" cy="260363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58108" y="1941571"/>
            <a:ext cx="1892397" cy="463574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2457" y="1997324"/>
            <a:ext cx="1627957" cy="423534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79708" y="2601594"/>
            <a:ext cx="209561" cy="311166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54780" y="2599208"/>
            <a:ext cx="209561" cy="311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4310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500034" y="4625775"/>
            <a:ext cx="22177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1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08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점        에서 원 </a:t>
            </a:r>
            <a:r>
              <a:rPr lang="en-US" altLang="ko-KR" sz="3200" dirty="0" smtClean="0"/>
              <a:t>		   </a:t>
            </a:r>
            <a:r>
              <a:rPr lang="en-US" altLang="ko-KR" sz="2000" dirty="0" smtClean="0"/>
              <a:t> </a:t>
            </a:r>
            <a:r>
              <a:rPr lang="ko-KR" altLang="en-US" sz="3200" dirty="0" smtClean="0"/>
              <a:t>에 그은 두 접선과  </a:t>
            </a:r>
            <a:r>
              <a:rPr lang="ko-KR" altLang="en-US" sz="2000" dirty="0" smtClean="0"/>
              <a:t> </a:t>
            </a:r>
            <a:r>
              <a:rPr lang="ko-KR" altLang="en-US" sz="3200" dirty="0" smtClean="0"/>
              <a:t>축으로 둘러싸인 도형의 넓이를 구하라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929" y="1907906"/>
            <a:ext cx="1003352" cy="463574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5483" y="1869118"/>
            <a:ext cx="2044805" cy="533427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2180" y="2636552"/>
            <a:ext cx="254013" cy="304816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5317" y="5840470"/>
            <a:ext cx="838243" cy="736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59336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500034" y="4625775"/>
            <a:ext cx="22177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1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168" y="5798477"/>
            <a:ext cx="2279767" cy="831893"/>
          </a:xfrm>
          <a:prstGeom prst="rect">
            <a:avLst/>
          </a:prstGeom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09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4652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오른쪽 그림과 같이 좌표평면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위의 두 점              </a:t>
            </a:r>
            <a:r>
              <a:rPr lang="ko-KR" altLang="en-US" sz="1050" dirty="0" smtClean="0"/>
              <a:t> </a:t>
            </a:r>
            <a:r>
              <a:rPr lang="en-US" altLang="ko-KR" sz="3200" dirty="0" smtClean="0"/>
              <a:t>,          </a:t>
            </a:r>
            <a:r>
              <a:rPr lang="en-US" altLang="ko-KR" sz="2000" dirty="0" smtClean="0"/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과 원                위의 점          </a:t>
            </a:r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2000" dirty="0" smtClean="0"/>
              <a:t>                </a:t>
            </a:r>
            <a:r>
              <a:rPr lang="ko-KR" altLang="en-US" sz="3200" dirty="0" smtClean="0"/>
              <a:t>에 대하여 삼각형       </a:t>
            </a:r>
            <a:r>
              <a:rPr lang="ko-KR" altLang="en-US" sz="700" dirty="0" smtClean="0"/>
              <a:t> </a:t>
            </a:r>
            <a:endParaRPr lang="en-US" altLang="ko-KR" sz="700" dirty="0" smtClean="0"/>
          </a:p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의 넓이가 최댓값을 가질 때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점   의 좌표를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구하라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23519" y="1977931"/>
            <a:ext cx="2437458" cy="2059232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8659" y="2489316"/>
            <a:ext cx="1866996" cy="469924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6825" y="2484765"/>
            <a:ext cx="1397072" cy="45722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05506" y="3057099"/>
            <a:ext cx="2025754" cy="533427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4091" y="3660329"/>
            <a:ext cx="1409772" cy="488975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07706" y="3757882"/>
            <a:ext cx="889046" cy="361969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58682" y="4343124"/>
            <a:ext cx="260363" cy="35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1356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1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p.142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3022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두 점 </a:t>
            </a:r>
            <a:r>
              <a:rPr lang="en-US" altLang="ko-KR" sz="3200" dirty="0" smtClean="0">
                <a:latin typeface="+mj-lt"/>
              </a:rPr>
              <a:t>	    </a:t>
            </a:r>
            <a:r>
              <a:rPr lang="en-US" altLang="ko-KR" sz="2000" dirty="0" smtClean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, 		   </a:t>
            </a:r>
            <a:r>
              <a:rPr lang="en-US" altLang="ko-KR" sz="5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를 지름의 양 끝점으로 하는 원의 방정식을 구하라</a:t>
            </a:r>
            <a:r>
              <a:rPr lang="en-US" altLang="ko-KR" sz="3200" dirty="0" smtClean="0">
                <a:latin typeface="+mj-lt"/>
              </a:rPr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5802" y="1904837"/>
            <a:ext cx="1397072" cy="45722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3052" y="1910566"/>
            <a:ext cx="1397072" cy="45722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800" y="6141713"/>
            <a:ext cx="3016405" cy="3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0546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3170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두 점  </a:t>
            </a:r>
            <a:r>
              <a:rPr lang="en-US" altLang="ko-KR" sz="3200" dirty="0" smtClean="0"/>
              <a:t>		 , 	     </a:t>
            </a:r>
            <a:r>
              <a:rPr lang="en-US" altLang="ko-KR" sz="2800" dirty="0" smtClean="0"/>
              <a:t> </a:t>
            </a:r>
            <a:r>
              <a:rPr lang="ko-KR" altLang="en-US" sz="3200" dirty="0" smtClean="0"/>
              <a:t>을 지름의 양 끝점으로 하는 원의 방정식을 구하라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3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p.142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1903" y="1904654"/>
            <a:ext cx="1797142" cy="469924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3209" y="1912038"/>
            <a:ext cx="1384371" cy="476274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6350" y="6151156"/>
            <a:ext cx="2286117" cy="368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1892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	       </a:t>
            </a:r>
            <a:r>
              <a:rPr lang="en-US" altLang="ko-KR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          </a:t>
            </a:r>
            <a:r>
              <a:rPr lang="en-US" altLang="ko-KR" sz="11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</a:t>
            </a: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2679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>
                <a:latin typeface="+mj-lt"/>
              </a:rPr>
              <a:t>다음 방정식이 나타내는 원의 중심과 반지름의 길이를 각각 구하라</a:t>
            </a:r>
            <a:r>
              <a:rPr lang="en-US" altLang="ko-KR" sz="3200" dirty="0" smtClean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 			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(2)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4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p.143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7868" y="3034588"/>
            <a:ext cx="4092151" cy="462938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7867" y="3581287"/>
            <a:ext cx="3474898" cy="468654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0265" y="5605927"/>
            <a:ext cx="1073205" cy="342918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0907" y="5665930"/>
            <a:ext cx="184159" cy="234962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55977" y="6155863"/>
            <a:ext cx="1035103" cy="35561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50899" y="6136812"/>
            <a:ext cx="488975" cy="374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78493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500034" y="4631407"/>
            <a:ext cx="82731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1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2793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>
                <a:latin typeface="+mj-lt"/>
              </a:rPr>
              <a:t>이차방정식 </a:t>
            </a:r>
            <a:r>
              <a:rPr lang="en-US" altLang="ko-KR" sz="3200" dirty="0" smtClean="0">
                <a:latin typeface="+mj-lt"/>
              </a:rPr>
              <a:t>					</a:t>
            </a:r>
            <a:r>
              <a:rPr lang="en-US" altLang="ko-KR" sz="20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이 나타내는 도형이 원이 되도록 하는 실수  </a:t>
            </a:r>
            <a:r>
              <a:rPr lang="ko-KR" altLang="en-US" sz="16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의 값의 범위를 구하라</a:t>
            </a:r>
            <a:r>
              <a:rPr lang="en-US" altLang="ko-KR" sz="3200" dirty="0" smtClean="0">
                <a:latin typeface="+mj-lt"/>
              </a:rPr>
              <a:t>.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5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p.143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470" y="1867800"/>
            <a:ext cx="4330923" cy="520727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113" y="2574403"/>
            <a:ext cx="234962" cy="349268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0953" y="5945323"/>
            <a:ext cx="857294" cy="647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93236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>
                <a:solidFill>
                  <a:srgbClr val="F6555B"/>
                </a:solidFill>
                <a:latin typeface="+mj-lt"/>
              </a:rPr>
              <a:t>1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p.145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3022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원   </a:t>
            </a:r>
            <a:r>
              <a:rPr lang="en-US" altLang="ko-KR" sz="3200" dirty="0" smtClean="0">
                <a:latin typeface="+mj-lt"/>
              </a:rPr>
              <a:t>		     </a:t>
            </a:r>
            <a:r>
              <a:rPr lang="en-US" altLang="ko-KR" sz="1000" dirty="0" smtClean="0">
                <a:latin typeface="+mj-lt"/>
              </a:rPr>
              <a:t> </a:t>
            </a:r>
            <a:r>
              <a:rPr lang="en-US" altLang="ko-KR" sz="10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와 </a:t>
            </a:r>
            <a:r>
              <a:rPr lang="en-US" altLang="ko-KR" sz="3200" dirty="0" smtClean="0">
                <a:latin typeface="+mj-lt"/>
              </a:rPr>
              <a:t>		  </a:t>
            </a:r>
            <a:r>
              <a:rPr lang="ko-KR" altLang="en-US" sz="3200" dirty="0" smtClean="0">
                <a:latin typeface="+mj-lt"/>
              </a:rPr>
              <a:t>가 서로 다른 두 점에서 만나도록 실수  </a:t>
            </a:r>
            <a:r>
              <a:rPr lang="ko-KR" altLang="en-US" sz="16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의 값의 범위를 정하라</a:t>
            </a:r>
            <a:r>
              <a:rPr lang="en-US" altLang="ko-KR" sz="3200" dirty="0" smtClean="0">
                <a:latin typeface="+mj-lt"/>
              </a:rPr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0034" y="4309115"/>
            <a:ext cx="82731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870" y="1895317"/>
            <a:ext cx="2038455" cy="520727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9072" y="1967658"/>
            <a:ext cx="1708238" cy="425472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7095" y="2573766"/>
            <a:ext cx="215911" cy="34291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4586" y="6046182"/>
            <a:ext cx="2597283" cy="393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38436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500034" y="3761760"/>
            <a:ext cx="8273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				   (2) 		</a:t>
            </a:r>
            <a:r>
              <a:rPr lang="en-US" altLang="ko-KR" sz="5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또는</a:t>
            </a: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(3)            </a:t>
            </a:r>
            <a:r>
              <a:rPr lang="ko-KR" altLang="en-US" sz="2400" dirty="0" smtClean="0">
                <a:solidFill>
                  <a:srgbClr val="FF0000"/>
                </a:solidFill>
              </a:rPr>
              <a:t>또는</a:t>
            </a: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979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원 </a:t>
            </a:r>
            <a:r>
              <a:rPr lang="en-US" altLang="ko-KR" sz="3200" dirty="0" smtClean="0"/>
              <a:t>		</a:t>
            </a:r>
            <a:r>
              <a:rPr lang="en-US" altLang="ko-KR" sz="2800" dirty="0"/>
              <a:t> </a:t>
            </a:r>
            <a:r>
              <a:rPr lang="en-US" altLang="ko-KR" sz="2800" dirty="0" smtClean="0"/>
              <a:t>       </a:t>
            </a:r>
            <a:r>
              <a:rPr lang="en-US" altLang="ko-KR" sz="1000" dirty="0" smtClean="0"/>
              <a:t> </a:t>
            </a:r>
            <a:r>
              <a:rPr lang="ko-KR" altLang="en-US" sz="3200" dirty="0" smtClean="0"/>
              <a:t>과 </a:t>
            </a:r>
            <a:r>
              <a:rPr lang="ko-KR" altLang="en-US" sz="3200" dirty="0" smtClean="0"/>
              <a:t>직선</a:t>
            </a:r>
            <a:r>
              <a:rPr lang="en-US" altLang="ko-KR" sz="3200" dirty="0" smtClean="0"/>
              <a:t>		      </a:t>
            </a:r>
            <a:r>
              <a:rPr lang="ko-KR" altLang="en-US" sz="3200" dirty="0" smtClean="0"/>
              <a:t>의 위치 관계가 다음과 같도록 실수  </a:t>
            </a:r>
            <a:r>
              <a:rPr lang="ko-KR" altLang="en-US" sz="1600" dirty="0" smtClean="0"/>
              <a:t> </a:t>
            </a:r>
            <a:r>
              <a:rPr lang="ko-KR" altLang="en-US" sz="3200" dirty="0" smtClean="0"/>
              <a:t>의 값 또는  </a:t>
            </a:r>
            <a:r>
              <a:rPr lang="ko-KR" altLang="en-US" sz="1600" dirty="0" smtClean="0"/>
              <a:t> </a:t>
            </a:r>
            <a:r>
              <a:rPr lang="ko-KR" altLang="en-US" sz="3200" dirty="0" smtClean="0"/>
              <a:t>의 값의 범위를 정하라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 </a:t>
            </a:r>
            <a:r>
              <a:rPr lang="ko-KR" altLang="en-US" sz="2800" dirty="0" smtClean="0">
                <a:latin typeface="+mj-lt"/>
              </a:rPr>
              <a:t>서로 다른 두 점에서 만난다</a:t>
            </a:r>
            <a:r>
              <a:rPr lang="en-US" altLang="ko-KR" sz="2800" dirty="0" smtClean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(2) </a:t>
            </a:r>
            <a:r>
              <a:rPr lang="ko-KR" altLang="en-US" sz="2800" dirty="0" smtClean="0">
                <a:latin typeface="+mj-lt"/>
              </a:rPr>
              <a:t>한 점에서 만난다</a:t>
            </a:r>
            <a:r>
              <a:rPr lang="en-US" altLang="ko-KR" sz="2800" dirty="0" smtClean="0">
                <a:latin typeface="+mj-lt"/>
              </a:rPr>
              <a:t>.     (3) </a:t>
            </a:r>
            <a:r>
              <a:rPr lang="ko-KR" altLang="en-US" sz="2800" dirty="0" smtClean="0">
                <a:latin typeface="+mj-lt"/>
              </a:rPr>
              <a:t>만나지 않는다</a:t>
            </a:r>
            <a:r>
              <a:rPr lang="en-US" altLang="ko-KR" sz="2800" dirty="0" smtClean="0">
                <a:latin typeface="+mj-lt"/>
              </a:rPr>
              <a:t>.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1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p.145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3071" y="1890556"/>
            <a:ext cx="2267067" cy="514376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1730" y="1970682"/>
            <a:ext cx="1917799" cy="419122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4908" y="2569821"/>
            <a:ext cx="222261" cy="342918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13430" y="2570127"/>
            <a:ext cx="222261" cy="342918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0868" y="5649111"/>
            <a:ext cx="1905098" cy="26036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16185" y="5636979"/>
            <a:ext cx="1085906" cy="273064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17214" y="5658411"/>
            <a:ext cx="869995" cy="254013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53724" y="6219739"/>
            <a:ext cx="1104957" cy="234962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67521" y="6207832"/>
            <a:ext cx="876345" cy="25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7594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500034" y="3761760"/>
            <a:ext cx="8273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				   (2) 		</a:t>
            </a:r>
            <a:r>
              <a:rPr lang="en-US" altLang="ko-KR" sz="500" dirty="0" smtClean="0">
                <a:solidFill>
                  <a:srgbClr val="FF0000"/>
                </a:solidFill>
              </a:rPr>
              <a:t>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(3)           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402356" cy="4079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직선의 방정식을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 </a:t>
            </a:r>
            <a:r>
              <a:rPr lang="ko-KR" altLang="en-US" sz="2800" dirty="0" smtClean="0">
                <a:latin typeface="+mj-lt"/>
              </a:rPr>
              <a:t>원 </a:t>
            </a:r>
            <a:r>
              <a:rPr lang="en-US" altLang="ko-KR" sz="2800" dirty="0" smtClean="0">
                <a:latin typeface="+mj-lt"/>
              </a:rPr>
              <a:t>		</a:t>
            </a:r>
            <a:r>
              <a:rPr lang="en-US" altLang="ko-KR" sz="2800" dirty="0">
                <a:latin typeface="+mj-lt"/>
              </a:rPr>
              <a:t>  </a:t>
            </a:r>
            <a:r>
              <a:rPr lang="en-US" altLang="ko-KR" sz="2800" dirty="0" smtClean="0">
                <a:latin typeface="+mj-lt"/>
              </a:rPr>
              <a:t> </a:t>
            </a:r>
            <a:r>
              <a:rPr lang="en-US" altLang="ko-KR" sz="1000" dirty="0" smtClean="0">
                <a:latin typeface="+mj-lt"/>
              </a:rPr>
              <a:t> </a:t>
            </a:r>
            <a:r>
              <a:rPr lang="ko-KR" altLang="en-US" sz="2800" dirty="0" smtClean="0">
                <a:latin typeface="+mj-lt"/>
              </a:rPr>
              <a:t>에 접하고 기울기가  </a:t>
            </a:r>
            <a:r>
              <a:rPr lang="ko-KR" altLang="en-US" sz="1100" dirty="0" smtClean="0">
                <a:latin typeface="+mj-lt"/>
              </a:rPr>
              <a:t> </a:t>
            </a:r>
            <a:r>
              <a:rPr lang="ko-KR" altLang="en-US" sz="2800" dirty="0" smtClean="0">
                <a:latin typeface="+mj-lt"/>
              </a:rPr>
              <a:t>인 직선</a:t>
            </a:r>
            <a:endParaRPr lang="en-US" altLang="ko-KR" sz="2800" dirty="0" smtClean="0">
              <a:latin typeface="+mj-lt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 </a:t>
            </a:r>
            <a:r>
              <a:rPr lang="ko-KR" altLang="en-US" sz="2800" dirty="0" smtClean="0">
                <a:latin typeface="+mj-lt"/>
              </a:rPr>
              <a:t>원 </a:t>
            </a:r>
            <a:r>
              <a:rPr lang="en-US" altLang="ko-KR" sz="2800" dirty="0" smtClean="0">
                <a:latin typeface="+mj-lt"/>
              </a:rPr>
              <a:t>		</a:t>
            </a: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   </a:t>
            </a:r>
            <a:r>
              <a:rPr lang="ko-KR" altLang="en-US" sz="2800" dirty="0" smtClean="0">
                <a:latin typeface="+mj-lt"/>
              </a:rPr>
              <a:t>에 접하고 직선 </a:t>
            </a:r>
            <a:endParaRPr lang="en-US" altLang="ko-KR" sz="2800" dirty="0" smtClean="0">
              <a:latin typeface="+mj-lt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    </a:t>
            </a:r>
            <a:r>
              <a:rPr lang="ko-KR" altLang="en-US" sz="2800" dirty="0" smtClean="0">
                <a:latin typeface="+mj-lt"/>
              </a:rPr>
              <a:t>과 평행한 직선</a:t>
            </a:r>
            <a:r>
              <a:rPr lang="en-US" altLang="ko-KR" sz="2800" dirty="0" smtClean="0">
                <a:latin typeface="+mj-lt"/>
              </a:rPr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(3) </a:t>
            </a:r>
            <a:r>
              <a:rPr lang="ko-KR" altLang="en-US" sz="2800" dirty="0" smtClean="0">
                <a:latin typeface="+mj-lt"/>
              </a:rPr>
              <a:t>원</a:t>
            </a:r>
            <a:r>
              <a:rPr lang="en-US" altLang="ko-KR" sz="2800" dirty="0" smtClean="0">
                <a:latin typeface="+mj-lt"/>
              </a:rPr>
              <a:t> 		   </a:t>
            </a:r>
            <a:r>
              <a:rPr lang="en-US" altLang="ko-KR" sz="900" dirty="0" smtClean="0">
                <a:latin typeface="+mj-lt"/>
              </a:rPr>
              <a:t> </a:t>
            </a:r>
            <a:r>
              <a:rPr lang="ko-KR" altLang="en-US" sz="2800" dirty="0" smtClean="0">
                <a:latin typeface="+mj-lt"/>
              </a:rPr>
              <a:t>에 접하고 직선 </a:t>
            </a:r>
            <a:r>
              <a:rPr lang="en-US" altLang="ko-KR" sz="2800" dirty="0" smtClean="0">
                <a:latin typeface="+mj-lt"/>
              </a:rPr>
              <a:t>		</a:t>
            </a:r>
            <a:endParaRPr lang="en-US" altLang="ko-KR" sz="2800" dirty="0">
              <a:latin typeface="+mj-lt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    </a:t>
            </a:r>
            <a:r>
              <a:rPr lang="ko-KR" altLang="en-US" sz="2800" dirty="0" smtClean="0">
                <a:latin typeface="+mj-lt"/>
              </a:rPr>
              <a:t>과</a:t>
            </a:r>
            <a:r>
              <a:rPr lang="en-US" altLang="ko-KR" sz="2800" dirty="0" smtClean="0">
                <a:latin typeface="+mj-lt"/>
              </a:rPr>
              <a:t> </a:t>
            </a:r>
            <a:r>
              <a:rPr lang="ko-KR" altLang="en-US" sz="2800" dirty="0" smtClean="0">
                <a:latin typeface="+mj-lt"/>
              </a:rPr>
              <a:t>수직인 직선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2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p.146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-3.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원의 방정식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0176" y="2447424"/>
            <a:ext cx="1886047" cy="469924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3776" y="2554882"/>
            <a:ext cx="190510" cy="298465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9012" y="2976443"/>
            <a:ext cx="2095608" cy="476274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5102" y="3058245"/>
            <a:ext cx="2387723" cy="38102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04597" y="4001620"/>
            <a:ext cx="1886047" cy="469924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90383" y="4071221"/>
            <a:ext cx="2190863" cy="374669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64393" y="5554296"/>
            <a:ext cx="1949550" cy="393720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3708" y="5574997"/>
            <a:ext cx="2121009" cy="387370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64393" y="6087031"/>
            <a:ext cx="2006703" cy="400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4118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theme/theme1.xml><?xml version="1.0" encoding="utf-8"?>
<a:theme xmlns:a="http://schemas.openxmlformats.org/drawingml/2006/main" name="테마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테마1" id="{F42A2BBF-A6DD-4CED-9BD9-9FA6D0E909E8}" vid="{E7101D98-8511-4E69-8B70-24EADED17B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731</TotalTime>
  <Words>383</Words>
  <Application>Microsoft Office PowerPoint</Application>
  <PresentationFormat>화면 슬라이드 쇼(4:3)</PresentationFormat>
  <Paragraphs>206</Paragraphs>
  <Slides>22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3" baseType="lpstr">
      <vt:lpstr>테마1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</dc:creator>
  <cp:lastModifiedBy>user</cp:lastModifiedBy>
  <cp:revision>125</cp:revision>
  <dcterms:created xsi:type="dcterms:W3CDTF">2017-03-06T03:33:54Z</dcterms:created>
  <dcterms:modified xsi:type="dcterms:W3CDTF">2017-10-05T02:14:26Z</dcterms:modified>
</cp:coreProperties>
</file>