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3" r:id="rId6"/>
    <p:sldId id="280" r:id="rId7"/>
    <p:sldId id="262" r:id="rId8"/>
    <p:sldId id="264" r:id="rId9"/>
    <p:sldId id="268" r:id="rId10"/>
    <p:sldId id="265" r:id="rId11"/>
    <p:sldId id="281" r:id="rId12"/>
    <p:sldId id="282" r:id="rId13"/>
    <p:sldId id="260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951099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846441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511121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29891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970368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08550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143243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203942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5494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550792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049420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1442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F243A-1654-4B75-9D56-8B4909CD75F1}" type="datetimeFigureOut">
              <a:rPr lang="ko-KR" altLang="en-US" smtClean="0"/>
              <a:pPr/>
              <a:t>2017-10-02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="" xmlns:a14="http://schemas.microsoft.com/office/drawing/2010/main">
                  <a14:imgLayer>
                    <a14:imgEffect>
                      <a14:colorTemperature colorTemp="5900"/>
                    </a14:imgEffect>
                    <a14:imgEffect>
                      <a14:saturation sat="17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520"/>
            <a:ext cx="9144000" cy="1106224"/>
          </a:xfrm>
          <a:prstGeom prst="rect">
            <a:avLst/>
          </a:prstGeom>
        </p:spPr>
      </p:pic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71514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727360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spcBef>
          <a:spcPct val="0"/>
        </a:spcBef>
        <a:buNone/>
        <a:defRPr kumimoji="0" lang="ko-KR" altLang="en-US" sz="3600" b="0" i="0" u="none" strike="noStrike" kern="1200" cap="none" spc="-150" normalizeH="0" baseline="0" noProof="0" dirty="0">
          <a:ln>
            <a:noFill/>
          </a:ln>
          <a:solidFill>
            <a:schemeClr val="tx1"/>
          </a:solidFill>
          <a:effectLst/>
          <a:uLnTx/>
          <a:uFillTx/>
          <a:latin typeface="HY견고딕" panose="02030600000101010101" pitchFamily="18" charset="-127"/>
          <a:ea typeface="HY견고딕" panose="02030600000101010101" pitchFamily="18" charset="-127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3" Type="http://schemas.openxmlformats.org/officeDocument/2006/relationships/image" Target="../media/image58.png"/><Relationship Id="rId7" Type="http://schemas.openxmlformats.org/officeDocument/2006/relationships/image" Target="../media/image62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10" Type="http://schemas.openxmlformats.org/officeDocument/2006/relationships/image" Target="../media/image65.png"/><Relationship Id="rId4" Type="http://schemas.openxmlformats.org/officeDocument/2006/relationships/image" Target="../media/image59.png"/><Relationship Id="rId9" Type="http://schemas.openxmlformats.org/officeDocument/2006/relationships/image" Target="../media/image6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7" Type="http://schemas.openxmlformats.org/officeDocument/2006/relationships/image" Target="../media/image71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png"/><Relationship Id="rId5" Type="http://schemas.openxmlformats.org/officeDocument/2006/relationships/image" Target="../media/image69.png"/><Relationship Id="rId4" Type="http://schemas.openxmlformats.org/officeDocument/2006/relationships/image" Target="../media/image6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3" Type="http://schemas.openxmlformats.org/officeDocument/2006/relationships/image" Target="../media/image76.png"/><Relationship Id="rId7" Type="http://schemas.openxmlformats.org/officeDocument/2006/relationships/image" Target="../media/image80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png"/><Relationship Id="rId5" Type="http://schemas.openxmlformats.org/officeDocument/2006/relationships/image" Target="../media/image78.png"/><Relationship Id="rId10" Type="http://schemas.openxmlformats.org/officeDocument/2006/relationships/image" Target="../media/image83.png"/><Relationship Id="rId4" Type="http://schemas.openxmlformats.org/officeDocument/2006/relationships/image" Target="../media/image77.png"/><Relationship Id="rId9" Type="http://schemas.openxmlformats.org/officeDocument/2006/relationships/image" Target="../media/image8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png"/><Relationship Id="rId2" Type="http://schemas.openxmlformats.org/officeDocument/2006/relationships/image" Target="../media/image8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7.png"/><Relationship Id="rId4" Type="http://schemas.openxmlformats.org/officeDocument/2006/relationships/image" Target="../media/image8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9.png"/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2.png"/><Relationship Id="rId5" Type="http://schemas.openxmlformats.org/officeDocument/2006/relationships/image" Target="../media/image91.png"/><Relationship Id="rId4" Type="http://schemas.openxmlformats.org/officeDocument/2006/relationships/image" Target="../media/image9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png"/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7.png"/><Relationship Id="rId5" Type="http://schemas.openxmlformats.org/officeDocument/2006/relationships/image" Target="../media/image96.png"/><Relationship Id="rId4" Type="http://schemas.openxmlformats.org/officeDocument/2006/relationships/image" Target="../media/image9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9.png"/><Relationship Id="rId2" Type="http://schemas.openxmlformats.org/officeDocument/2006/relationships/image" Target="../media/image9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1.png"/><Relationship Id="rId4" Type="http://schemas.openxmlformats.org/officeDocument/2006/relationships/image" Target="../media/image10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png"/><Relationship Id="rId2" Type="http://schemas.openxmlformats.org/officeDocument/2006/relationships/image" Target="../media/image10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6.png"/><Relationship Id="rId5" Type="http://schemas.openxmlformats.org/officeDocument/2006/relationships/image" Target="../media/image105.png"/><Relationship Id="rId4" Type="http://schemas.openxmlformats.org/officeDocument/2006/relationships/image" Target="../media/image10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8.png"/><Relationship Id="rId2" Type="http://schemas.openxmlformats.org/officeDocument/2006/relationships/image" Target="../media/image10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png"/><Relationship Id="rId2" Type="http://schemas.openxmlformats.org/officeDocument/2006/relationships/image" Target="../media/image1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4.png"/><Relationship Id="rId5" Type="http://schemas.openxmlformats.org/officeDocument/2006/relationships/image" Target="../media/image113.png"/><Relationship Id="rId4" Type="http://schemas.openxmlformats.org/officeDocument/2006/relationships/image" Target="../media/image1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png"/><Relationship Id="rId7" Type="http://schemas.openxmlformats.org/officeDocument/2006/relationships/image" Target="../media/image120.png"/><Relationship Id="rId2" Type="http://schemas.openxmlformats.org/officeDocument/2006/relationships/image" Target="../media/image1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9.png"/><Relationship Id="rId5" Type="http://schemas.openxmlformats.org/officeDocument/2006/relationships/image" Target="../media/image118.png"/><Relationship Id="rId4" Type="http://schemas.openxmlformats.org/officeDocument/2006/relationships/image" Target="../media/image11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1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Relationship Id="rId14" Type="http://schemas.openxmlformats.org/officeDocument/2006/relationships/image" Target="../media/image3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jpe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10" Type="http://schemas.openxmlformats.org/officeDocument/2006/relationships/image" Target="../media/image53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500034" y="4076151"/>
            <a:ext cx="82731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 </a:t>
            </a:r>
          </a:p>
          <a:p>
            <a:pPr>
              <a:lnSpc>
                <a:spcPct val="150000"/>
              </a:lnSpc>
            </a:pPr>
            <a:endParaRPr lang="en-US" altLang="ko-KR" sz="1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(2)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5"/>
            <a:ext cx="8222844" cy="34225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 직선의 방정식을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200" dirty="0" smtClean="0"/>
              <a:t>  </a:t>
            </a:r>
            <a:r>
              <a:rPr lang="en-US" altLang="ko-KR" sz="2800" dirty="0"/>
              <a:t>(</a:t>
            </a:r>
            <a:r>
              <a:rPr lang="en-US" altLang="ko-KR" sz="2800" dirty="0" smtClean="0"/>
              <a:t>1) </a:t>
            </a:r>
            <a:r>
              <a:rPr lang="ko-KR" altLang="en-US" sz="2800" dirty="0" smtClean="0"/>
              <a:t>점</a:t>
            </a:r>
            <a:r>
              <a:rPr lang="en-US" altLang="ko-KR" sz="2800" dirty="0" smtClean="0"/>
              <a:t>       	  </a:t>
            </a:r>
            <a:r>
              <a:rPr lang="ko-KR" altLang="en-US" sz="2800" dirty="0" smtClean="0"/>
              <a:t>를 지나고 기울기가 </a:t>
            </a:r>
            <a:r>
              <a:rPr lang="en-US" altLang="ko-KR" sz="2800" dirty="0" smtClean="0"/>
              <a:t> </a:t>
            </a:r>
            <a:r>
              <a:rPr lang="en-US" altLang="ko-KR" sz="2000" dirty="0" smtClean="0"/>
              <a:t> </a:t>
            </a:r>
            <a:r>
              <a:rPr lang="ko-KR" altLang="en-US" sz="2800" dirty="0" smtClean="0"/>
              <a:t>인 직선</a:t>
            </a:r>
            <a:endParaRPr lang="en-US" altLang="ko-KR" sz="2800" dirty="0" smtClean="0"/>
          </a:p>
          <a:p>
            <a:pPr>
              <a:lnSpc>
                <a:spcPct val="120000"/>
              </a:lnSpc>
              <a:buNone/>
            </a:pPr>
            <a:endParaRPr lang="en-US" altLang="ko-KR" sz="10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3200" dirty="0"/>
              <a:t> </a:t>
            </a:r>
            <a:r>
              <a:rPr lang="en-US" altLang="ko-KR" sz="3200" dirty="0" smtClean="0"/>
              <a:t> </a:t>
            </a:r>
            <a:r>
              <a:rPr lang="en-US" altLang="ko-KR" sz="2800" dirty="0" smtClean="0"/>
              <a:t>(2) </a:t>
            </a:r>
            <a:r>
              <a:rPr lang="ko-KR" altLang="en-US" sz="2800" dirty="0" smtClean="0"/>
              <a:t>점 </a:t>
            </a:r>
            <a:r>
              <a:rPr lang="en-US" altLang="ko-KR" sz="2800" dirty="0" smtClean="0"/>
              <a:t>             </a:t>
            </a:r>
            <a:r>
              <a:rPr lang="en-US" altLang="ko-KR" sz="1100" dirty="0" smtClean="0"/>
              <a:t> </a:t>
            </a:r>
            <a:r>
              <a:rPr lang="ko-KR" altLang="en-US" sz="2800" dirty="0" smtClean="0"/>
              <a:t>을 지나고 기울기가       인 </a:t>
            </a:r>
            <a:endParaRPr lang="en-US" altLang="ko-KR" sz="2800" dirty="0" smtClean="0"/>
          </a:p>
          <a:p>
            <a:pPr>
              <a:lnSpc>
                <a:spcPct val="120000"/>
              </a:lnSpc>
              <a:buNone/>
            </a:pPr>
            <a:endParaRPr lang="en-US" altLang="ko-KR" sz="1000" dirty="0" smtClean="0"/>
          </a:p>
          <a:p>
            <a:pPr>
              <a:lnSpc>
                <a:spcPct val="120000"/>
              </a:lnSpc>
              <a:buNone/>
            </a:pPr>
            <a:r>
              <a:rPr lang="ko-KR" altLang="en-US" sz="2800" dirty="0" smtClean="0"/>
              <a:t> </a:t>
            </a:r>
            <a:r>
              <a:rPr lang="en-US" altLang="ko-KR" sz="2800" dirty="0"/>
              <a:t> </a:t>
            </a:r>
            <a:r>
              <a:rPr lang="en-US" altLang="ko-KR" sz="2800" dirty="0" smtClean="0"/>
              <a:t>     </a:t>
            </a:r>
            <a:r>
              <a:rPr lang="ko-KR" altLang="en-US" sz="2800" dirty="0" smtClean="0"/>
              <a:t>직선</a:t>
            </a:r>
            <a:endParaRPr lang="ko-KR" altLang="en-US" sz="32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1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p.128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 smtClean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lang="ko-KR" altLang="en-US" sz="3600" spc="-150" dirty="0" smtClean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직선의 방정식</a:t>
            </a:r>
            <a:endParaRPr lang="ko-KR" altLang="en-US" sz="3600" spc="-150" dirty="0">
              <a:latin typeface="HY견고딕" panose="02030600000101010101" pitchFamily="18" charset="-127"/>
              <a:ea typeface="HY견고딕" panose="02030600000101010101" pitchFamily="18" charset="-127"/>
              <a:cs typeface="Verdana" panose="020B0604030504040204" pitchFamily="34" charset="0"/>
            </a:endParaRP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3140" y="2551186"/>
            <a:ext cx="1674581" cy="405786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1449" y="2626316"/>
            <a:ext cx="194320" cy="291480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6160" y="3297908"/>
            <a:ext cx="1611713" cy="405786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5528" y="3150261"/>
            <a:ext cx="714412" cy="794426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71732" y="5389733"/>
            <a:ext cx="1390721" cy="298465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73592" y="5947998"/>
            <a:ext cx="1282766" cy="66678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5088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457200" y="4205293"/>
            <a:ext cx="8315994" cy="2469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 				   (2) </a:t>
            </a:r>
          </a:p>
          <a:p>
            <a:pPr>
              <a:lnSpc>
                <a:spcPct val="150000"/>
              </a:lnSpc>
            </a:pPr>
            <a:endParaRPr lang="en-US" altLang="ko-KR" sz="6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</a:rPr>
              <a:t>(3) 				   (4) </a:t>
            </a: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5"/>
            <a:ext cx="8222844" cy="2679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점     </a:t>
            </a:r>
            <a:r>
              <a:rPr lang="en-US" altLang="ko-KR" sz="3200" dirty="0" smtClean="0"/>
              <a:t>	</a:t>
            </a:r>
            <a:r>
              <a:rPr lang="en-US" altLang="ko-KR" sz="400" dirty="0" smtClean="0"/>
              <a:t>           </a:t>
            </a:r>
            <a:r>
              <a:rPr lang="ko-KR" altLang="en-US" sz="3200" dirty="0" smtClean="0"/>
              <a:t>를 지나고 다음 직선에 수직인 직선의 방정식을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				  (2)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(3) 				  (4) </a:t>
            </a:r>
            <a:endParaRPr lang="ko-KR" altLang="en-US" sz="28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2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p.133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직선의 방정식</a:t>
            </a: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2082" y="1922119"/>
            <a:ext cx="1473276" cy="444523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2582" y="3110910"/>
            <a:ext cx="1680296" cy="382925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3640" y="3116244"/>
            <a:ext cx="2320410" cy="382925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1953" y="3647150"/>
            <a:ext cx="834433" cy="365779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6056" y="3643669"/>
            <a:ext cx="1160204" cy="297195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30097" y="5301426"/>
            <a:ext cx="1905098" cy="666784"/>
          </a:xfrm>
          <a:prstGeom prst="rect">
            <a:avLst/>
          </a:prstGeom>
        </p:spPr>
      </p:pic>
      <p:pic>
        <p:nvPicPr>
          <p:cNvPr id="25" name="그림 2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99671" y="5314559"/>
            <a:ext cx="1689187" cy="673135"/>
          </a:xfrm>
          <a:prstGeom prst="rect">
            <a:avLst/>
          </a:prstGeom>
        </p:spPr>
      </p:pic>
      <p:pic>
        <p:nvPicPr>
          <p:cNvPr id="26" name="그림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23117" y="6218118"/>
            <a:ext cx="717587" cy="234962"/>
          </a:xfrm>
          <a:prstGeom prst="rect">
            <a:avLst/>
          </a:prstGeom>
        </p:spPr>
      </p:pic>
      <p:pic>
        <p:nvPicPr>
          <p:cNvPr id="27" name="그림 2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99671" y="6180813"/>
            <a:ext cx="933498" cy="31116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4118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500034" y="4309115"/>
            <a:ext cx="56065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 </a:t>
            </a:r>
            <a:endParaRPr lang="en-US" altLang="ko-KR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(2</a:t>
            </a:r>
            <a:r>
              <a:rPr lang="en-US" altLang="ko-KR" sz="2400" dirty="0" smtClean="0">
                <a:solidFill>
                  <a:srgbClr val="FF0000"/>
                </a:solidFill>
              </a:rPr>
              <a:t>)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>
                <a:solidFill>
                  <a:srgbClr val="F6555B"/>
                </a:solidFill>
                <a:latin typeface="+mj-lt"/>
              </a:rPr>
              <a:t>1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p.135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5"/>
            <a:ext cx="8222844" cy="3022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다음 점과 직선 사이의 거리를 구하라</a:t>
            </a:r>
            <a:r>
              <a:rPr lang="en-US" altLang="ko-KR" sz="3200" dirty="0" smtClean="0">
                <a:latin typeface="+mj-lt"/>
              </a:rPr>
              <a:t>.</a:t>
            </a:r>
          </a:p>
          <a:p>
            <a:pPr>
              <a:lnSpc>
                <a:spcPct val="120000"/>
              </a:lnSpc>
              <a:defRPr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          </a:t>
            </a:r>
            <a:r>
              <a:rPr lang="en-US" altLang="ko-KR" sz="400" dirty="0" smtClean="0">
                <a:latin typeface="+mj-lt"/>
              </a:rPr>
              <a:t>                 </a:t>
            </a:r>
            <a:r>
              <a:rPr lang="en-US" altLang="ko-KR" sz="2800" dirty="0" smtClean="0">
                <a:latin typeface="+mj-lt"/>
              </a:rPr>
              <a:t>, </a:t>
            </a:r>
          </a:p>
          <a:p>
            <a:pPr>
              <a:lnSpc>
                <a:spcPct val="120000"/>
              </a:lnSpc>
              <a:defRPr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(2) 	      </a:t>
            </a:r>
            <a:r>
              <a:rPr lang="en-US" altLang="ko-KR" sz="700" dirty="0" smtClean="0">
                <a:latin typeface="+mj-lt"/>
              </a:rPr>
              <a:t>    </a:t>
            </a:r>
            <a:r>
              <a:rPr lang="en-US" altLang="ko-KR" sz="2800" dirty="0" smtClean="0">
                <a:latin typeface="+mj-lt"/>
              </a:rPr>
              <a:t>, </a:t>
            </a:r>
            <a:endParaRPr lang="ko-KR" altLang="en-US" sz="2800" dirty="0">
              <a:latin typeface="+mj-lt"/>
            </a:endParaRP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직선의 방정식</a:t>
            </a: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8568" y="2491990"/>
            <a:ext cx="1314518" cy="411501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7489" y="2540968"/>
            <a:ext cx="2503299" cy="371494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3816" y="3001757"/>
            <a:ext cx="914447" cy="422932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79540" y="3033846"/>
            <a:ext cx="2126089" cy="371494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71350" y="5651743"/>
            <a:ext cx="158758" cy="247663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68911" y="6143881"/>
            <a:ext cx="482625" cy="37466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52219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5"/>
            <a:ext cx="8222844" cy="2679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원점으로부터의 거리가     </a:t>
            </a:r>
            <a:r>
              <a:rPr lang="ko-KR" altLang="en-US" dirty="0" smtClean="0"/>
              <a:t> </a:t>
            </a:r>
            <a:r>
              <a:rPr lang="ko-KR" altLang="en-US" sz="3200" dirty="0" smtClean="0"/>
              <a:t>이고 점 </a:t>
            </a:r>
            <a:r>
              <a:rPr lang="en-US" altLang="ko-KR" sz="3200" dirty="0" smtClean="0"/>
              <a:t>	 </a:t>
            </a:r>
            <a:r>
              <a:rPr lang="en-US" altLang="ko-KR" sz="1400" dirty="0" smtClean="0"/>
              <a:t> </a:t>
            </a:r>
            <a:r>
              <a:rPr lang="ko-KR" altLang="en-US" sz="3200" dirty="0" smtClean="0"/>
              <a:t>을 지나는 직선의 방정식을 구하라</a:t>
            </a:r>
            <a:r>
              <a:rPr lang="en-US" altLang="ko-KR" sz="3200" dirty="0" smtClean="0"/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1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p.135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309115"/>
            <a:ext cx="56065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</a:rPr>
              <a:t> </a:t>
            </a:r>
            <a:endParaRPr lang="en-US" altLang="ko-KR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직선의 방정식</a:t>
            </a: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9912" y="1867820"/>
            <a:ext cx="666784" cy="501676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7095" y="1931562"/>
            <a:ext cx="1028753" cy="457223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8648" y="6167717"/>
            <a:ext cx="1727289" cy="29211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10965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500034" y="4309115"/>
            <a:ext cx="56065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 </a:t>
            </a:r>
            <a:endParaRPr lang="en-US" altLang="ko-KR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(2</a:t>
            </a:r>
            <a:r>
              <a:rPr lang="en-US" altLang="ko-KR" sz="2400" dirty="0" smtClean="0">
                <a:solidFill>
                  <a:srgbClr val="FF0000"/>
                </a:solidFill>
              </a:rPr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(3)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01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p.136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402356" cy="3343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 직선의 방정식을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 </a:t>
            </a:r>
            <a:r>
              <a:rPr lang="ko-KR" altLang="en-US" sz="2800" dirty="0" smtClean="0">
                <a:latin typeface="+mj-lt"/>
              </a:rPr>
              <a:t>점           </a:t>
            </a:r>
            <a:r>
              <a:rPr lang="ko-KR" altLang="en-US" sz="800" dirty="0" smtClean="0">
                <a:latin typeface="+mj-lt"/>
              </a:rPr>
              <a:t> </a:t>
            </a:r>
            <a:r>
              <a:rPr lang="ko-KR" altLang="en-US" sz="2800" dirty="0" smtClean="0">
                <a:latin typeface="+mj-lt"/>
              </a:rPr>
              <a:t>을 지나고 기울기가  </a:t>
            </a:r>
            <a:r>
              <a:rPr lang="ko-KR" altLang="en-US" sz="1000" dirty="0" smtClean="0">
                <a:latin typeface="+mj-lt"/>
              </a:rPr>
              <a:t> </a:t>
            </a:r>
            <a:r>
              <a:rPr lang="ko-KR" altLang="en-US" sz="2800" dirty="0" smtClean="0">
                <a:latin typeface="+mj-lt"/>
              </a:rPr>
              <a:t>인 직선</a:t>
            </a:r>
            <a:endParaRPr lang="en-US" altLang="ko-KR" sz="2800" dirty="0" smtClean="0">
              <a:latin typeface="+mj-lt"/>
            </a:endParaRP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(2) </a:t>
            </a:r>
            <a:r>
              <a:rPr lang="ko-KR" altLang="en-US" sz="2800" dirty="0" smtClean="0">
                <a:latin typeface="+mj-lt"/>
              </a:rPr>
              <a:t>두 점        </a:t>
            </a:r>
            <a:r>
              <a:rPr lang="ko-KR" altLang="en-US" sz="700" dirty="0" smtClean="0">
                <a:latin typeface="+mj-lt"/>
              </a:rPr>
              <a:t>    </a:t>
            </a:r>
            <a:r>
              <a:rPr lang="en-US" altLang="ko-KR" sz="2800" dirty="0" smtClean="0">
                <a:latin typeface="+mj-lt"/>
              </a:rPr>
              <a:t>,          </a:t>
            </a:r>
            <a:r>
              <a:rPr lang="en-US" altLang="ko-KR" sz="1100" dirty="0" smtClean="0">
                <a:latin typeface="+mj-lt"/>
              </a:rPr>
              <a:t>      </a:t>
            </a:r>
            <a:r>
              <a:rPr lang="ko-KR" altLang="en-US" sz="2800" dirty="0" smtClean="0">
                <a:latin typeface="+mj-lt"/>
              </a:rPr>
              <a:t>을 지나는 직선</a:t>
            </a:r>
            <a:endParaRPr lang="en-US" altLang="ko-KR" sz="2800" dirty="0" smtClean="0">
              <a:latin typeface="+mj-lt"/>
            </a:endParaRP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(3) </a:t>
            </a:r>
            <a:r>
              <a:rPr lang="ko-KR" altLang="en-US" sz="2800" dirty="0" smtClean="0">
                <a:latin typeface="+mj-lt"/>
              </a:rPr>
              <a:t>두 점 </a:t>
            </a:r>
            <a:r>
              <a:rPr lang="en-US" altLang="ko-KR" sz="2800" dirty="0" smtClean="0">
                <a:latin typeface="+mj-lt"/>
              </a:rPr>
              <a:t>	        </a:t>
            </a:r>
            <a:r>
              <a:rPr lang="en-US" altLang="ko-KR" sz="2400" dirty="0" smtClean="0">
                <a:latin typeface="+mj-lt"/>
              </a:rPr>
              <a:t>  </a:t>
            </a:r>
            <a:r>
              <a:rPr lang="en-US" altLang="ko-KR" sz="1100" dirty="0" smtClean="0">
                <a:latin typeface="+mj-lt"/>
              </a:rPr>
              <a:t>  </a:t>
            </a:r>
            <a:r>
              <a:rPr lang="en-US" altLang="ko-KR" sz="2800" dirty="0" smtClean="0">
                <a:latin typeface="+mj-lt"/>
              </a:rPr>
              <a:t>,         </a:t>
            </a:r>
            <a:r>
              <a:rPr lang="en-US" altLang="ko-KR" sz="1600" dirty="0" smtClean="0">
                <a:latin typeface="+mj-lt"/>
              </a:rPr>
              <a:t> </a:t>
            </a:r>
            <a:r>
              <a:rPr lang="ko-KR" altLang="en-US" sz="2800" dirty="0" smtClean="0">
                <a:latin typeface="+mj-lt"/>
              </a:rPr>
              <a:t>를</a:t>
            </a:r>
            <a:r>
              <a:rPr lang="ko-KR" altLang="en-US" sz="2800" dirty="0" smtClean="0">
                <a:latin typeface="+mj-lt"/>
              </a:rPr>
              <a:t> </a:t>
            </a:r>
            <a:r>
              <a:rPr lang="ko-KR" altLang="en-US" sz="2800" dirty="0" smtClean="0">
                <a:latin typeface="+mj-lt"/>
              </a:rPr>
              <a:t>지나는 직선</a:t>
            </a:r>
            <a:endParaRPr lang="ko-KR" altLang="en-US" sz="28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직선의 방정식</a:t>
            </a: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0978" y="2480516"/>
            <a:ext cx="1320233" cy="417217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046" y="2562171"/>
            <a:ext cx="188605" cy="285764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7291" y="3026219"/>
            <a:ext cx="914447" cy="405786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20052" y="3013519"/>
            <a:ext cx="1325948" cy="428647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97290" y="3522722"/>
            <a:ext cx="1325948" cy="400071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98217" y="3519546"/>
            <a:ext cx="903017" cy="405786"/>
          </a:xfrm>
          <a:prstGeom prst="rect">
            <a:avLst/>
          </a:prstGeom>
        </p:spPr>
      </p:pic>
      <p:pic>
        <p:nvPicPr>
          <p:cNvPr id="25" name="그림 2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59989" y="5081481"/>
            <a:ext cx="1409772" cy="298465"/>
          </a:xfrm>
          <a:prstGeom prst="rect">
            <a:avLst/>
          </a:prstGeom>
        </p:spPr>
      </p:pic>
      <p:pic>
        <p:nvPicPr>
          <p:cNvPr id="26" name="그림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59989" y="5620202"/>
            <a:ext cx="1397072" cy="304816"/>
          </a:xfrm>
          <a:prstGeom prst="rect">
            <a:avLst/>
          </a:prstGeom>
        </p:spPr>
      </p:pic>
      <p:pic>
        <p:nvPicPr>
          <p:cNvPr id="27" name="그림 2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46833" y="6188143"/>
            <a:ext cx="730288" cy="2413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99446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500034" y="4309115"/>
            <a:ext cx="8273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 </a:t>
            </a:r>
            <a:r>
              <a:rPr lang="ko-KR" altLang="en-US" sz="2400" dirty="0" smtClean="0">
                <a:solidFill>
                  <a:srgbClr val="FF0000"/>
                </a:solidFill>
              </a:rPr>
              <a:t>평행하다</a:t>
            </a:r>
            <a:r>
              <a:rPr lang="en-US" altLang="ko-KR" sz="2400" dirty="0" smtClean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(2) </a:t>
            </a:r>
            <a:r>
              <a:rPr lang="ko-KR" altLang="en-US" sz="2400" dirty="0" smtClean="0">
                <a:solidFill>
                  <a:srgbClr val="FF0000"/>
                </a:solidFill>
              </a:rPr>
              <a:t>수직이다</a:t>
            </a:r>
            <a:r>
              <a:rPr lang="en-US" altLang="ko-KR" sz="2400" dirty="0" smtClean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02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p.136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222844" cy="38582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 두 직선이 평행한지 또는 수직인지 말하여라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 		      </a:t>
            </a:r>
            <a:r>
              <a:rPr lang="en-US" altLang="ko-KR" sz="1000" dirty="0" smtClean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,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(2) 			 </a:t>
            </a:r>
            <a:r>
              <a:rPr lang="en-US" altLang="ko-KR" sz="1400" dirty="0" smtClean="0">
                <a:latin typeface="+mj-lt"/>
              </a:rPr>
              <a:t>  </a:t>
            </a:r>
            <a:r>
              <a:rPr lang="en-US" altLang="ko-KR" sz="1050" dirty="0" smtClean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, </a:t>
            </a:r>
            <a:endParaRPr lang="ko-KR" altLang="en-US" sz="28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직선의 방정식</a:t>
            </a:r>
          </a:p>
        </p:txBody>
      </p:sp>
      <p:pic>
        <p:nvPicPr>
          <p:cNvPr id="26" name="그림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3022" y="3115822"/>
            <a:ext cx="1668866" cy="365779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4946" y="3651076"/>
            <a:ext cx="2114659" cy="360064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89969" y="3606534"/>
            <a:ext cx="1491692" cy="365779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16430" y="3112343"/>
            <a:ext cx="1680296" cy="37721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11587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515370" y="4624211"/>
            <a:ext cx="818129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1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(1)				   (2)       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03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p.136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222844" cy="3343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점 </a:t>
            </a:r>
            <a:r>
              <a:rPr lang="en-US" altLang="ko-KR" sz="3200" dirty="0" smtClean="0"/>
              <a:t>		</a:t>
            </a:r>
            <a:r>
              <a:rPr lang="en-US" altLang="ko-KR" sz="500" dirty="0" smtClean="0"/>
              <a:t>        </a:t>
            </a:r>
            <a:r>
              <a:rPr lang="ko-KR" altLang="en-US" sz="3200" dirty="0" smtClean="0"/>
              <a:t>에서 다음 직선 사이의 거리를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(2) </a:t>
            </a:r>
            <a:endParaRPr lang="ko-KR" altLang="en-US" sz="28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직선의 방정식</a:t>
            </a:r>
          </a:p>
        </p:txBody>
      </p:sp>
      <p:pic>
        <p:nvPicPr>
          <p:cNvPr id="18" name="그림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111" y="1935276"/>
            <a:ext cx="1460575" cy="450873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3449" y="3085979"/>
            <a:ext cx="1523565" cy="377983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1523" y="3658299"/>
            <a:ext cx="2541213" cy="366354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8473" y="5902282"/>
            <a:ext cx="819192" cy="762039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63549" y="5972818"/>
            <a:ext cx="279414" cy="66043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1484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500034" y="4309115"/>
            <a:ext cx="82731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dirty="0" smtClean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04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p.136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3" y="1799574"/>
            <a:ext cx="8353495" cy="3343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두 점 </a:t>
            </a:r>
            <a:r>
              <a:rPr lang="en-US" altLang="ko-KR" sz="3200" dirty="0" smtClean="0"/>
              <a:t>	   </a:t>
            </a:r>
            <a:r>
              <a:rPr lang="en-US" altLang="ko-KR" sz="2000" dirty="0" smtClean="0"/>
              <a:t>  </a:t>
            </a:r>
            <a:r>
              <a:rPr lang="en-US" altLang="ko-KR" sz="1400" dirty="0" smtClean="0"/>
              <a:t> </a:t>
            </a:r>
            <a:r>
              <a:rPr lang="en-US" altLang="ko-KR" sz="3200" dirty="0" smtClean="0"/>
              <a:t>, 		   </a:t>
            </a:r>
            <a:r>
              <a:rPr lang="en-US" altLang="ko-KR" sz="2400" dirty="0" smtClean="0"/>
              <a:t>   </a:t>
            </a:r>
            <a:r>
              <a:rPr lang="en-US" altLang="ko-KR" sz="3200" dirty="0" smtClean="0"/>
              <a:t> </a:t>
            </a:r>
            <a:r>
              <a:rPr lang="ko-KR" altLang="en-US" sz="3200" dirty="0" smtClean="0"/>
              <a:t>를 지나는 직선 위에 점 </a:t>
            </a:r>
            <a:r>
              <a:rPr lang="en-US" altLang="ko-KR" sz="3200" dirty="0" smtClean="0"/>
              <a:t>		   </a:t>
            </a:r>
            <a:r>
              <a:rPr lang="en-US" altLang="ko-KR" sz="2800" dirty="0" smtClean="0"/>
              <a:t> </a:t>
            </a:r>
            <a:r>
              <a:rPr lang="ko-KR" altLang="en-US" sz="3200" dirty="0" smtClean="0"/>
              <a:t>이 존재할 때</a:t>
            </a:r>
            <a:r>
              <a:rPr lang="en-US" altLang="ko-KR" sz="3200" dirty="0" smtClean="0"/>
              <a:t>,  </a:t>
            </a:r>
            <a:r>
              <a:rPr lang="en-US" altLang="ko-KR" sz="2000" dirty="0" smtClean="0"/>
              <a:t> </a:t>
            </a:r>
            <a:r>
              <a:rPr lang="ko-KR" altLang="en-US" sz="3200" dirty="0" smtClean="0"/>
              <a:t>의 값을 구하라</a:t>
            </a:r>
            <a:r>
              <a:rPr lang="en-US" altLang="ko-KR" sz="3200" dirty="0" smtClean="0"/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직선의 방정식</a:t>
            </a:r>
          </a:p>
        </p:txBody>
      </p:sp>
      <p:pic>
        <p:nvPicPr>
          <p:cNvPr id="20" name="그림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1211" y="1924848"/>
            <a:ext cx="1390721" cy="450873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9993" y="1897635"/>
            <a:ext cx="1860646" cy="450873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1211" y="2497374"/>
            <a:ext cx="2190863" cy="457223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83057" y="2688802"/>
            <a:ext cx="234962" cy="222261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4744" y="6197421"/>
            <a:ext cx="165108" cy="2603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20108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05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p.136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222844" cy="3343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두 점 </a:t>
            </a:r>
            <a:r>
              <a:rPr lang="en-US" altLang="ko-KR" sz="3200" dirty="0" smtClean="0"/>
              <a:t>	   </a:t>
            </a:r>
            <a:r>
              <a:rPr lang="en-US" altLang="ko-KR" dirty="0" smtClean="0"/>
              <a:t>   </a:t>
            </a:r>
            <a:r>
              <a:rPr lang="en-US" altLang="ko-KR" sz="3200" dirty="0" smtClean="0"/>
              <a:t>, 		   </a:t>
            </a:r>
            <a:r>
              <a:rPr lang="en-US" altLang="ko-KR" sz="2400" dirty="0" smtClean="0"/>
              <a:t>   </a:t>
            </a:r>
            <a:r>
              <a:rPr lang="en-US" altLang="ko-KR" sz="3200" dirty="0" smtClean="0"/>
              <a:t> </a:t>
            </a:r>
            <a:r>
              <a:rPr lang="ko-KR" altLang="en-US" sz="3200" dirty="0" smtClean="0"/>
              <a:t>에 대하여 선분    </a:t>
            </a:r>
            <a:r>
              <a:rPr lang="ko-KR" altLang="en-US" sz="2400" dirty="0" smtClean="0"/>
              <a:t> </a:t>
            </a:r>
            <a:r>
              <a:rPr lang="ko-KR" altLang="en-US" sz="3200" dirty="0" smtClean="0"/>
              <a:t>의 수직이등분선의 방정식을 구하라</a:t>
            </a:r>
            <a:r>
              <a:rPr lang="en-US" altLang="ko-KR" sz="3200" dirty="0" smtClean="0"/>
              <a:t>.</a:t>
            </a:r>
            <a:endParaRPr lang="ko-KR" altLang="en-US" sz="3200" dirty="0"/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직선의 방정식</a:t>
            </a:r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5514" y="1902015"/>
            <a:ext cx="1397072" cy="463574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3359" y="1911424"/>
            <a:ext cx="1847945" cy="450873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49991" y="1973038"/>
            <a:ext cx="603281" cy="368319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2516" y="6155753"/>
            <a:ext cx="1219263" cy="32386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04967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    </a:t>
            </a:r>
            <a:r>
              <a:rPr lang="en-US" altLang="ko-KR" sz="5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06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p.137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222844" cy="3343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두 직선 </a:t>
            </a:r>
            <a:r>
              <a:rPr lang="en-US" altLang="ko-KR" sz="3200" dirty="0" smtClean="0"/>
              <a:t> 				     </a:t>
            </a:r>
            <a:r>
              <a:rPr lang="en-US" altLang="ko-KR" dirty="0" smtClean="0"/>
              <a:t> </a:t>
            </a:r>
            <a:r>
              <a:rPr lang="en-US" altLang="ko-KR" sz="3200" dirty="0" smtClean="0"/>
              <a:t>,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200" dirty="0"/>
              <a:t>	</a:t>
            </a:r>
            <a:r>
              <a:rPr lang="en-US" altLang="ko-KR" sz="3200" dirty="0" smtClean="0"/>
              <a:t>			    </a:t>
            </a:r>
            <a:r>
              <a:rPr lang="en-US" altLang="ko-KR" dirty="0" smtClean="0"/>
              <a:t> 	    </a:t>
            </a:r>
            <a:r>
              <a:rPr lang="ko-KR" altLang="en-US" sz="3200" dirty="0" smtClean="0"/>
              <a:t>이 서로 수직일 때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상수  </a:t>
            </a:r>
            <a:r>
              <a:rPr lang="ko-KR" altLang="en-US" sz="1400" dirty="0" smtClean="0"/>
              <a:t> </a:t>
            </a:r>
            <a:r>
              <a:rPr lang="ko-KR" altLang="en-US" sz="3200" dirty="0" smtClean="0"/>
              <a:t>의 값을 모두 구하라</a:t>
            </a:r>
            <a:r>
              <a:rPr lang="en-US" altLang="ko-KR" sz="3200" dirty="0" smtClean="0"/>
              <a:t>.</a:t>
            </a:r>
            <a:r>
              <a:rPr lang="ko-KR" altLang="en-US" sz="3200" dirty="0" smtClean="0"/>
              <a:t> </a:t>
            </a:r>
            <a:endParaRPr lang="en-US" altLang="ko-KR" sz="3200" dirty="0" smtClean="0"/>
          </a:p>
          <a:p>
            <a:pPr>
              <a:lnSpc>
                <a:spcPct val="120000"/>
              </a:lnSpc>
              <a:buNone/>
            </a:pPr>
            <a:endParaRPr lang="ko-KR" altLang="en-US" sz="32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직선의 방정식</a:t>
            </a: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251" y="2490171"/>
            <a:ext cx="4908802" cy="495325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1686" y="1910347"/>
            <a:ext cx="3860998" cy="495325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5749" y="3164286"/>
            <a:ext cx="222261" cy="349268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9791" y="6195330"/>
            <a:ext cx="431822" cy="228612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18155" y="6195330"/>
            <a:ext cx="139707" cy="2413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60851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07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p.137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3" y="4857760"/>
            <a:ext cx="821534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  <a:latin typeface="+mj-lt"/>
              </a:rPr>
              <a:t>정답</a:t>
            </a:r>
            <a:endParaRPr lang="en-US" altLang="ko-KR" sz="2400" b="1" dirty="0">
              <a:solidFill>
                <a:srgbClr val="FF0000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  <a:latin typeface="+mj-lt"/>
              </a:rPr>
              <a:t> </a:t>
            </a:r>
            <a:endParaRPr lang="ko-KR" altLang="en-US" sz="24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222844" cy="3343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서로 평행한 두 직선</a:t>
            </a:r>
            <a:endParaRPr lang="en-US" altLang="ko-KR" sz="3200" dirty="0" smtClean="0"/>
          </a:p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   </a:t>
            </a:r>
            <a:r>
              <a:rPr lang="en-US" altLang="ko-KR" sz="3200" dirty="0" smtClean="0"/>
              <a:t>		  	</a:t>
            </a:r>
            <a:r>
              <a:rPr lang="en-US" altLang="ko-KR" sz="1600" dirty="0" smtClean="0"/>
              <a:t> </a:t>
            </a:r>
            <a:r>
              <a:rPr lang="en-US" altLang="ko-KR" sz="3200" dirty="0" smtClean="0"/>
              <a:t>, 			  </a:t>
            </a:r>
            <a:r>
              <a:rPr lang="en-US" altLang="ko-KR" sz="2000" dirty="0" smtClean="0"/>
              <a:t> </a:t>
            </a:r>
            <a:r>
              <a:rPr lang="en-US" altLang="ko-KR" sz="2000" dirty="0" smtClean="0"/>
              <a:t>  </a:t>
            </a:r>
            <a:r>
              <a:rPr lang="ko-KR" altLang="en-US" sz="3200" dirty="0" smtClean="0"/>
              <a:t>사이의 </a:t>
            </a:r>
            <a:r>
              <a:rPr lang="ko-KR" altLang="en-US" sz="3200" dirty="0" smtClean="0"/>
              <a:t>거리를 구하라</a:t>
            </a:r>
            <a:r>
              <a:rPr lang="en-US" altLang="ko-KR" sz="3200" dirty="0" smtClean="0"/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직선의 방정식</a:t>
            </a:r>
          </a:p>
        </p:txBody>
      </p:sp>
      <p:pic>
        <p:nvPicPr>
          <p:cNvPr id="27" name="그림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0736" y="2570499"/>
            <a:ext cx="2794144" cy="419122"/>
          </a:xfrm>
          <a:prstGeom prst="rect">
            <a:avLst/>
          </a:prstGeom>
        </p:spPr>
      </p:pic>
      <p:pic>
        <p:nvPicPr>
          <p:cNvPr id="28" name="그림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682" y="2570499"/>
            <a:ext cx="2781443" cy="412771"/>
          </a:xfrm>
          <a:prstGeom prst="rect">
            <a:avLst/>
          </a:prstGeom>
        </p:spPr>
      </p:pic>
      <p:pic>
        <p:nvPicPr>
          <p:cNvPr id="29" name="그림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379" y="6172942"/>
            <a:ext cx="165108" cy="2476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43102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500034" y="4309115"/>
            <a:ext cx="8273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</a:rPr>
              <a:t>(1) 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(2)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 smtClean="0">
                <a:solidFill>
                  <a:srgbClr val="F6555B"/>
                </a:solidFill>
                <a:latin typeface="+mj-lt"/>
              </a:rPr>
              <a:t>1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p.129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5"/>
            <a:ext cx="8222844" cy="3022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다음 두 점을 지나는 직선의 방정식을 구하라</a:t>
            </a:r>
            <a:r>
              <a:rPr lang="en-US" altLang="ko-KR" sz="3200" dirty="0" smtClean="0">
                <a:latin typeface="+mj-lt"/>
              </a:rPr>
              <a:t>.</a:t>
            </a:r>
          </a:p>
          <a:p>
            <a:pPr>
              <a:lnSpc>
                <a:spcPct val="120000"/>
              </a:lnSpc>
              <a:defRPr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 		  </a:t>
            </a:r>
            <a:r>
              <a:rPr lang="en-US" altLang="ko-KR" sz="500" dirty="0" smtClean="0">
                <a:latin typeface="+mj-lt"/>
              </a:rPr>
              <a:t>  </a:t>
            </a:r>
            <a:r>
              <a:rPr lang="en-US" altLang="ko-KR" sz="2800" dirty="0" smtClean="0">
                <a:latin typeface="+mj-lt"/>
              </a:rPr>
              <a:t>, 		</a:t>
            </a:r>
          </a:p>
          <a:p>
            <a:pPr>
              <a:lnSpc>
                <a:spcPct val="120000"/>
              </a:lnSpc>
              <a:defRPr/>
            </a:pPr>
            <a:r>
              <a:rPr lang="en-US" altLang="ko-KR" sz="2800" dirty="0" smtClean="0">
                <a:latin typeface="+mj-lt"/>
              </a:rPr>
              <a:t>  (2) 		  </a:t>
            </a:r>
            <a:r>
              <a:rPr lang="en-US" altLang="ko-KR" dirty="0" smtClean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, </a:t>
            </a:r>
            <a:endParaRPr lang="ko-KR" altLang="en-US" sz="2800" dirty="0">
              <a:latin typeface="+mj-lt"/>
            </a:endParaRP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직선의 방정식</a:t>
            </a: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8081" y="3077032"/>
            <a:ext cx="1237045" cy="412349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3637" y="3059639"/>
            <a:ext cx="1632677" cy="406777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9526" y="3601149"/>
            <a:ext cx="1298340" cy="417921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8623" y="3613964"/>
            <a:ext cx="1287196" cy="401204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72210" y="5636320"/>
            <a:ext cx="1225613" cy="298465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74673" y="6164917"/>
            <a:ext cx="927148" cy="31116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0546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500034" y="4625775"/>
            <a:ext cx="22177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1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08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p.137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222844" cy="3343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오른쪽 그림과 같이 합동인</a:t>
            </a:r>
            <a:r>
              <a:rPr lang="en-US" altLang="ko-KR" sz="3200" dirty="0" smtClean="0"/>
              <a:t/>
            </a:r>
            <a:br>
              <a:rPr lang="en-US" altLang="ko-KR" sz="3200" dirty="0" smtClean="0"/>
            </a:br>
            <a:r>
              <a:rPr lang="ko-KR" altLang="en-US" sz="3200" dirty="0" smtClean="0"/>
              <a:t>두 직사각형의 한 </a:t>
            </a:r>
            <a:r>
              <a:rPr lang="ko-KR" altLang="en-US" sz="3200" dirty="0" err="1" smtClean="0"/>
              <a:t>꼭짓점이</a:t>
            </a:r>
            <a:r>
              <a:rPr lang="en-US" altLang="ko-KR" sz="3200" dirty="0" smtClean="0"/>
              <a:t/>
            </a:r>
            <a:br>
              <a:rPr lang="en-US" altLang="ko-KR" sz="3200" dirty="0" smtClean="0"/>
            </a:br>
            <a:r>
              <a:rPr lang="ko-KR" altLang="en-US" sz="3200" dirty="0" smtClean="0"/>
              <a:t>         </a:t>
            </a:r>
            <a:r>
              <a:rPr lang="ko-KR" altLang="en-US" sz="2000" dirty="0" smtClean="0"/>
              <a:t>  </a:t>
            </a:r>
            <a:r>
              <a:rPr lang="ko-KR" altLang="en-US" sz="3200" dirty="0" smtClean="0"/>
              <a:t>일 때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두 점   </a:t>
            </a:r>
            <a:r>
              <a:rPr lang="ko-KR" altLang="en-US" sz="1200" dirty="0" smtClean="0"/>
              <a:t> </a:t>
            </a:r>
            <a:r>
              <a:rPr lang="en-US" altLang="ko-KR" sz="3200" dirty="0" smtClean="0"/>
              <a:t>,  </a:t>
            </a:r>
            <a:r>
              <a:rPr lang="en-US" altLang="ko-KR" sz="2000" dirty="0" smtClean="0"/>
              <a:t> </a:t>
            </a:r>
            <a:r>
              <a:rPr lang="en-US" altLang="ko-KR" sz="700" dirty="0" smtClean="0"/>
              <a:t> </a:t>
            </a:r>
            <a:r>
              <a:rPr lang="ko-KR" altLang="en-US" sz="3200" dirty="0" smtClean="0"/>
              <a:t>를</a:t>
            </a:r>
            <a:r>
              <a:rPr lang="en-US" altLang="ko-KR" sz="3200" dirty="0" smtClean="0"/>
              <a:t/>
            </a:r>
            <a:br>
              <a:rPr lang="en-US" altLang="ko-KR" sz="3200" dirty="0" smtClean="0"/>
            </a:br>
            <a:r>
              <a:rPr lang="ko-KR" altLang="en-US" sz="3200" dirty="0" smtClean="0"/>
              <a:t>지나는 직선의 방정식을 구</a:t>
            </a:r>
            <a:r>
              <a:rPr lang="en-US" altLang="ko-KR" sz="3200" dirty="0" smtClean="0"/>
              <a:t/>
            </a:r>
            <a:br>
              <a:rPr lang="en-US" altLang="ko-KR" sz="3200" dirty="0" smtClean="0"/>
            </a:br>
            <a:r>
              <a:rPr lang="ko-KR" altLang="en-US" sz="3200" dirty="0" smtClean="0"/>
              <a:t>하라</a:t>
            </a:r>
            <a:r>
              <a:rPr lang="en-US" altLang="ko-KR" sz="3200" dirty="0" smtClean="0"/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직선의 방정식</a:t>
            </a:r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0831" y="1820175"/>
            <a:ext cx="2941606" cy="2467154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047" y="3089269"/>
            <a:ext cx="1409772" cy="476274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174618"/>
            <a:ext cx="330217" cy="349268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1610" y="3155567"/>
            <a:ext cx="266714" cy="368319"/>
          </a:xfrm>
          <a:prstGeom prst="rect">
            <a:avLst/>
          </a:prstGeom>
        </p:spPr>
      </p:pic>
      <p:pic>
        <p:nvPicPr>
          <p:cNvPr id="25" name="그림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0206" y="5911911"/>
            <a:ext cx="1905098" cy="67948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59336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09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p.137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222844" cy="3343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직선 </a:t>
            </a:r>
            <a:r>
              <a:rPr lang="en-US" altLang="ko-KR" sz="3200" dirty="0" smtClean="0"/>
              <a:t>						       </a:t>
            </a:r>
            <a:r>
              <a:rPr lang="ko-KR" altLang="en-US" sz="3200" dirty="0" smtClean="0"/>
              <a:t>은  </a:t>
            </a:r>
            <a:r>
              <a:rPr lang="ko-KR" altLang="en-US" sz="1400" dirty="0" smtClean="0"/>
              <a:t>  </a:t>
            </a:r>
            <a:endParaRPr lang="en-US" altLang="ko-KR" sz="14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</a:t>
            </a:r>
            <a:r>
              <a:rPr lang="ko-KR" altLang="en-US" sz="3200" dirty="0" smtClean="0"/>
              <a:t>의 값에 관계없이 항상 일정한 점  </a:t>
            </a:r>
            <a:r>
              <a:rPr lang="en-US" altLang="ko-KR" sz="3200" dirty="0" smtClean="0"/>
              <a:t>	  </a:t>
            </a:r>
            <a:r>
              <a:rPr lang="en-US" altLang="ko-KR" sz="2800" dirty="0" smtClean="0"/>
              <a:t> </a:t>
            </a:r>
            <a:r>
              <a:rPr lang="ko-KR" altLang="en-US" sz="3200" dirty="0" smtClean="0"/>
              <a:t>를 지난다고 할 때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점   </a:t>
            </a:r>
            <a:r>
              <a:rPr lang="ko-KR" altLang="en-US" sz="1000" dirty="0" smtClean="0"/>
              <a:t> </a:t>
            </a:r>
            <a:r>
              <a:rPr lang="ko-KR" altLang="en-US" sz="3200" dirty="0" smtClean="0"/>
              <a:t>와 직선 </a:t>
            </a:r>
            <a:endParaRPr lang="en-US" altLang="ko-KR" sz="3200" dirty="0" smtClean="0"/>
          </a:p>
          <a:p>
            <a:pPr>
              <a:lnSpc>
                <a:spcPct val="120000"/>
              </a:lnSpc>
              <a:buNone/>
            </a:pPr>
            <a:r>
              <a:rPr lang="ko-KR" altLang="en-US" sz="3200" dirty="0" smtClean="0">
                <a:latin typeface="+mj-lt"/>
              </a:rPr>
              <a:t>                       사이의 거리를 구하라</a:t>
            </a:r>
            <a:r>
              <a:rPr lang="en-US" altLang="ko-KR" sz="3200" dirty="0" smtClean="0">
                <a:latin typeface="+mj-lt"/>
              </a:rPr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직선의 방정식</a:t>
            </a: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001" y="3633250"/>
            <a:ext cx="3118010" cy="539778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9602" y="3150422"/>
            <a:ext cx="323867" cy="355618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95020" y="2487319"/>
            <a:ext cx="1390721" cy="450873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3106" y="2582742"/>
            <a:ext cx="228612" cy="342918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85606" y="1913699"/>
            <a:ext cx="6420180" cy="488975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7591" y="6190694"/>
            <a:ext cx="127007" cy="2476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1356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700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 두 점을 지나는 직선의 방정식을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	       , 		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 smtClean="0">
                <a:latin typeface="+mj-lt"/>
              </a:rPr>
              <a:t>  (2)</a:t>
            </a:r>
            <a:r>
              <a:rPr lang="en-US" altLang="ko-KR" sz="2800" dirty="0" smtClean="0"/>
              <a:t> 	       </a:t>
            </a:r>
            <a:r>
              <a:rPr lang="en-US" altLang="ko-KR" sz="2800" dirty="0" smtClean="0">
                <a:latin typeface="+mj-lt"/>
              </a:rPr>
              <a:t>, </a:t>
            </a:r>
            <a:endParaRPr lang="ko-KR" altLang="en-US" sz="28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>
                <a:solidFill>
                  <a:srgbClr val="2A2D72"/>
                </a:solidFill>
              </a:rPr>
              <a:t>2</a:t>
            </a:r>
            <a:endParaRPr lang="en-US" altLang="ko-KR" b="1" dirty="0" smtClean="0">
              <a:solidFill>
                <a:srgbClr val="2A2D72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p.129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309115"/>
            <a:ext cx="8273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 	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(2) 	</a:t>
            </a: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직선의 방정식</a:t>
            </a: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2993" y="3067313"/>
            <a:ext cx="914447" cy="411501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0544" y="3063671"/>
            <a:ext cx="1337378" cy="422932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2766" y="3596358"/>
            <a:ext cx="903017" cy="417217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0724" y="3602078"/>
            <a:ext cx="1325948" cy="405786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82141" y="5657185"/>
            <a:ext cx="730288" cy="234962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82141" y="6170180"/>
            <a:ext cx="1435174" cy="31116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49688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5"/>
            <a:ext cx="8222844" cy="3170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두 점         </a:t>
            </a:r>
            <a:r>
              <a:rPr lang="ko-KR" altLang="en-US" sz="2400" dirty="0" smtClean="0"/>
              <a:t>  </a:t>
            </a:r>
            <a:r>
              <a:rPr lang="ko-KR" altLang="en-US" sz="2800" dirty="0" smtClean="0"/>
              <a:t> </a:t>
            </a:r>
            <a:r>
              <a:rPr lang="en-US" altLang="ko-KR" sz="3200" dirty="0" smtClean="0"/>
              <a:t>,         </a:t>
            </a:r>
            <a:r>
              <a:rPr lang="en-US" altLang="ko-KR" sz="1200" dirty="0" smtClean="0"/>
              <a:t>   </a:t>
            </a:r>
            <a:r>
              <a:rPr lang="en-US" altLang="ko-KR" sz="1100" dirty="0" smtClean="0"/>
              <a:t> </a:t>
            </a:r>
            <a:r>
              <a:rPr lang="ko-KR" altLang="en-US" sz="3200" dirty="0" smtClean="0"/>
              <a:t>를 지나는 직선의 방</a:t>
            </a:r>
            <a:endParaRPr lang="en-US" altLang="ko-KR" sz="3200" dirty="0" smtClean="0"/>
          </a:p>
          <a:p>
            <a:pPr>
              <a:lnSpc>
                <a:spcPct val="120000"/>
              </a:lnSpc>
              <a:buNone/>
            </a:pPr>
            <a:endParaRPr lang="en-US" altLang="ko-KR" sz="1200" dirty="0" smtClean="0"/>
          </a:p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정식이     </a:t>
            </a:r>
            <a:r>
              <a:rPr lang="en-US" altLang="ko-KR" sz="3200" dirty="0" smtClean="0"/>
              <a:t>	   </a:t>
            </a:r>
            <a:r>
              <a:rPr lang="en-US" altLang="ko-KR" sz="2400" dirty="0" smtClean="0"/>
              <a:t> </a:t>
            </a:r>
            <a:r>
              <a:rPr lang="ko-KR" altLang="en-US" sz="3200" dirty="0" smtClean="0"/>
              <a:t>임을 설명하라</a:t>
            </a:r>
            <a:r>
              <a:rPr lang="en-US" altLang="ko-KR" sz="3200" dirty="0" smtClean="0"/>
              <a:t>. </a:t>
            </a:r>
          </a:p>
          <a:p>
            <a:pPr>
              <a:lnSpc>
                <a:spcPct val="120000"/>
              </a:lnSpc>
              <a:buNone/>
            </a:pPr>
            <a:endParaRPr lang="en-US" altLang="ko-KR" sz="1000" dirty="0">
              <a:latin typeface="+mj-lt"/>
            </a:endParaRPr>
          </a:p>
          <a:p>
            <a:pPr>
              <a:lnSpc>
                <a:spcPct val="120000"/>
              </a:lnSpc>
              <a:buNone/>
            </a:pPr>
            <a:r>
              <a:rPr lang="en-US" altLang="ko-KR" sz="3200" dirty="0" smtClean="0">
                <a:latin typeface="+mj-lt"/>
              </a:rPr>
              <a:t>			  		 (</a:t>
            </a:r>
            <a:r>
              <a:rPr lang="ko-KR" altLang="en-US" sz="3200" dirty="0" smtClean="0">
                <a:latin typeface="+mj-lt"/>
              </a:rPr>
              <a:t>단</a:t>
            </a:r>
            <a:r>
              <a:rPr lang="en-US" altLang="ko-KR" sz="3200" dirty="0" smtClean="0">
                <a:latin typeface="+mj-lt"/>
              </a:rPr>
              <a:t>,       </a:t>
            </a:r>
            <a:r>
              <a:rPr lang="en-US" altLang="ko-KR" sz="1050" dirty="0" smtClean="0">
                <a:latin typeface="+mj-lt"/>
              </a:rPr>
              <a:t>   </a:t>
            </a:r>
            <a:r>
              <a:rPr lang="en-US" altLang="ko-KR" sz="3200" dirty="0" smtClean="0">
                <a:latin typeface="+mj-lt"/>
              </a:rPr>
              <a:t>,       </a:t>
            </a:r>
            <a:r>
              <a:rPr lang="en-US" altLang="ko-KR" dirty="0" smtClean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)</a:t>
            </a:r>
            <a:endParaRPr lang="ko-KR" altLang="en-US" sz="32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3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p.129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직선의 방정식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0034" y="3659963"/>
            <a:ext cx="827316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</a:rPr>
              <a:t>     </a:t>
            </a:r>
            <a:r>
              <a:rPr lang="ko-KR" altLang="en-US" sz="2400" dirty="0" smtClean="0">
                <a:solidFill>
                  <a:srgbClr val="FF0000"/>
                </a:solidFill>
              </a:rPr>
              <a:t>두 점          </a:t>
            </a:r>
            <a:r>
              <a:rPr lang="ko-KR" altLang="en-US" sz="1100" dirty="0" smtClean="0">
                <a:solidFill>
                  <a:srgbClr val="FF0000"/>
                </a:solidFill>
              </a:rPr>
              <a:t> </a:t>
            </a:r>
            <a:r>
              <a:rPr lang="en-US" altLang="ko-KR" sz="4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</a:t>
            </a:r>
            <a:r>
              <a:rPr lang="en-US" altLang="ko-KR" sz="2400" dirty="0" smtClean="0">
                <a:solidFill>
                  <a:srgbClr val="FF0000"/>
                </a:solidFill>
              </a:rPr>
              <a:t>         </a:t>
            </a:r>
            <a:r>
              <a:rPr lang="ko-KR" altLang="en-US" sz="2400" dirty="0" smtClean="0">
                <a:solidFill>
                  <a:srgbClr val="FF0000"/>
                </a:solidFill>
              </a:rPr>
              <a:t>를 </a:t>
            </a:r>
            <a:r>
              <a:rPr lang="ko-KR" altLang="en-US" sz="2400" dirty="0" smtClean="0">
                <a:solidFill>
                  <a:srgbClr val="FF0000"/>
                </a:solidFill>
              </a:rPr>
              <a:t>지나는 직선의 방정식은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10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			  </a:t>
            </a:r>
            <a:r>
              <a:rPr lang="en-US" altLang="ko-KR" sz="16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		   </a:t>
            </a:r>
            <a:r>
              <a:rPr lang="en-US" altLang="ko-KR" sz="14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</a:t>
            </a:r>
          </a:p>
          <a:p>
            <a:pPr>
              <a:lnSpc>
                <a:spcPct val="150000"/>
              </a:lnSpc>
            </a:pPr>
            <a:endParaRPr lang="en-US" altLang="ko-KR" sz="10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이때 </a:t>
            </a: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    </a:t>
            </a:r>
            <a:r>
              <a:rPr lang="en-US" altLang="ko-KR" sz="1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이므로 </a:t>
            </a:r>
            <a:endParaRPr lang="en-US" altLang="ko-KR" sz="2400" dirty="0" smtClean="0">
              <a:solidFill>
                <a:srgbClr val="FF0000"/>
              </a:solidFill>
            </a:endParaRP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1022" y="1913645"/>
            <a:ext cx="1416123" cy="457223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0864" y="1916604"/>
            <a:ext cx="1352620" cy="457223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0964" y="2604818"/>
            <a:ext cx="1917799" cy="806491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65445" y="3562616"/>
            <a:ext cx="1022403" cy="323867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67802" y="3565792"/>
            <a:ext cx="984301" cy="317516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44820" y="4403969"/>
            <a:ext cx="1009702" cy="323867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27643" y="4387381"/>
            <a:ext cx="990651" cy="349268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68783" y="4976510"/>
            <a:ext cx="2756042" cy="679485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788420" y="4948805"/>
            <a:ext cx="1765391" cy="666784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732601" y="4941481"/>
            <a:ext cx="1530429" cy="673135"/>
          </a:xfrm>
          <a:prstGeom prst="rect">
            <a:avLst/>
          </a:prstGeom>
        </p:spPr>
      </p:pic>
      <p:pic>
        <p:nvPicPr>
          <p:cNvPr id="28" name="그림 2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20348" y="5989263"/>
            <a:ext cx="717587" cy="260363"/>
          </a:xfrm>
          <a:prstGeom prst="rect">
            <a:avLst/>
          </a:prstGeom>
        </p:spPr>
      </p:pic>
      <p:pic>
        <p:nvPicPr>
          <p:cNvPr id="29" name="그림 2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473701" y="5823867"/>
            <a:ext cx="1409772" cy="590580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20483" y="4468374"/>
            <a:ext cx="453695" cy="2376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18924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945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>
                <a:latin typeface="+mj-lt"/>
              </a:rPr>
              <a:t>다음 일차방정식이 나타내는 직선을 그리라</a:t>
            </a:r>
            <a:r>
              <a:rPr lang="en-US" altLang="ko-KR" sz="3200" dirty="0" smtClean="0">
                <a:latin typeface="+mj-lt"/>
              </a:rPr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</a:t>
            </a:r>
            <a:r>
              <a:rPr lang="en-US" altLang="ko-KR" sz="2800" dirty="0" smtClean="0">
                <a:latin typeface="+mj-lt"/>
              </a:rPr>
              <a:t>)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 smtClean="0">
                <a:latin typeface="+mj-lt"/>
              </a:rPr>
              <a:t>  </a:t>
            </a:r>
            <a:r>
              <a:rPr lang="en-US" altLang="ko-KR" sz="2800" dirty="0" smtClean="0">
                <a:latin typeface="+mj-lt"/>
              </a:rPr>
              <a:t>(2)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(3)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 smtClean="0">
                <a:latin typeface="+mj-lt"/>
              </a:rPr>
              <a:t>  (4) </a:t>
            </a:r>
            <a:endParaRPr lang="ko-KR" altLang="en-US" sz="28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4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p.130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직선의 방정식</a:t>
            </a: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0660" y="2528219"/>
            <a:ext cx="2443288" cy="392132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9899" y="3042107"/>
            <a:ext cx="2232140" cy="392132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0113" y="3561385"/>
            <a:ext cx="1592662" cy="295608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89628" y="4036887"/>
            <a:ext cx="1556465" cy="386100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5564" y="3925559"/>
            <a:ext cx="2343757" cy="246737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00064" y="3260744"/>
            <a:ext cx="8273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                                        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>
                <a:solidFill>
                  <a:srgbClr val="FF0000"/>
                </a:solidFill>
              </a:rPr>
              <a:t> 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</a:rPr>
              <a:t>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8493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500034" y="4631407"/>
            <a:ext cx="82731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1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5"/>
            <a:ext cx="8222844" cy="27933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>
                <a:latin typeface="+mj-lt"/>
              </a:rPr>
              <a:t>두 직선 </a:t>
            </a:r>
            <a:r>
              <a:rPr lang="en-US" altLang="ko-KR" sz="3200" dirty="0" smtClean="0">
                <a:latin typeface="+mj-lt"/>
              </a:rPr>
              <a:t>			</a:t>
            </a:r>
            <a:r>
              <a:rPr lang="en-US" altLang="ko-KR" sz="2400" dirty="0" smtClean="0">
                <a:latin typeface="+mj-lt"/>
              </a:rPr>
              <a:t>   </a:t>
            </a:r>
            <a:r>
              <a:rPr lang="en-US" altLang="ko-KR" sz="3200" dirty="0" smtClean="0">
                <a:latin typeface="+mj-lt"/>
              </a:rPr>
              <a:t> ,</a:t>
            </a:r>
            <a:r>
              <a:rPr lang="ko-KR" altLang="en-US" sz="3200" dirty="0" smtClean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		     </a:t>
            </a:r>
            <a:r>
              <a:rPr lang="en-US" altLang="ko-KR" sz="1100" dirty="0" smtClean="0">
                <a:latin typeface="+mj-lt"/>
              </a:rPr>
              <a:t>             </a:t>
            </a:r>
            <a:r>
              <a:rPr lang="en-US" altLang="ko-KR" sz="24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의 교</a:t>
            </a:r>
            <a:endParaRPr lang="en-US" altLang="ko-KR" sz="3200" dirty="0" smtClean="0">
              <a:latin typeface="+mj-lt"/>
            </a:endParaRPr>
          </a:p>
          <a:p>
            <a:pPr>
              <a:lnSpc>
                <a:spcPct val="120000"/>
              </a:lnSpc>
              <a:buNone/>
            </a:pPr>
            <a:endParaRPr lang="en-US" altLang="ko-KR" sz="1000" dirty="0">
              <a:latin typeface="+mj-lt"/>
            </a:endParaRPr>
          </a:p>
          <a:p>
            <a:pPr>
              <a:lnSpc>
                <a:spcPct val="120000"/>
              </a:lnSpc>
              <a:buNone/>
            </a:pPr>
            <a:r>
              <a:rPr lang="ko-KR" altLang="en-US" sz="3200" dirty="0" smtClean="0">
                <a:latin typeface="+mj-lt"/>
              </a:rPr>
              <a:t>점을 </a:t>
            </a:r>
            <a:r>
              <a:rPr lang="ko-KR" altLang="en-US" sz="3200" dirty="0"/>
              <a:t>지나고 </a:t>
            </a:r>
            <a:r>
              <a:rPr lang="ko-KR" altLang="en-US" sz="3200" dirty="0" smtClean="0"/>
              <a:t>기울기가   </a:t>
            </a:r>
            <a:r>
              <a:rPr lang="ko-KR" altLang="en-US" sz="2000" dirty="0" smtClean="0"/>
              <a:t> </a:t>
            </a:r>
            <a:r>
              <a:rPr lang="ko-KR" altLang="en-US" sz="3200" dirty="0" smtClean="0"/>
              <a:t>인 직선의 방정식</a:t>
            </a:r>
            <a:endParaRPr lang="en-US" altLang="ko-KR" sz="3200" dirty="0" smtClean="0"/>
          </a:p>
          <a:p>
            <a:pPr>
              <a:lnSpc>
                <a:spcPct val="120000"/>
              </a:lnSpc>
              <a:buNone/>
            </a:pPr>
            <a:endParaRPr lang="en-US" altLang="ko-KR" sz="1000" dirty="0"/>
          </a:p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을 구하라</a:t>
            </a:r>
            <a:r>
              <a:rPr lang="en-US" altLang="ko-KR" sz="3200" dirty="0"/>
              <a:t>.</a:t>
            </a:r>
            <a:endParaRPr lang="en-US" altLang="ko-KR" sz="3200" dirty="0" smtClean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>
                <a:solidFill>
                  <a:srgbClr val="2A2D72"/>
                </a:solidFill>
              </a:rPr>
              <a:t>5</a:t>
            </a:r>
            <a:endParaRPr lang="en-US" altLang="ko-KR" b="1" dirty="0" smtClean="0">
              <a:solidFill>
                <a:srgbClr val="2A2D72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p.130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직선의 방정식</a:t>
            </a: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7865" y="1990311"/>
            <a:ext cx="2559182" cy="425472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3161" y="1993999"/>
            <a:ext cx="2552831" cy="406421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2617" y="2473570"/>
            <a:ext cx="368319" cy="876345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6996" y="5925112"/>
            <a:ext cx="1676486" cy="67948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93236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>
                <a:solidFill>
                  <a:srgbClr val="F6555B"/>
                </a:solidFill>
                <a:latin typeface="+mj-lt"/>
              </a:rPr>
              <a:t>1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p.132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5"/>
            <a:ext cx="8222844" cy="3022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점       </a:t>
            </a:r>
            <a:r>
              <a:rPr lang="ko-KR" altLang="en-US" sz="1200" dirty="0" smtClean="0">
                <a:latin typeface="+mj-lt"/>
              </a:rPr>
              <a:t>  </a:t>
            </a:r>
            <a:r>
              <a:rPr lang="ko-KR" altLang="en-US" sz="11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을 지나고 직선   </a:t>
            </a:r>
            <a:r>
              <a:rPr lang="en-US" altLang="ko-KR" sz="3200" dirty="0" smtClean="0">
                <a:latin typeface="+mj-lt"/>
              </a:rPr>
              <a:t>		  </a:t>
            </a:r>
            <a:r>
              <a:rPr lang="en-US" altLang="ko-KR" sz="1100" dirty="0" smtClean="0">
                <a:latin typeface="+mj-lt"/>
              </a:rPr>
              <a:t>      </a:t>
            </a:r>
            <a:r>
              <a:rPr lang="en-US" altLang="ko-KR" sz="9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에 평행한 직선의 방정식을 구하라</a:t>
            </a:r>
            <a:r>
              <a:rPr lang="en-US" altLang="ko-KR" sz="3200" dirty="0" smtClean="0">
                <a:latin typeface="+mj-lt"/>
              </a:rPr>
              <a:t>.</a:t>
            </a:r>
            <a:r>
              <a:rPr lang="ko-KR" altLang="en-US" sz="3200" dirty="0" smtClean="0">
                <a:latin typeface="+mj-lt"/>
              </a:rPr>
              <a:t> </a:t>
            </a:r>
            <a:endParaRPr lang="ko-KR" altLang="en-US" sz="3200" dirty="0">
              <a:latin typeface="+mj-lt"/>
            </a:endParaRP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직선의 방정식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0034" y="4309115"/>
            <a:ext cx="82731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2470" y="1916379"/>
            <a:ext cx="1003352" cy="463574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5695" y="1995722"/>
            <a:ext cx="2571882" cy="406421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060" y="6147837"/>
            <a:ext cx="1365320" cy="29846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38436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457200" y="4239797"/>
            <a:ext cx="8315994" cy="2469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 				   (2) </a:t>
            </a:r>
          </a:p>
          <a:p>
            <a:pPr>
              <a:lnSpc>
                <a:spcPct val="150000"/>
              </a:lnSpc>
            </a:pPr>
            <a:endParaRPr lang="en-US" altLang="ko-KR" sz="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</a:rPr>
              <a:t>(3) 				   (4) </a:t>
            </a: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5"/>
            <a:ext cx="8222844" cy="2679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점  </a:t>
            </a:r>
            <a:r>
              <a:rPr lang="en-US" altLang="ko-KR" sz="3200" dirty="0" smtClean="0"/>
              <a:t>	       </a:t>
            </a:r>
            <a:r>
              <a:rPr lang="en-US" altLang="ko-KR" sz="1400" dirty="0" smtClean="0"/>
              <a:t> </a:t>
            </a:r>
            <a:r>
              <a:rPr lang="ko-KR" altLang="en-US" sz="3200" dirty="0" smtClean="0"/>
              <a:t>을 지나고 다음 직선에 평행한 직선의 방정식을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 				  (2)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(3) 				  (4) </a:t>
            </a:r>
            <a:endParaRPr lang="ko-KR" altLang="en-US" sz="28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>
                <a:solidFill>
                  <a:srgbClr val="2A2D72"/>
                </a:solidFill>
              </a:rPr>
              <a:t>1</a:t>
            </a:r>
            <a:endParaRPr lang="en-US" altLang="ko-KR" b="1" dirty="0" smtClean="0">
              <a:solidFill>
                <a:srgbClr val="2A2D72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p.132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직선의 방정식</a:t>
            </a: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5471" y="1928617"/>
            <a:ext cx="1409772" cy="463574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4735" y="3125557"/>
            <a:ext cx="1777456" cy="371494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756" y="3645570"/>
            <a:ext cx="1114483" cy="348633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36146" y="5605781"/>
            <a:ext cx="952549" cy="254013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4551" y="5346834"/>
            <a:ext cx="1670136" cy="660434"/>
          </a:xfrm>
          <a:prstGeom prst="rect">
            <a:avLst/>
          </a:prstGeom>
        </p:spPr>
      </p:pic>
      <p:pic>
        <p:nvPicPr>
          <p:cNvPr id="25" name="그림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29568" y="6194985"/>
            <a:ext cx="692186" cy="298465"/>
          </a:xfrm>
          <a:prstGeom prst="rect">
            <a:avLst/>
          </a:prstGeom>
        </p:spPr>
      </p:pic>
      <p:pic>
        <p:nvPicPr>
          <p:cNvPr id="26" name="그림 2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97973" y="6211000"/>
            <a:ext cx="939848" cy="241312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82429" y="3122277"/>
            <a:ext cx="2326125" cy="365779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89409" y="3621878"/>
            <a:ext cx="885871" cy="30291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75941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500034" y="4309115"/>
            <a:ext cx="82731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 smtClean="0">
                <a:solidFill>
                  <a:srgbClr val="F6555B"/>
                </a:solidFill>
                <a:latin typeface="+mj-lt"/>
              </a:rPr>
              <a:t>2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p.133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5"/>
            <a:ext cx="8222844" cy="3022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점       </a:t>
            </a:r>
            <a:r>
              <a:rPr lang="ko-KR" altLang="en-US" sz="1000" dirty="0" smtClean="0">
                <a:latin typeface="+mj-lt"/>
              </a:rPr>
              <a:t>   </a:t>
            </a:r>
            <a:r>
              <a:rPr lang="ko-KR" altLang="en-US" sz="3200" dirty="0" err="1" smtClean="0">
                <a:latin typeface="+mj-lt"/>
              </a:rPr>
              <a:t>를</a:t>
            </a:r>
            <a:r>
              <a:rPr lang="ko-KR" altLang="en-US" sz="3200" dirty="0" smtClean="0">
                <a:latin typeface="+mj-lt"/>
              </a:rPr>
              <a:t> 지나고 직선 </a:t>
            </a:r>
            <a:r>
              <a:rPr lang="en-US" altLang="ko-KR" sz="3200" dirty="0" smtClean="0">
                <a:latin typeface="+mj-lt"/>
              </a:rPr>
              <a:t>		  	 </a:t>
            </a:r>
            <a:r>
              <a:rPr lang="en-US" altLang="ko-KR" sz="800" dirty="0" smtClean="0">
                <a:latin typeface="+mj-lt"/>
              </a:rPr>
              <a:t>            </a:t>
            </a:r>
            <a:r>
              <a:rPr lang="ko-KR" altLang="en-US" sz="3200" dirty="0" smtClean="0">
                <a:latin typeface="+mj-lt"/>
              </a:rPr>
              <a:t>에 수직인 직선의 방정식을 구하라</a:t>
            </a:r>
            <a:r>
              <a:rPr lang="en-US" altLang="ko-KR" sz="3200" dirty="0" smtClean="0">
                <a:latin typeface="+mj-lt"/>
              </a:rPr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직선의 방정식</a:t>
            </a: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811" y="1904649"/>
            <a:ext cx="1009702" cy="450873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4599" y="1990092"/>
            <a:ext cx="2578233" cy="419122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433" y="6119396"/>
            <a:ext cx="895396" cy="31116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7189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theme/theme1.xml><?xml version="1.0" encoding="utf-8"?>
<a:theme xmlns:a="http://schemas.openxmlformats.org/drawingml/2006/main" name="테마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테마1" id="{F42A2BBF-A6DD-4CED-9BD9-9FA6D0E909E8}" vid="{E7101D98-8511-4E69-8B70-24EADED17B4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테마1</Template>
  <TotalTime>566</TotalTime>
  <Words>447</Words>
  <Application>Microsoft Office PowerPoint</Application>
  <PresentationFormat>화면 슬라이드 쇼(4:3)</PresentationFormat>
  <Paragraphs>204</Paragraphs>
  <Slides>21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2" baseType="lpstr">
      <vt:lpstr>테마1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</dc:creator>
  <cp:lastModifiedBy>user</cp:lastModifiedBy>
  <cp:revision>98</cp:revision>
  <dcterms:created xsi:type="dcterms:W3CDTF">2017-03-06T03:33:54Z</dcterms:created>
  <dcterms:modified xsi:type="dcterms:W3CDTF">2017-10-02T03:22:34Z</dcterms:modified>
</cp:coreProperties>
</file>