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3"/>
  </p:notesMasterIdLst>
  <p:sldIdLst>
    <p:sldId id="276" r:id="rId2"/>
    <p:sldId id="274" r:id="rId3"/>
    <p:sldId id="280" r:id="rId4"/>
    <p:sldId id="275" r:id="rId5"/>
    <p:sldId id="285" r:id="rId6"/>
    <p:sldId id="277" r:id="rId7"/>
    <p:sldId id="286" r:id="rId8"/>
    <p:sldId id="287" r:id="rId9"/>
    <p:sldId id="288" r:id="rId10"/>
    <p:sldId id="289" r:id="rId11"/>
    <p:sldId id="290" r:id="rId12"/>
    <p:sldId id="291" r:id="rId13"/>
    <p:sldId id="292" r:id="rId14"/>
    <p:sldId id="293" r:id="rId15"/>
    <p:sldId id="294" r:id="rId16"/>
    <p:sldId id="295" r:id="rId17"/>
    <p:sldId id="296" r:id="rId18"/>
    <p:sldId id="297" r:id="rId19"/>
    <p:sldId id="298" r:id="rId20"/>
    <p:sldId id="299" r:id="rId21"/>
    <p:sldId id="300" r:id="rId22"/>
    <p:sldId id="301" r:id="rId23"/>
    <p:sldId id="302" r:id="rId24"/>
    <p:sldId id="303" r:id="rId25"/>
    <p:sldId id="304" r:id="rId26"/>
    <p:sldId id="305" r:id="rId27"/>
    <p:sldId id="306" r:id="rId28"/>
    <p:sldId id="307" r:id="rId29"/>
    <p:sldId id="308" r:id="rId30"/>
    <p:sldId id="309" r:id="rId31"/>
    <p:sldId id="310" r:id="rId32"/>
    <p:sldId id="311" r:id="rId33"/>
    <p:sldId id="312" r:id="rId34"/>
    <p:sldId id="313" r:id="rId35"/>
    <p:sldId id="314" r:id="rId36"/>
    <p:sldId id="315" r:id="rId37"/>
    <p:sldId id="316" r:id="rId38"/>
    <p:sldId id="317" r:id="rId39"/>
    <p:sldId id="319" r:id="rId40"/>
    <p:sldId id="321" r:id="rId41"/>
    <p:sldId id="326" r:id="rId42"/>
    <p:sldId id="327" r:id="rId43"/>
    <p:sldId id="320" r:id="rId44"/>
    <p:sldId id="322" r:id="rId45"/>
    <p:sldId id="323" r:id="rId46"/>
    <p:sldId id="324" r:id="rId47"/>
    <p:sldId id="325" r:id="rId48"/>
    <p:sldId id="328" r:id="rId49"/>
    <p:sldId id="329" r:id="rId50"/>
    <p:sldId id="330" r:id="rId51"/>
    <p:sldId id="331" r:id="rId52"/>
    <p:sldId id="332" r:id="rId53"/>
    <p:sldId id="333" r:id="rId54"/>
    <p:sldId id="334" r:id="rId55"/>
    <p:sldId id="335" r:id="rId56"/>
    <p:sldId id="336" r:id="rId57"/>
    <p:sldId id="337" r:id="rId58"/>
    <p:sldId id="338" r:id="rId59"/>
    <p:sldId id="339" r:id="rId60"/>
    <p:sldId id="340" r:id="rId61"/>
    <p:sldId id="341" r:id="rId62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inimized" horzBarState="maximized">
    <p:restoredLeft sz="15991" autoAdjust="0"/>
    <p:restoredTop sz="94660" autoAdjust="0"/>
  </p:normalViewPr>
  <p:slideViewPr>
    <p:cSldViewPr snapToGrid="0">
      <p:cViewPr varScale="1">
        <p:scale>
          <a:sx n="110" d="100"/>
          <a:sy n="110" d="100"/>
        </p:scale>
        <p:origin x="-39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24E583-F622-4509-BC86-191D86424E38}" type="datetimeFigureOut">
              <a:rPr lang="ko-KR" altLang="en-US" smtClean="0"/>
              <a:pPr/>
              <a:t>2017-10-05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E7F9E2-27FC-4ACB-B50A-5B237C54BBD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5432851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14B14C-123A-4629-8517-5A1CCACEABCC}" type="slidenum">
              <a:rPr lang="ko-KR" altLang="en-US" smtClean="0"/>
              <a:pPr/>
              <a:t>60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569639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F243A-1654-4B75-9D56-8B4909CD75F1}" type="datetimeFigureOut">
              <a:rPr lang="ko-KR" altLang="en-US" smtClean="0"/>
              <a:pPr/>
              <a:t>2017-10-05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1D493-027D-40C9-8B59-6A2895F20AD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951099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F243A-1654-4B75-9D56-8B4909CD75F1}" type="datetimeFigureOut">
              <a:rPr lang="ko-KR" altLang="en-US" smtClean="0"/>
              <a:pPr/>
              <a:t>2017-10-05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1D493-027D-40C9-8B59-6A2895F20AD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846441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F243A-1654-4B75-9D56-8B4909CD75F1}" type="datetimeFigureOut">
              <a:rPr lang="ko-KR" altLang="en-US" smtClean="0"/>
              <a:pPr/>
              <a:t>2017-10-05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1D493-027D-40C9-8B59-6A2895F20AD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511121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F243A-1654-4B75-9D56-8B4909CD75F1}" type="datetimeFigureOut">
              <a:rPr lang="ko-KR" altLang="en-US" smtClean="0"/>
              <a:pPr/>
              <a:t>2017-10-05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1D493-027D-40C9-8B59-6A2895F20AD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298910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F243A-1654-4B75-9D56-8B4909CD75F1}" type="datetimeFigureOut">
              <a:rPr lang="ko-KR" altLang="en-US" smtClean="0"/>
              <a:pPr/>
              <a:t>2017-10-05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1D493-027D-40C9-8B59-6A2895F20AD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970368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F243A-1654-4B75-9D56-8B4909CD75F1}" type="datetimeFigureOut">
              <a:rPr lang="ko-KR" altLang="en-US" smtClean="0"/>
              <a:pPr/>
              <a:t>2017-10-05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1D493-027D-40C9-8B59-6A2895F20AD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408550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F243A-1654-4B75-9D56-8B4909CD75F1}" type="datetimeFigureOut">
              <a:rPr lang="ko-KR" altLang="en-US" smtClean="0"/>
              <a:pPr/>
              <a:t>2017-10-05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1D493-027D-40C9-8B59-6A2895F20AD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4143243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F243A-1654-4B75-9D56-8B4909CD75F1}" type="datetimeFigureOut">
              <a:rPr lang="ko-KR" altLang="en-US" smtClean="0"/>
              <a:pPr/>
              <a:t>2017-10-05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1D493-027D-40C9-8B59-6A2895F20AD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203942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F243A-1654-4B75-9D56-8B4909CD75F1}" type="datetimeFigureOut">
              <a:rPr lang="ko-KR" altLang="en-US" smtClean="0"/>
              <a:pPr/>
              <a:t>2017-10-05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1D493-027D-40C9-8B59-6A2895F20AD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54941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F243A-1654-4B75-9D56-8B4909CD75F1}" type="datetimeFigureOut">
              <a:rPr lang="ko-KR" altLang="en-US" smtClean="0"/>
              <a:pPr/>
              <a:t>2017-10-05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1D493-027D-40C9-8B59-6A2895F20AD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550792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F243A-1654-4B75-9D56-8B4909CD75F1}" type="datetimeFigureOut">
              <a:rPr lang="ko-KR" altLang="en-US" smtClean="0"/>
              <a:pPr/>
              <a:t>2017-10-05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1D493-027D-40C9-8B59-6A2895F20AD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049420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21442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FF243A-1654-4B75-9D56-8B4909CD75F1}" type="datetimeFigureOut">
              <a:rPr lang="ko-KR" altLang="en-US" smtClean="0"/>
              <a:pPr/>
              <a:t>2017-10-05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71D493-027D-40C9-8B59-6A2895F20AD4}" type="slidenum">
              <a:rPr lang="ko-KR" altLang="en-US" smtClean="0"/>
              <a:pPr/>
              <a:t>‹#›</a:t>
            </a:fld>
            <a:endParaRPr lang="ko-KR" altLang="en-US"/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8520"/>
            <a:ext cx="9144000" cy="1106224"/>
          </a:xfrm>
          <a:prstGeom prst="rect">
            <a:avLst/>
          </a:prstGeom>
        </p:spPr>
      </p:pic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71514" y="142852"/>
            <a:ext cx="6043626" cy="5111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1727360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spcBef>
          <a:spcPct val="0"/>
        </a:spcBef>
        <a:buNone/>
        <a:defRPr kumimoji="0" lang="ko-KR" altLang="en-US" sz="3600" b="0" i="0" u="none" strike="noStrike" kern="1200" cap="none" spc="-150" normalizeH="0" baseline="0" noProof="0" dirty="0">
          <a:ln>
            <a:noFill/>
          </a:ln>
          <a:solidFill>
            <a:schemeClr val="tx1"/>
          </a:solidFill>
          <a:effectLst/>
          <a:uLnTx/>
          <a:uFillTx/>
          <a:latin typeface="HY견고딕" panose="02030600000101010101" pitchFamily="18" charset="-127"/>
          <a:ea typeface="HY견고딕" panose="02030600000101010101" pitchFamily="18" charset="-127"/>
          <a:cs typeface="Verdana" panose="020B0604030504040204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Relationship Id="rId9" Type="http://schemas.openxmlformats.org/officeDocument/2006/relationships/image" Target="../media/image6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4.png"/><Relationship Id="rId4" Type="http://schemas.openxmlformats.org/officeDocument/2006/relationships/image" Target="../media/image9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3" Type="http://schemas.openxmlformats.org/officeDocument/2006/relationships/image" Target="../media/image96.png"/><Relationship Id="rId7" Type="http://schemas.openxmlformats.org/officeDocument/2006/relationships/image" Target="../media/image100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9.png"/><Relationship Id="rId11" Type="http://schemas.openxmlformats.org/officeDocument/2006/relationships/image" Target="../media/image104.jpeg"/><Relationship Id="rId5" Type="http://schemas.openxmlformats.org/officeDocument/2006/relationships/image" Target="../media/image98.png"/><Relationship Id="rId10" Type="http://schemas.openxmlformats.org/officeDocument/2006/relationships/image" Target="../media/image103.png"/><Relationship Id="rId4" Type="http://schemas.openxmlformats.org/officeDocument/2006/relationships/image" Target="../media/image97.png"/><Relationship Id="rId9" Type="http://schemas.openxmlformats.org/officeDocument/2006/relationships/image" Target="../media/image10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9.png"/><Relationship Id="rId5" Type="http://schemas.openxmlformats.org/officeDocument/2006/relationships/image" Target="../media/image108.png"/><Relationship Id="rId4" Type="http://schemas.openxmlformats.org/officeDocument/2006/relationships/image" Target="../media/image10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png"/><Relationship Id="rId3" Type="http://schemas.openxmlformats.org/officeDocument/2006/relationships/image" Target="../media/image111.png"/><Relationship Id="rId7" Type="http://schemas.openxmlformats.org/officeDocument/2006/relationships/image" Target="../media/image115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4.png"/><Relationship Id="rId11" Type="http://schemas.openxmlformats.org/officeDocument/2006/relationships/image" Target="../media/image119.png"/><Relationship Id="rId5" Type="http://schemas.openxmlformats.org/officeDocument/2006/relationships/image" Target="../media/image113.png"/><Relationship Id="rId10" Type="http://schemas.openxmlformats.org/officeDocument/2006/relationships/image" Target="../media/image118.png"/><Relationship Id="rId4" Type="http://schemas.openxmlformats.org/officeDocument/2006/relationships/image" Target="../media/image112.png"/><Relationship Id="rId9" Type="http://schemas.openxmlformats.org/officeDocument/2006/relationships/image" Target="../media/image11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7" Type="http://schemas.openxmlformats.org/officeDocument/2006/relationships/image" Target="../media/image128.png"/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7.png"/><Relationship Id="rId5" Type="http://schemas.openxmlformats.org/officeDocument/2006/relationships/image" Target="../media/image126.png"/><Relationship Id="rId4" Type="http://schemas.openxmlformats.org/officeDocument/2006/relationships/image" Target="../media/image12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png"/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5.png"/><Relationship Id="rId5" Type="http://schemas.openxmlformats.org/officeDocument/2006/relationships/image" Target="../media/image134.png"/><Relationship Id="rId4" Type="http://schemas.openxmlformats.org/officeDocument/2006/relationships/image" Target="../media/image13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png"/><Relationship Id="rId2" Type="http://schemas.openxmlformats.org/officeDocument/2006/relationships/image" Target="../media/image13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4.png"/><Relationship Id="rId3" Type="http://schemas.openxmlformats.org/officeDocument/2006/relationships/image" Target="../media/image139.png"/><Relationship Id="rId7" Type="http://schemas.openxmlformats.org/officeDocument/2006/relationships/image" Target="../media/image143.png"/><Relationship Id="rId2" Type="http://schemas.openxmlformats.org/officeDocument/2006/relationships/image" Target="../media/image1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2.png"/><Relationship Id="rId11" Type="http://schemas.openxmlformats.org/officeDocument/2006/relationships/image" Target="../media/image147.png"/><Relationship Id="rId5" Type="http://schemas.openxmlformats.org/officeDocument/2006/relationships/image" Target="../media/image141.png"/><Relationship Id="rId10" Type="http://schemas.openxmlformats.org/officeDocument/2006/relationships/image" Target="../media/image146.png"/><Relationship Id="rId4" Type="http://schemas.openxmlformats.org/officeDocument/2006/relationships/image" Target="../media/image140.png"/><Relationship Id="rId9" Type="http://schemas.openxmlformats.org/officeDocument/2006/relationships/image" Target="../media/image14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9.png"/><Relationship Id="rId2" Type="http://schemas.openxmlformats.org/officeDocument/2006/relationships/image" Target="../media/image14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png"/><Relationship Id="rId7" Type="http://schemas.openxmlformats.org/officeDocument/2006/relationships/image" Target="../media/image155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4.png"/><Relationship Id="rId5" Type="http://schemas.openxmlformats.org/officeDocument/2006/relationships/image" Target="../media/image153.png"/><Relationship Id="rId4" Type="http://schemas.openxmlformats.org/officeDocument/2006/relationships/image" Target="../media/image152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8.png"/><Relationship Id="rId2" Type="http://schemas.openxmlformats.org/officeDocument/2006/relationships/image" Target="../media/image15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0.png"/><Relationship Id="rId4" Type="http://schemas.openxmlformats.org/officeDocument/2006/relationships/image" Target="../media/image15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2.png"/><Relationship Id="rId2" Type="http://schemas.openxmlformats.org/officeDocument/2006/relationships/image" Target="../media/image16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4.png"/><Relationship Id="rId2" Type="http://schemas.openxmlformats.org/officeDocument/2006/relationships/image" Target="../media/image1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7.png"/><Relationship Id="rId5" Type="http://schemas.openxmlformats.org/officeDocument/2006/relationships/image" Target="../media/image166.png"/><Relationship Id="rId4" Type="http://schemas.openxmlformats.org/officeDocument/2006/relationships/image" Target="../media/image16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9.png"/><Relationship Id="rId7" Type="http://schemas.openxmlformats.org/officeDocument/2006/relationships/image" Target="../media/image173.jpeg"/><Relationship Id="rId2" Type="http://schemas.openxmlformats.org/officeDocument/2006/relationships/image" Target="../media/image1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2.png"/><Relationship Id="rId5" Type="http://schemas.openxmlformats.org/officeDocument/2006/relationships/image" Target="../media/image171.png"/><Relationship Id="rId4" Type="http://schemas.openxmlformats.org/officeDocument/2006/relationships/image" Target="../media/image17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5.png"/><Relationship Id="rId2" Type="http://schemas.openxmlformats.org/officeDocument/2006/relationships/image" Target="../media/image17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7.png"/><Relationship Id="rId2" Type="http://schemas.openxmlformats.org/officeDocument/2006/relationships/image" Target="../media/image17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9.png"/><Relationship Id="rId2" Type="http://schemas.openxmlformats.org/officeDocument/2006/relationships/image" Target="../media/image17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2.png"/><Relationship Id="rId7" Type="http://schemas.openxmlformats.org/officeDocument/2006/relationships/image" Target="../media/image186.png"/><Relationship Id="rId2" Type="http://schemas.openxmlformats.org/officeDocument/2006/relationships/image" Target="../media/image18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5.png"/><Relationship Id="rId5" Type="http://schemas.openxmlformats.org/officeDocument/2006/relationships/image" Target="../media/image184.png"/><Relationship Id="rId4" Type="http://schemas.openxmlformats.org/officeDocument/2006/relationships/image" Target="../media/image18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8.png"/><Relationship Id="rId2" Type="http://schemas.openxmlformats.org/officeDocument/2006/relationships/image" Target="../media/image18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9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6.png"/><Relationship Id="rId3" Type="http://schemas.openxmlformats.org/officeDocument/2006/relationships/image" Target="../media/image191.png"/><Relationship Id="rId7" Type="http://schemas.openxmlformats.org/officeDocument/2006/relationships/image" Target="../media/image195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4.png"/><Relationship Id="rId5" Type="http://schemas.openxmlformats.org/officeDocument/2006/relationships/image" Target="../media/image193.png"/><Relationship Id="rId4" Type="http://schemas.openxmlformats.org/officeDocument/2006/relationships/image" Target="../media/image192.png"/><Relationship Id="rId9" Type="http://schemas.openxmlformats.org/officeDocument/2006/relationships/image" Target="../media/image197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9.png"/><Relationship Id="rId2" Type="http://schemas.openxmlformats.org/officeDocument/2006/relationships/image" Target="../media/image19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2.png"/><Relationship Id="rId2" Type="http://schemas.openxmlformats.org/officeDocument/2006/relationships/image" Target="../media/image20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4.png"/><Relationship Id="rId4" Type="http://schemas.openxmlformats.org/officeDocument/2006/relationships/image" Target="../media/image20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6.png"/><Relationship Id="rId2" Type="http://schemas.openxmlformats.org/officeDocument/2006/relationships/image" Target="../media/image20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7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9.png"/><Relationship Id="rId2" Type="http://schemas.openxmlformats.org/officeDocument/2006/relationships/image" Target="../media/image20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0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2.png"/><Relationship Id="rId2" Type="http://schemas.openxmlformats.org/officeDocument/2006/relationships/image" Target="../media/image2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4.png"/><Relationship Id="rId4" Type="http://schemas.openxmlformats.org/officeDocument/2006/relationships/image" Target="../media/image213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6.png"/><Relationship Id="rId2" Type="http://schemas.openxmlformats.org/officeDocument/2006/relationships/image" Target="../media/image2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8.png"/><Relationship Id="rId4" Type="http://schemas.openxmlformats.org/officeDocument/2006/relationships/image" Target="../media/image217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5.png"/><Relationship Id="rId3" Type="http://schemas.openxmlformats.org/officeDocument/2006/relationships/image" Target="../media/image220.png"/><Relationship Id="rId7" Type="http://schemas.openxmlformats.org/officeDocument/2006/relationships/image" Target="../media/image224.png"/><Relationship Id="rId2" Type="http://schemas.openxmlformats.org/officeDocument/2006/relationships/image" Target="../media/image2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3.png"/><Relationship Id="rId5" Type="http://schemas.openxmlformats.org/officeDocument/2006/relationships/image" Target="../media/image222.png"/><Relationship Id="rId10" Type="http://schemas.openxmlformats.org/officeDocument/2006/relationships/image" Target="../media/image227.png"/><Relationship Id="rId4" Type="http://schemas.openxmlformats.org/officeDocument/2006/relationships/image" Target="../media/image221.png"/><Relationship Id="rId9" Type="http://schemas.openxmlformats.org/officeDocument/2006/relationships/image" Target="../media/image226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4.png"/><Relationship Id="rId3" Type="http://schemas.openxmlformats.org/officeDocument/2006/relationships/image" Target="../media/image229.png"/><Relationship Id="rId7" Type="http://schemas.openxmlformats.org/officeDocument/2006/relationships/image" Target="../media/image223.png"/><Relationship Id="rId2" Type="http://schemas.openxmlformats.org/officeDocument/2006/relationships/image" Target="../media/image2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2.png"/><Relationship Id="rId11" Type="http://schemas.openxmlformats.org/officeDocument/2006/relationships/image" Target="../media/image227.png"/><Relationship Id="rId5" Type="http://schemas.openxmlformats.org/officeDocument/2006/relationships/image" Target="../media/image231.png"/><Relationship Id="rId10" Type="http://schemas.openxmlformats.org/officeDocument/2006/relationships/image" Target="../media/image226.png"/><Relationship Id="rId4" Type="http://schemas.openxmlformats.org/officeDocument/2006/relationships/image" Target="../media/image230.png"/><Relationship Id="rId9" Type="http://schemas.openxmlformats.org/officeDocument/2006/relationships/image" Target="../media/image22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8.png"/><Relationship Id="rId3" Type="http://schemas.openxmlformats.org/officeDocument/2006/relationships/image" Target="../media/image234.png"/><Relationship Id="rId7" Type="http://schemas.openxmlformats.org/officeDocument/2006/relationships/image" Target="../media/image41.png"/><Relationship Id="rId2" Type="http://schemas.openxmlformats.org/officeDocument/2006/relationships/image" Target="../media/image2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7.png"/><Relationship Id="rId5" Type="http://schemas.openxmlformats.org/officeDocument/2006/relationships/image" Target="../media/image236.png"/><Relationship Id="rId4" Type="http://schemas.openxmlformats.org/officeDocument/2006/relationships/image" Target="../media/image235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5.png"/><Relationship Id="rId3" Type="http://schemas.openxmlformats.org/officeDocument/2006/relationships/image" Target="../media/image240.png"/><Relationship Id="rId7" Type="http://schemas.openxmlformats.org/officeDocument/2006/relationships/image" Target="../media/image244.png"/><Relationship Id="rId2" Type="http://schemas.openxmlformats.org/officeDocument/2006/relationships/image" Target="../media/image2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3.png"/><Relationship Id="rId5" Type="http://schemas.openxmlformats.org/officeDocument/2006/relationships/image" Target="../media/image242.png"/><Relationship Id="rId10" Type="http://schemas.openxmlformats.org/officeDocument/2006/relationships/image" Target="../media/image247.png"/><Relationship Id="rId4" Type="http://schemas.openxmlformats.org/officeDocument/2006/relationships/image" Target="../media/image241.png"/><Relationship Id="rId9" Type="http://schemas.openxmlformats.org/officeDocument/2006/relationships/image" Target="../media/image246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4.png"/><Relationship Id="rId3" Type="http://schemas.openxmlformats.org/officeDocument/2006/relationships/image" Target="../media/image249.png"/><Relationship Id="rId7" Type="http://schemas.openxmlformats.org/officeDocument/2006/relationships/image" Target="../media/image253.png"/><Relationship Id="rId2" Type="http://schemas.openxmlformats.org/officeDocument/2006/relationships/image" Target="../media/image2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2.png"/><Relationship Id="rId5" Type="http://schemas.openxmlformats.org/officeDocument/2006/relationships/image" Target="../media/image251.png"/><Relationship Id="rId4" Type="http://schemas.openxmlformats.org/officeDocument/2006/relationships/image" Target="../media/image250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1.png"/><Relationship Id="rId3" Type="http://schemas.openxmlformats.org/officeDocument/2006/relationships/image" Target="../media/image256.png"/><Relationship Id="rId7" Type="http://schemas.openxmlformats.org/officeDocument/2006/relationships/image" Target="../media/image260.png"/><Relationship Id="rId2" Type="http://schemas.openxmlformats.org/officeDocument/2006/relationships/image" Target="../media/image2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9.png"/><Relationship Id="rId5" Type="http://schemas.openxmlformats.org/officeDocument/2006/relationships/image" Target="../media/image258.png"/><Relationship Id="rId10" Type="http://schemas.openxmlformats.org/officeDocument/2006/relationships/image" Target="../media/image263.png"/><Relationship Id="rId4" Type="http://schemas.openxmlformats.org/officeDocument/2006/relationships/image" Target="../media/image257.png"/><Relationship Id="rId9" Type="http://schemas.openxmlformats.org/officeDocument/2006/relationships/image" Target="../media/image262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0.png"/><Relationship Id="rId3" Type="http://schemas.openxmlformats.org/officeDocument/2006/relationships/image" Target="../media/image265.png"/><Relationship Id="rId7" Type="http://schemas.openxmlformats.org/officeDocument/2006/relationships/image" Target="../media/image269.png"/><Relationship Id="rId2" Type="http://schemas.openxmlformats.org/officeDocument/2006/relationships/image" Target="../media/image2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8.png"/><Relationship Id="rId5" Type="http://schemas.openxmlformats.org/officeDocument/2006/relationships/image" Target="../media/image267.png"/><Relationship Id="rId4" Type="http://schemas.openxmlformats.org/officeDocument/2006/relationships/image" Target="../media/image266.png"/><Relationship Id="rId9" Type="http://schemas.openxmlformats.org/officeDocument/2006/relationships/image" Target="../media/image271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8.png"/><Relationship Id="rId3" Type="http://schemas.openxmlformats.org/officeDocument/2006/relationships/image" Target="../media/image273.png"/><Relationship Id="rId7" Type="http://schemas.openxmlformats.org/officeDocument/2006/relationships/image" Target="../media/image277.png"/><Relationship Id="rId2" Type="http://schemas.openxmlformats.org/officeDocument/2006/relationships/image" Target="../media/image27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6.png"/><Relationship Id="rId5" Type="http://schemas.openxmlformats.org/officeDocument/2006/relationships/image" Target="../media/image275.png"/><Relationship Id="rId4" Type="http://schemas.openxmlformats.org/officeDocument/2006/relationships/image" Target="../media/image274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5.png"/><Relationship Id="rId3" Type="http://schemas.openxmlformats.org/officeDocument/2006/relationships/image" Target="../media/image280.png"/><Relationship Id="rId7" Type="http://schemas.openxmlformats.org/officeDocument/2006/relationships/image" Target="../media/image284.png"/><Relationship Id="rId2" Type="http://schemas.openxmlformats.org/officeDocument/2006/relationships/image" Target="../media/image27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3.png"/><Relationship Id="rId11" Type="http://schemas.openxmlformats.org/officeDocument/2006/relationships/image" Target="../media/image288.png"/><Relationship Id="rId5" Type="http://schemas.openxmlformats.org/officeDocument/2006/relationships/image" Target="../media/image282.png"/><Relationship Id="rId10" Type="http://schemas.openxmlformats.org/officeDocument/2006/relationships/image" Target="../media/image287.png"/><Relationship Id="rId4" Type="http://schemas.openxmlformats.org/officeDocument/2006/relationships/image" Target="../media/image281.png"/><Relationship Id="rId9" Type="http://schemas.openxmlformats.org/officeDocument/2006/relationships/image" Target="../media/image286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0.png"/><Relationship Id="rId2" Type="http://schemas.openxmlformats.org/officeDocument/2006/relationships/image" Target="../media/image28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2.png"/><Relationship Id="rId4" Type="http://schemas.openxmlformats.org/officeDocument/2006/relationships/image" Target="../media/image291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4.png"/><Relationship Id="rId2" Type="http://schemas.openxmlformats.org/officeDocument/2006/relationships/image" Target="../media/image29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7.png"/><Relationship Id="rId5" Type="http://schemas.openxmlformats.org/officeDocument/2006/relationships/image" Target="../media/image296.png"/><Relationship Id="rId4" Type="http://schemas.openxmlformats.org/officeDocument/2006/relationships/image" Target="../media/image295.pn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4.png"/><Relationship Id="rId3" Type="http://schemas.openxmlformats.org/officeDocument/2006/relationships/image" Target="../media/image299.png"/><Relationship Id="rId7" Type="http://schemas.openxmlformats.org/officeDocument/2006/relationships/image" Target="../media/image303.png"/><Relationship Id="rId2" Type="http://schemas.openxmlformats.org/officeDocument/2006/relationships/image" Target="../media/image29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2.png"/><Relationship Id="rId5" Type="http://schemas.openxmlformats.org/officeDocument/2006/relationships/image" Target="../media/image301.png"/><Relationship Id="rId4" Type="http://schemas.openxmlformats.org/officeDocument/2006/relationships/image" Target="../media/image30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0.png"/><Relationship Id="rId3" Type="http://schemas.openxmlformats.org/officeDocument/2006/relationships/image" Target="../media/image305.png"/><Relationship Id="rId7" Type="http://schemas.openxmlformats.org/officeDocument/2006/relationships/image" Target="../media/image30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8.png"/><Relationship Id="rId11" Type="http://schemas.openxmlformats.org/officeDocument/2006/relationships/image" Target="../media/image313.png"/><Relationship Id="rId5" Type="http://schemas.openxmlformats.org/officeDocument/2006/relationships/image" Target="../media/image307.png"/><Relationship Id="rId10" Type="http://schemas.openxmlformats.org/officeDocument/2006/relationships/image" Target="../media/image312.png"/><Relationship Id="rId4" Type="http://schemas.openxmlformats.org/officeDocument/2006/relationships/image" Target="../media/image306.png"/><Relationship Id="rId9" Type="http://schemas.openxmlformats.org/officeDocument/2006/relationships/image" Target="../media/image311.png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0.png"/><Relationship Id="rId3" Type="http://schemas.openxmlformats.org/officeDocument/2006/relationships/image" Target="../media/image315.png"/><Relationship Id="rId7" Type="http://schemas.openxmlformats.org/officeDocument/2006/relationships/image" Target="../media/image319.png"/><Relationship Id="rId2" Type="http://schemas.openxmlformats.org/officeDocument/2006/relationships/image" Target="../media/image3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8.png"/><Relationship Id="rId5" Type="http://schemas.openxmlformats.org/officeDocument/2006/relationships/image" Target="../media/image317.png"/><Relationship Id="rId4" Type="http://schemas.openxmlformats.org/officeDocument/2006/relationships/image" Target="../media/image3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500034" y="4856834"/>
            <a:ext cx="765005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400" b="1" dirty="0">
                <a:solidFill>
                  <a:srgbClr val="FF0000"/>
                </a:solidFill>
              </a:rPr>
              <a:t>정답</a:t>
            </a:r>
            <a:endParaRPr lang="en-US" altLang="ko-KR" sz="2400" b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2400" dirty="0">
                <a:solidFill>
                  <a:srgbClr val="FF0000"/>
                </a:solidFill>
              </a:rPr>
              <a:t>  </a:t>
            </a:r>
            <a:r>
              <a:rPr lang="en-US" altLang="ko-KR" sz="2400" dirty="0" smtClean="0">
                <a:solidFill>
                  <a:srgbClr val="FF0000"/>
                </a:solidFill>
              </a:rPr>
              <a:t>(1)         </a:t>
            </a:r>
            <a:r>
              <a:rPr lang="ko-KR" altLang="en-US" sz="2400" dirty="0" smtClean="0">
                <a:solidFill>
                  <a:srgbClr val="FF0000"/>
                </a:solidFill>
              </a:rPr>
              <a:t>또는</a:t>
            </a:r>
            <a:r>
              <a:rPr lang="en-US" altLang="ko-KR" sz="2400" dirty="0" smtClean="0">
                <a:solidFill>
                  <a:srgbClr val="FF0000"/>
                </a:solidFill>
              </a:rPr>
              <a:t>		      </a:t>
            </a:r>
            <a:r>
              <a:rPr lang="ko-KR" altLang="en-US" sz="2400" dirty="0" smtClean="0">
                <a:solidFill>
                  <a:srgbClr val="FF0000"/>
                </a:solidFill>
              </a:rPr>
              <a:t>또는  </a:t>
            </a:r>
            <a:endParaRPr lang="en-US" altLang="ko-KR" sz="2400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2400" dirty="0">
                <a:solidFill>
                  <a:srgbClr val="FF0000"/>
                </a:solidFill>
              </a:rPr>
              <a:t>  </a:t>
            </a:r>
            <a:r>
              <a:rPr lang="en-US" altLang="ko-KR" sz="2400" dirty="0" smtClean="0">
                <a:solidFill>
                  <a:srgbClr val="FF0000"/>
                </a:solidFill>
              </a:rPr>
              <a:t>(2) </a:t>
            </a:r>
            <a:endParaRPr lang="ko-KR" altLang="en-US" sz="2400" dirty="0">
              <a:solidFill>
                <a:srgbClr val="FF0000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214423"/>
            <a:ext cx="2602632" cy="630402"/>
          </a:xfrm>
        </p:spPr>
        <p:txBody>
          <a:bodyPr/>
          <a:lstStyle/>
          <a:p>
            <a:pPr>
              <a:buNone/>
            </a:pPr>
            <a:r>
              <a:rPr lang="ko-KR" altLang="en-US" b="1" dirty="0" smtClean="0">
                <a:solidFill>
                  <a:srgbClr val="F6555B"/>
                </a:solidFill>
                <a:latin typeface="+mj-lt"/>
              </a:rPr>
              <a:t>예제 </a:t>
            </a:r>
            <a:r>
              <a:rPr lang="en-US" altLang="ko-KR" b="1" dirty="0" smtClean="0">
                <a:solidFill>
                  <a:srgbClr val="F6555B"/>
                </a:solidFill>
                <a:latin typeface="+mj-lt"/>
              </a:rPr>
              <a:t>1</a:t>
            </a:r>
            <a:endParaRPr lang="ko-KR" altLang="en-US" dirty="0">
              <a:solidFill>
                <a:srgbClr val="F6555B"/>
              </a:solidFill>
              <a:latin typeface="+mj-lt"/>
            </a:endParaRPr>
          </a:p>
        </p:txBody>
      </p:sp>
      <p:sp>
        <p:nvSpPr>
          <p:cNvPr id="4" name="제목 개체 틀 1"/>
          <p:cNvSpPr txBox="1">
            <a:spLocks/>
          </p:cNvSpPr>
          <p:nvPr/>
        </p:nvSpPr>
        <p:spPr>
          <a:xfrm>
            <a:off x="6558616" y="186994"/>
            <a:ext cx="2214578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ko-KR" altLang="en-US" sz="1400" b="1" dirty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교과서 </a:t>
            </a:r>
            <a:r>
              <a:rPr lang="en-US" altLang="ko-KR" sz="1400" b="1" dirty="0" smtClean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p.82</a:t>
            </a:r>
            <a:endParaRPr lang="ko-KR" altLang="en-US" sz="1400" b="1" dirty="0">
              <a:solidFill>
                <a:schemeClr val="accent2">
                  <a:lumMod val="50000"/>
                </a:schemeClr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  <p:sp>
        <p:nvSpPr>
          <p:cNvPr id="6" name="내용 개체 틀 2"/>
          <p:cNvSpPr txBox="1">
            <a:spLocks/>
          </p:cNvSpPr>
          <p:nvPr/>
        </p:nvSpPr>
        <p:spPr>
          <a:xfrm>
            <a:off x="741644" y="1799575"/>
            <a:ext cx="8222844" cy="3066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20000"/>
              </a:lnSpc>
              <a:defRPr/>
            </a:pPr>
            <a:r>
              <a:rPr lang="ko-KR" altLang="en-US" sz="3200" dirty="0" smtClean="0">
                <a:latin typeface="+mj-lt"/>
              </a:rPr>
              <a:t>다음 방정식을 풀라</a:t>
            </a:r>
            <a:r>
              <a:rPr lang="en-US" altLang="ko-KR" sz="3200" dirty="0" smtClean="0">
                <a:latin typeface="+mj-lt"/>
              </a:rPr>
              <a:t>.</a:t>
            </a:r>
          </a:p>
          <a:p>
            <a:pPr>
              <a:lnSpc>
                <a:spcPct val="120000"/>
              </a:lnSpc>
              <a:defRPr/>
            </a:pPr>
            <a:r>
              <a:rPr lang="en-US" altLang="ko-KR" sz="2800" dirty="0">
                <a:latin typeface="+mj-lt"/>
              </a:rPr>
              <a:t> </a:t>
            </a:r>
            <a:r>
              <a:rPr lang="en-US" altLang="ko-KR" sz="2800" dirty="0" smtClean="0">
                <a:latin typeface="+mj-lt"/>
              </a:rPr>
              <a:t> (1) 				  </a:t>
            </a:r>
          </a:p>
          <a:p>
            <a:pPr>
              <a:lnSpc>
                <a:spcPct val="120000"/>
              </a:lnSpc>
              <a:defRPr/>
            </a:pPr>
            <a:r>
              <a:rPr lang="en-US" altLang="ko-KR" sz="2800" dirty="0">
                <a:latin typeface="+mj-lt"/>
              </a:rPr>
              <a:t> </a:t>
            </a:r>
            <a:r>
              <a:rPr lang="en-US" altLang="ko-KR" sz="2800" dirty="0" smtClean="0">
                <a:latin typeface="+mj-lt"/>
              </a:rPr>
              <a:t> (2) 	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6760" y="2484960"/>
            <a:ext cx="1700641" cy="401864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8134" y="2997817"/>
            <a:ext cx="3599302" cy="396039"/>
          </a:xfrm>
          <a:prstGeom prst="rect">
            <a:avLst/>
          </a:prstGeom>
        </p:spPr>
      </p:pic>
      <p:sp>
        <p:nvSpPr>
          <p:cNvPr id="17" name="제목 1"/>
          <p:cNvSpPr txBox="1">
            <a:spLocks/>
          </p:cNvSpPr>
          <p:nvPr/>
        </p:nvSpPr>
        <p:spPr>
          <a:xfrm>
            <a:off x="742952" y="142852"/>
            <a:ext cx="6793704" cy="5111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n-US" altLang="ko-KR" sz="3600" b="1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Ⅱ</a:t>
            </a:r>
            <a:r>
              <a:rPr lang="en-US" altLang="ko-KR" sz="3600" spc="-150" dirty="0" smtClean="0">
                <a:latin typeface="HY견고딕" panose="02030600000101010101" pitchFamily="18" charset="-127"/>
                <a:ea typeface="HY견고딕" panose="02030600000101010101" pitchFamily="18" charset="-127"/>
                <a:cs typeface="Verdana" panose="020B0604030504040204" pitchFamily="34" charset="0"/>
              </a:rPr>
              <a:t>-3. </a:t>
            </a:r>
            <a:r>
              <a:rPr lang="ko-KR" altLang="en-US" sz="3600" spc="-150" dirty="0" smtClean="0">
                <a:latin typeface="HY견고딕" panose="02030600000101010101" pitchFamily="18" charset="-127"/>
                <a:ea typeface="HY견고딕" panose="02030600000101010101" pitchFamily="18" charset="-127"/>
                <a:cs typeface="Verdana" panose="020B0604030504040204" pitchFamily="34" charset="0"/>
              </a:rPr>
              <a:t>여러 가지 방정식과 부등식</a:t>
            </a:r>
            <a:endParaRPr lang="ko-KR" altLang="en-US" sz="3600" spc="-150" dirty="0">
              <a:latin typeface="HY견고딕" panose="02030600000101010101" pitchFamily="18" charset="-127"/>
              <a:ea typeface="HY견고딕" panose="02030600000101010101" pitchFamily="18" charset="-127"/>
              <a:cs typeface="Verdana" panose="020B0604030504040204" pitchFamily="34" charset="0"/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0466" y="5628422"/>
            <a:ext cx="736638" cy="254013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20177" y="5539567"/>
            <a:ext cx="1968601" cy="374669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90327" y="5507766"/>
            <a:ext cx="1949550" cy="374669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10024" y="6163448"/>
            <a:ext cx="939848" cy="266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99154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내용 개체 틀 2"/>
          <p:cNvSpPr txBox="1">
            <a:spLocks/>
          </p:cNvSpPr>
          <p:nvPr/>
        </p:nvSpPr>
        <p:spPr>
          <a:xfrm>
            <a:off x="741644" y="1799574"/>
            <a:ext cx="8222844" cy="32296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20000"/>
              </a:lnSpc>
              <a:buNone/>
            </a:pPr>
            <a:r>
              <a:rPr lang="ko-KR" altLang="en-US" sz="3200" dirty="0" smtClean="0"/>
              <a:t>다음 연립이차방정식을 풀라</a:t>
            </a:r>
            <a:r>
              <a:rPr lang="en-US" altLang="ko-KR" sz="3200" dirty="0" smtClean="0"/>
              <a:t>.</a:t>
            </a:r>
          </a:p>
          <a:p>
            <a:pPr>
              <a:lnSpc>
                <a:spcPct val="120000"/>
              </a:lnSpc>
              <a:buNone/>
            </a:pPr>
            <a:r>
              <a:rPr lang="en-US" altLang="ko-KR" sz="1400" dirty="0" smtClean="0">
                <a:latin typeface="+mj-lt"/>
              </a:rPr>
              <a:t>   </a:t>
            </a:r>
          </a:p>
          <a:p>
            <a:pPr>
              <a:lnSpc>
                <a:spcPct val="120000"/>
              </a:lnSpc>
              <a:buNone/>
            </a:pPr>
            <a:r>
              <a:rPr lang="en-US" altLang="ko-KR" sz="2800" dirty="0">
                <a:latin typeface="+mj-lt"/>
              </a:rPr>
              <a:t> </a:t>
            </a:r>
            <a:r>
              <a:rPr lang="en-US" altLang="ko-KR" sz="2800" dirty="0" smtClean="0">
                <a:latin typeface="+mj-lt"/>
              </a:rPr>
              <a:t> (1) 				  </a:t>
            </a:r>
          </a:p>
          <a:p>
            <a:pPr>
              <a:lnSpc>
                <a:spcPct val="120000"/>
              </a:lnSpc>
              <a:buNone/>
            </a:pPr>
            <a:endParaRPr lang="en-US" altLang="ko-KR" sz="2800" dirty="0">
              <a:latin typeface="+mj-lt"/>
            </a:endParaRPr>
          </a:p>
          <a:p>
            <a:pPr>
              <a:lnSpc>
                <a:spcPct val="120000"/>
              </a:lnSpc>
              <a:buNone/>
            </a:pPr>
            <a:r>
              <a:rPr lang="en-US" altLang="ko-KR" sz="2800" dirty="0" smtClean="0">
                <a:latin typeface="+mj-lt"/>
              </a:rPr>
              <a:t>  (2)</a:t>
            </a:r>
            <a:r>
              <a:rPr lang="en-US" altLang="ko-KR" sz="3200" dirty="0" smtClean="0">
                <a:latin typeface="+mj-lt"/>
              </a:rPr>
              <a:t> 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214423"/>
            <a:ext cx="1810544" cy="630402"/>
          </a:xfrm>
        </p:spPr>
        <p:txBody>
          <a:bodyPr/>
          <a:lstStyle/>
          <a:p>
            <a:pPr>
              <a:buNone/>
            </a:pPr>
            <a:r>
              <a:rPr lang="ko-KR" altLang="en-US" b="1" dirty="0" smtClean="0">
                <a:solidFill>
                  <a:srgbClr val="2A2D72"/>
                </a:solidFill>
              </a:rPr>
              <a:t>문제 </a:t>
            </a:r>
            <a:r>
              <a:rPr lang="en-US" altLang="ko-KR" b="1" dirty="0" smtClean="0">
                <a:solidFill>
                  <a:srgbClr val="2A2D72"/>
                </a:solidFill>
              </a:rPr>
              <a:t>1</a:t>
            </a:r>
          </a:p>
        </p:txBody>
      </p:sp>
      <p:sp>
        <p:nvSpPr>
          <p:cNvPr id="4" name="제목 개체 틀 1"/>
          <p:cNvSpPr txBox="1">
            <a:spLocks/>
          </p:cNvSpPr>
          <p:nvPr/>
        </p:nvSpPr>
        <p:spPr>
          <a:xfrm>
            <a:off x="6558616" y="186994"/>
            <a:ext cx="2214578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ko-KR" altLang="en-US" sz="1400" b="1" dirty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교과서 </a:t>
            </a:r>
            <a:r>
              <a:rPr lang="en-US" altLang="ko-KR" sz="1400" b="1" dirty="0" smtClean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p.85</a:t>
            </a:r>
            <a:endParaRPr lang="ko-KR" altLang="en-US" sz="1400" b="1" dirty="0">
              <a:solidFill>
                <a:schemeClr val="accent2">
                  <a:lumMod val="50000"/>
                </a:schemeClr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0034" y="4649658"/>
            <a:ext cx="765005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400" b="1" dirty="0" smtClean="0">
                <a:solidFill>
                  <a:srgbClr val="FF0000"/>
                </a:solidFill>
              </a:rPr>
              <a:t>정답</a:t>
            </a:r>
            <a:endParaRPr lang="en-US" altLang="ko-KR" sz="24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endParaRPr lang="en-US" altLang="ko-KR" sz="1200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2400" dirty="0" smtClean="0">
                <a:solidFill>
                  <a:srgbClr val="FF0000"/>
                </a:solidFill>
              </a:rPr>
              <a:t>  (1)          </a:t>
            </a:r>
            <a:r>
              <a:rPr lang="ko-KR" altLang="en-US" sz="2400" dirty="0" smtClean="0">
                <a:solidFill>
                  <a:srgbClr val="FF0000"/>
                </a:solidFill>
              </a:rPr>
              <a:t>또는</a:t>
            </a:r>
            <a:r>
              <a:rPr lang="en-US" altLang="ko-KR" sz="2400" dirty="0" smtClean="0">
                <a:solidFill>
                  <a:srgbClr val="FF0000"/>
                </a:solidFill>
              </a:rPr>
              <a:t>		 (2)          </a:t>
            </a:r>
            <a:r>
              <a:rPr lang="ko-KR" altLang="en-US" sz="2400" dirty="0" smtClean="0">
                <a:solidFill>
                  <a:srgbClr val="FF0000"/>
                </a:solidFill>
              </a:rPr>
              <a:t>또는 </a:t>
            </a:r>
            <a:r>
              <a:rPr lang="en-US" altLang="ko-KR" sz="2400" dirty="0" smtClean="0">
                <a:solidFill>
                  <a:srgbClr val="FF0000"/>
                </a:solidFill>
              </a:rPr>
              <a:t> </a:t>
            </a:r>
            <a:r>
              <a:rPr lang="ko-KR" altLang="en-US" sz="2400" dirty="0" smtClean="0">
                <a:solidFill>
                  <a:srgbClr val="FF0000"/>
                </a:solidFill>
              </a:rPr>
              <a:t> </a:t>
            </a:r>
            <a:endParaRPr lang="ko-KR" altLang="en-US" sz="2400" dirty="0">
              <a:solidFill>
                <a:srgbClr val="FF0000"/>
              </a:solidFill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6794" y="2537357"/>
            <a:ext cx="2984670" cy="907584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6686" y="3616727"/>
            <a:ext cx="3173496" cy="907584"/>
          </a:xfrm>
          <a:prstGeom prst="rect">
            <a:avLst/>
          </a:prstGeom>
        </p:spPr>
      </p:pic>
      <p:sp>
        <p:nvSpPr>
          <p:cNvPr id="13" name="제목 1"/>
          <p:cNvSpPr txBox="1">
            <a:spLocks/>
          </p:cNvSpPr>
          <p:nvPr/>
        </p:nvSpPr>
        <p:spPr>
          <a:xfrm>
            <a:off x="742952" y="142852"/>
            <a:ext cx="6793704" cy="5111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n-US" altLang="ko-KR" sz="3600" b="1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Ⅱ</a:t>
            </a:r>
            <a:r>
              <a:rPr lang="en-US" altLang="ko-KR" sz="3600" spc="-150" dirty="0" smtClean="0">
                <a:latin typeface="HY견고딕" panose="02030600000101010101" pitchFamily="18" charset="-127"/>
                <a:ea typeface="HY견고딕" panose="02030600000101010101" pitchFamily="18" charset="-127"/>
                <a:cs typeface="Verdana" panose="020B0604030504040204" pitchFamily="34" charset="0"/>
              </a:rPr>
              <a:t>-3. </a:t>
            </a:r>
            <a:r>
              <a:rPr lang="ko-KR" altLang="en-US" sz="3600" spc="-150" dirty="0" smtClean="0">
                <a:latin typeface="HY견고딕" panose="02030600000101010101" pitchFamily="18" charset="-127"/>
                <a:ea typeface="HY견고딕" panose="02030600000101010101" pitchFamily="18" charset="-127"/>
                <a:cs typeface="Verdana" panose="020B0604030504040204" pitchFamily="34" charset="0"/>
              </a:rPr>
              <a:t>여러 가지 방정식과 부등식</a:t>
            </a:r>
            <a:endParaRPr lang="ko-KR" altLang="en-US" sz="3600" spc="-150" dirty="0">
              <a:latin typeface="HY견고딕" panose="02030600000101010101" pitchFamily="18" charset="-127"/>
              <a:ea typeface="HY견고딕" panose="02030600000101010101" pitchFamily="18" charset="-127"/>
              <a:cs typeface="Verdana" panose="020B0604030504040204" pitchFamily="34" charset="0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9865" y="5451520"/>
            <a:ext cx="857294" cy="762039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21764" y="5089464"/>
            <a:ext cx="1251014" cy="1485976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31634" y="5460958"/>
            <a:ext cx="863644" cy="742988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94818" y="5454796"/>
            <a:ext cx="1085906" cy="755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01684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214423"/>
            <a:ext cx="2602632" cy="630402"/>
          </a:xfrm>
        </p:spPr>
        <p:txBody>
          <a:bodyPr/>
          <a:lstStyle/>
          <a:p>
            <a:pPr>
              <a:buNone/>
            </a:pPr>
            <a:r>
              <a:rPr lang="ko-KR" altLang="en-US" b="1" dirty="0" smtClean="0">
                <a:solidFill>
                  <a:srgbClr val="F6555B"/>
                </a:solidFill>
                <a:latin typeface="+mj-lt"/>
              </a:rPr>
              <a:t>예제 </a:t>
            </a:r>
            <a:r>
              <a:rPr lang="en-US" altLang="ko-KR" b="1" dirty="0">
                <a:solidFill>
                  <a:srgbClr val="F6555B"/>
                </a:solidFill>
                <a:latin typeface="+mj-lt"/>
              </a:rPr>
              <a:t>2</a:t>
            </a:r>
            <a:endParaRPr lang="ko-KR" altLang="en-US" dirty="0">
              <a:solidFill>
                <a:srgbClr val="F6555B"/>
              </a:solidFill>
              <a:latin typeface="+mj-lt"/>
            </a:endParaRPr>
          </a:p>
        </p:txBody>
      </p:sp>
      <p:sp>
        <p:nvSpPr>
          <p:cNvPr id="4" name="제목 개체 틀 1"/>
          <p:cNvSpPr txBox="1">
            <a:spLocks/>
          </p:cNvSpPr>
          <p:nvPr/>
        </p:nvSpPr>
        <p:spPr>
          <a:xfrm>
            <a:off x="6558616" y="186994"/>
            <a:ext cx="2214578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ko-KR" altLang="en-US" sz="1400" b="1" dirty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교과서 </a:t>
            </a:r>
            <a:r>
              <a:rPr lang="en-US" altLang="ko-KR" sz="1400" b="1" dirty="0" smtClean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p.86</a:t>
            </a:r>
            <a:endParaRPr lang="ko-KR" altLang="en-US" sz="1400" b="1" dirty="0">
              <a:solidFill>
                <a:schemeClr val="accent2">
                  <a:lumMod val="50000"/>
                </a:schemeClr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  <p:sp>
        <p:nvSpPr>
          <p:cNvPr id="6" name="내용 개체 틀 2"/>
          <p:cNvSpPr txBox="1">
            <a:spLocks/>
          </p:cNvSpPr>
          <p:nvPr/>
        </p:nvSpPr>
        <p:spPr>
          <a:xfrm>
            <a:off x="741644" y="1799575"/>
            <a:ext cx="8222844" cy="3066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20000"/>
              </a:lnSpc>
              <a:defRPr/>
            </a:pPr>
            <a:r>
              <a:rPr lang="ko-KR" altLang="en-US" sz="3200" dirty="0" smtClean="0">
                <a:latin typeface="+mj-lt"/>
              </a:rPr>
              <a:t>다음 연립이차방정식을 풀라</a:t>
            </a:r>
            <a:r>
              <a:rPr lang="en-US" altLang="ko-KR" sz="3200" dirty="0" smtClean="0">
                <a:latin typeface="+mj-lt"/>
              </a:rPr>
              <a:t>.</a:t>
            </a:r>
          </a:p>
          <a:p>
            <a:pPr>
              <a:lnSpc>
                <a:spcPct val="120000"/>
              </a:lnSpc>
              <a:defRPr/>
            </a:pPr>
            <a:r>
              <a:rPr lang="en-US" altLang="ko-KR" sz="3200" dirty="0">
                <a:latin typeface="+mj-lt"/>
              </a:rPr>
              <a:t>	</a:t>
            </a:r>
            <a:r>
              <a:rPr lang="en-US" altLang="ko-KR" sz="3200" dirty="0" smtClean="0">
                <a:latin typeface="+mj-lt"/>
              </a:rPr>
              <a:t>	</a:t>
            </a:r>
          </a:p>
          <a:p>
            <a:pPr>
              <a:lnSpc>
                <a:spcPct val="120000"/>
              </a:lnSpc>
              <a:defRPr/>
            </a:pPr>
            <a:r>
              <a:rPr lang="en-US" altLang="ko-KR" sz="3200" dirty="0" smtClean="0">
                <a:latin typeface="+mj-lt"/>
              </a:rPr>
              <a:t>	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7710" y="2546893"/>
            <a:ext cx="3130711" cy="990651"/>
          </a:xfrm>
          <a:prstGeom prst="rect">
            <a:avLst/>
          </a:prstGeom>
        </p:spPr>
      </p:pic>
      <p:sp>
        <p:nvSpPr>
          <p:cNvPr id="11" name="제목 1"/>
          <p:cNvSpPr txBox="1">
            <a:spLocks/>
          </p:cNvSpPr>
          <p:nvPr/>
        </p:nvSpPr>
        <p:spPr>
          <a:xfrm>
            <a:off x="742952" y="142852"/>
            <a:ext cx="6793704" cy="5111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n-US" altLang="ko-KR" sz="3600" b="1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Ⅱ</a:t>
            </a:r>
            <a:r>
              <a:rPr lang="en-US" altLang="ko-KR" sz="3600" spc="-150" dirty="0" smtClean="0">
                <a:latin typeface="HY견고딕" panose="02030600000101010101" pitchFamily="18" charset="-127"/>
                <a:ea typeface="HY견고딕" panose="02030600000101010101" pitchFamily="18" charset="-127"/>
                <a:cs typeface="Verdana" panose="020B0604030504040204" pitchFamily="34" charset="0"/>
              </a:rPr>
              <a:t>-3. </a:t>
            </a:r>
            <a:r>
              <a:rPr lang="ko-KR" altLang="en-US" sz="3600" spc="-150" dirty="0" smtClean="0">
                <a:latin typeface="HY견고딕" panose="02030600000101010101" pitchFamily="18" charset="-127"/>
                <a:ea typeface="HY견고딕" panose="02030600000101010101" pitchFamily="18" charset="-127"/>
                <a:cs typeface="Verdana" panose="020B0604030504040204" pitchFamily="34" charset="0"/>
              </a:rPr>
              <a:t>여러 가지 방정식과 부등식</a:t>
            </a:r>
            <a:endParaRPr lang="ko-KR" altLang="en-US" sz="3600" spc="-150" dirty="0">
              <a:latin typeface="HY견고딕" panose="02030600000101010101" pitchFamily="18" charset="-127"/>
              <a:ea typeface="HY견고딕" panose="02030600000101010101" pitchFamily="18" charset="-127"/>
              <a:cs typeface="Verdana" panose="020B060403050404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0034" y="4778250"/>
            <a:ext cx="765005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400" b="1" dirty="0" smtClean="0">
                <a:solidFill>
                  <a:srgbClr val="FF0000"/>
                </a:solidFill>
              </a:rPr>
              <a:t>정답</a:t>
            </a:r>
            <a:endParaRPr lang="en-US" altLang="ko-KR" sz="24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1200" b="1" dirty="0" smtClean="0">
                <a:solidFill>
                  <a:srgbClr val="FF0000"/>
                </a:solidFill>
              </a:rPr>
              <a:t> </a:t>
            </a:r>
            <a:endParaRPr lang="en-US" altLang="ko-KR" sz="24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2400" dirty="0" smtClean="0">
                <a:solidFill>
                  <a:srgbClr val="FF0000"/>
                </a:solidFill>
              </a:rPr>
              <a:t>	     </a:t>
            </a:r>
            <a:r>
              <a:rPr lang="ko-KR" altLang="en-US" sz="2400" dirty="0" smtClean="0">
                <a:solidFill>
                  <a:srgbClr val="FF0000"/>
                </a:solidFill>
              </a:rPr>
              <a:t>또는 </a:t>
            </a:r>
            <a:r>
              <a:rPr lang="en-US" altLang="ko-KR" sz="2400" dirty="0" smtClean="0">
                <a:solidFill>
                  <a:srgbClr val="FF0000"/>
                </a:solidFill>
              </a:rPr>
              <a:t>	      </a:t>
            </a:r>
            <a:r>
              <a:rPr lang="ko-KR" altLang="en-US" sz="2400" dirty="0" smtClean="0">
                <a:solidFill>
                  <a:srgbClr val="FF0000"/>
                </a:solidFill>
              </a:rPr>
              <a:t>또는</a:t>
            </a:r>
            <a:r>
              <a:rPr lang="en-US" altLang="ko-KR" sz="2400" dirty="0" smtClean="0">
                <a:solidFill>
                  <a:srgbClr val="FF0000"/>
                </a:solidFill>
              </a:rPr>
              <a:t>	        </a:t>
            </a:r>
            <a:r>
              <a:rPr lang="ko-KR" altLang="en-US" sz="2400" dirty="0" smtClean="0">
                <a:solidFill>
                  <a:srgbClr val="FF0000"/>
                </a:solidFill>
              </a:rPr>
              <a:t>또는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  </a:t>
            </a:r>
            <a:endParaRPr lang="en-US" altLang="ko-KR" sz="2400" b="1" dirty="0">
              <a:solidFill>
                <a:srgbClr val="FF0000"/>
              </a:solidFill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660" y="5590380"/>
            <a:ext cx="1073205" cy="736638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8726" y="5598944"/>
            <a:ext cx="1092256" cy="736638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89131" y="5545991"/>
            <a:ext cx="1244664" cy="844593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90307" y="5536402"/>
            <a:ext cx="1466925" cy="844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17097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내용 개체 틀 2"/>
          <p:cNvSpPr txBox="1">
            <a:spLocks/>
          </p:cNvSpPr>
          <p:nvPr/>
        </p:nvSpPr>
        <p:spPr>
          <a:xfrm>
            <a:off x="741644" y="1799574"/>
            <a:ext cx="8222844" cy="32296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20000"/>
              </a:lnSpc>
              <a:buNone/>
            </a:pPr>
            <a:r>
              <a:rPr lang="ko-KR" altLang="en-US" sz="3200" dirty="0" smtClean="0"/>
              <a:t>다음 연립이차방정식을 풀라</a:t>
            </a:r>
            <a:r>
              <a:rPr lang="en-US" altLang="ko-KR" sz="3200" dirty="0" smtClean="0"/>
              <a:t>.</a:t>
            </a:r>
          </a:p>
          <a:p>
            <a:pPr>
              <a:lnSpc>
                <a:spcPct val="120000"/>
              </a:lnSpc>
              <a:buNone/>
            </a:pPr>
            <a:r>
              <a:rPr lang="en-US" altLang="ko-KR" dirty="0" smtClean="0">
                <a:latin typeface="+mj-lt"/>
              </a:rPr>
              <a:t>   </a:t>
            </a:r>
          </a:p>
          <a:p>
            <a:pPr>
              <a:lnSpc>
                <a:spcPct val="120000"/>
              </a:lnSpc>
              <a:buNone/>
            </a:pPr>
            <a:r>
              <a:rPr lang="en-US" altLang="ko-KR" sz="2800" dirty="0">
                <a:latin typeface="+mj-lt"/>
              </a:rPr>
              <a:t> </a:t>
            </a:r>
            <a:r>
              <a:rPr lang="en-US" altLang="ko-KR" sz="2800" dirty="0" smtClean="0">
                <a:latin typeface="+mj-lt"/>
              </a:rPr>
              <a:t> (1)	                         (2) 			  </a:t>
            </a:r>
            <a:endParaRPr lang="en-US" altLang="ko-KR" sz="2800" dirty="0">
              <a:latin typeface="+mj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0034" y="3886423"/>
            <a:ext cx="765005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400" b="1" dirty="0" smtClean="0">
                <a:solidFill>
                  <a:srgbClr val="FF0000"/>
                </a:solidFill>
              </a:rPr>
              <a:t>정답</a:t>
            </a:r>
            <a:endParaRPr lang="en-US" altLang="ko-KR" sz="24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2400" dirty="0" smtClean="0">
                <a:solidFill>
                  <a:srgbClr val="FF0000"/>
                </a:solidFill>
              </a:rPr>
              <a:t>  (1)             </a:t>
            </a:r>
            <a:r>
              <a:rPr lang="ko-KR" altLang="en-US" sz="2400" dirty="0" smtClean="0">
                <a:solidFill>
                  <a:srgbClr val="FF0000"/>
                </a:solidFill>
              </a:rPr>
              <a:t>또는</a:t>
            </a:r>
            <a:r>
              <a:rPr lang="en-US" altLang="ko-KR" sz="2400" dirty="0" smtClean="0">
                <a:solidFill>
                  <a:srgbClr val="FF0000"/>
                </a:solidFill>
              </a:rPr>
              <a:t>             </a:t>
            </a:r>
            <a:r>
              <a:rPr lang="ko-KR" altLang="en-US" sz="2400" dirty="0" smtClean="0">
                <a:solidFill>
                  <a:srgbClr val="FF0000"/>
                </a:solidFill>
              </a:rPr>
              <a:t>또는               또는</a:t>
            </a:r>
            <a:endParaRPr lang="en-US" altLang="ko-KR" sz="24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endParaRPr lang="en-US" altLang="ko-KR" sz="24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endParaRPr lang="en-US" altLang="ko-KR" sz="800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endParaRPr lang="en-US" altLang="ko-KR" sz="800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2400" dirty="0" smtClean="0">
                <a:solidFill>
                  <a:srgbClr val="FF0000"/>
                </a:solidFill>
              </a:rPr>
              <a:t>  (2)             </a:t>
            </a:r>
            <a:r>
              <a:rPr lang="ko-KR" altLang="en-US" sz="2400" dirty="0" smtClean="0">
                <a:solidFill>
                  <a:srgbClr val="FF0000"/>
                </a:solidFill>
              </a:rPr>
              <a:t>또는</a:t>
            </a:r>
            <a:r>
              <a:rPr lang="en-US" altLang="ko-KR" sz="2400" dirty="0" smtClean="0">
                <a:solidFill>
                  <a:srgbClr val="FF0000"/>
                </a:solidFill>
              </a:rPr>
              <a:t>		</a:t>
            </a:r>
            <a:r>
              <a:rPr lang="ko-KR" altLang="en-US" sz="2400" dirty="0" smtClean="0">
                <a:solidFill>
                  <a:srgbClr val="FF0000"/>
                </a:solidFill>
              </a:rPr>
              <a:t> </a:t>
            </a:r>
            <a:r>
              <a:rPr lang="en-US" altLang="ko-KR" sz="2400" dirty="0" smtClean="0">
                <a:solidFill>
                  <a:srgbClr val="FF0000"/>
                </a:solidFill>
              </a:rPr>
              <a:t> </a:t>
            </a:r>
            <a:r>
              <a:rPr lang="ko-KR" altLang="en-US" sz="2400" dirty="0" smtClean="0">
                <a:solidFill>
                  <a:srgbClr val="FF0000"/>
                </a:solidFill>
              </a:rPr>
              <a:t>     </a:t>
            </a:r>
            <a:r>
              <a:rPr lang="en-US" altLang="ko-KR" sz="2400" dirty="0" smtClean="0">
                <a:solidFill>
                  <a:srgbClr val="FF0000"/>
                </a:solidFill>
              </a:rPr>
              <a:t>(</a:t>
            </a:r>
            <a:r>
              <a:rPr lang="ko-KR" altLang="en-US" sz="2400" dirty="0" err="1" smtClean="0">
                <a:solidFill>
                  <a:srgbClr val="FF0000"/>
                </a:solidFill>
              </a:rPr>
              <a:t>복호동순</a:t>
            </a:r>
            <a:r>
              <a:rPr lang="en-US" altLang="ko-KR" sz="2400" dirty="0" smtClean="0">
                <a:solidFill>
                  <a:srgbClr val="FF0000"/>
                </a:solidFill>
              </a:rPr>
              <a:t>)</a:t>
            </a:r>
            <a:endParaRPr lang="ko-KR" altLang="en-US" sz="2400" dirty="0">
              <a:solidFill>
                <a:srgbClr val="FF0000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214423"/>
            <a:ext cx="1810544" cy="630402"/>
          </a:xfrm>
        </p:spPr>
        <p:txBody>
          <a:bodyPr/>
          <a:lstStyle/>
          <a:p>
            <a:pPr>
              <a:buNone/>
            </a:pPr>
            <a:r>
              <a:rPr lang="ko-KR" altLang="en-US" b="1" dirty="0" smtClean="0">
                <a:solidFill>
                  <a:srgbClr val="2A2D72"/>
                </a:solidFill>
              </a:rPr>
              <a:t>문제 </a:t>
            </a:r>
            <a:r>
              <a:rPr lang="en-US" altLang="ko-KR" b="1" dirty="0">
                <a:solidFill>
                  <a:srgbClr val="2A2D72"/>
                </a:solidFill>
              </a:rPr>
              <a:t>2</a:t>
            </a:r>
            <a:endParaRPr lang="en-US" altLang="ko-KR" b="1" dirty="0" smtClean="0">
              <a:solidFill>
                <a:srgbClr val="2A2D72"/>
              </a:solidFill>
            </a:endParaRPr>
          </a:p>
        </p:txBody>
      </p:sp>
      <p:sp>
        <p:nvSpPr>
          <p:cNvPr id="4" name="제목 개체 틀 1"/>
          <p:cNvSpPr txBox="1">
            <a:spLocks/>
          </p:cNvSpPr>
          <p:nvPr/>
        </p:nvSpPr>
        <p:spPr>
          <a:xfrm>
            <a:off x="6558616" y="186994"/>
            <a:ext cx="2214578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ko-KR" altLang="en-US" sz="1400" b="1" dirty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교과서 </a:t>
            </a:r>
            <a:r>
              <a:rPr lang="en-US" altLang="ko-KR" sz="1400" b="1" dirty="0" smtClean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p.86</a:t>
            </a:r>
            <a:endParaRPr lang="ko-KR" altLang="en-US" sz="1400" b="1" dirty="0">
              <a:solidFill>
                <a:schemeClr val="accent2">
                  <a:lumMod val="50000"/>
                </a:schemeClr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6211" y="2594714"/>
            <a:ext cx="2853257" cy="920219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1447" y="2609454"/>
            <a:ext cx="3021095" cy="914432"/>
          </a:xfrm>
          <a:prstGeom prst="rect">
            <a:avLst/>
          </a:prstGeom>
        </p:spPr>
      </p:pic>
      <p:sp>
        <p:nvSpPr>
          <p:cNvPr id="12" name="제목 1"/>
          <p:cNvSpPr txBox="1">
            <a:spLocks/>
          </p:cNvSpPr>
          <p:nvPr/>
        </p:nvSpPr>
        <p:spPr>
          <a:xfrm>
            <a:off x="742952" y="142852"/>
            <a:ext cx="6793704" cy="5111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n-US" altLang="ko-KR" sz="3600" b="1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Ⅱ</a:t>
            </a:r>
            <a:r>
              <a:rPr lang="en-US" altLang="ko-KR" sz="3600" spc="-150" dirty="0" smtClean="0">
                <a:latin typeface="HY견고딕" panose="02030600000101010101" pitchFamily="18" charset="-127"/>
                <a:ea typeface="HY견고딕" panose="02030600000101010101" pitchFamily="18" charset="-127"/>
                <a:cs typeface="Verdana" panose="020B0604030504040204" pitchFamily="34" charset="0"/>
              </a:rPr>
              <a:t>-3. </a:t>
            </a:r>
            <a:r>
              <a:rPr lang="ko-KR" altLang="en-US" sz="3600" spc="-150" dirty="0" smtClean="0">
                <a:latin typeface="HY견고딕" panose="02030600000101010101" pitchFamily="18" charset="-127"/>
                <a:ea typeface="HY견고딕" panose="02030600000101010101" pitchFamily="18" charset="-127"/>
                <a:cs typeface="Verdana" panose="020B0604030504040204" pitchFamily="34" charset="0"/>
              </a:rPr>
              <a:t>여러 가지 방정식과 부등식</a:t>
            </a:r>
            <a:endParaRPr lang="ko-KR" altLang="en-US" sz="3600" spc="-150" dirty="0">
              <a:latin typeface="HY견고딕" panose="02030600000101010101" pitchFamily="18" charset="-127"/>
              <a:ea typeface="HY견고딕" panose="02030600000101010101" pitchFamily="18" charset="-127"/>
              <a:cs typeface="Verdana" panose="020B0604030504040204" pitchFamily="34" charset="0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0206" y="4450572"/>
            <a:ext cx="1066855" cy="736638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26704" y="4058413"/>
            <a:ext cx="1263715" cy="1485976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89697" y="4416912"/>
            <a:ext cx="1111307" cy="749339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72478" y="4038193"/>
            <a:ext cx="1282766" cy="1485976"/>
          </a:xfrm>
          <a:prstGeom prst="rect">
            <a:avLst/>
          </a:prstGeom>
        </p:spPr>
      </p:pic>
      <p:pic>
        <p:nvPicPr>
          <p:cNvPr id="15" name="그림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92196" y="5827876"/>
            <a:ext cx="1117657" cy="723937"/>
          </a:xfrm>
          <a:prstGeom prst="rect">
            <a:avLst/>
          </a:prstGeom>
        </p:spPr>
      </p:pic>
      <p:pic>
        <p:nvPicPr>
          <p:cNvPr id="16" name="그림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54728" y="5782635"/>
            <a:ext cx="1670136" cy="831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47038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내용 개체 틀 2"/>
          <p:cNvSpPr txBox="1">
            <a:spLocks/>
          </p:cNvSpPr>
          <p:nvPr/>
        </p:nvSpPr>
        <p:spPr>
          <a:xfrm>
            <a:off x="741644" y="1799574"/>
            <a:ext cx="8222844" cy="32296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120000"/>
              </a:lnSpc>
              <a:buNone/>
            </a:pPr>
            <a:r>
              <a:rPr lang="ko-KR" altLang="en-US" sz="2500" dirty="0" smtClean="0"/>
              <a:t>오른쪽 그림과 같이 둘레의 길이가        </a:t>
            </a:r>
            <a:r>
              <a:rPr lang="en-US" altLang="ko-KR" sz="2500" dirty="0" smtClean="0"/>
              <a:t/>
            </a:r>
            <a:br>
              <a:rPr lang="en-US" altLang="ko-KR" sz="2500" dirty="0" smtClean="0"/>
            </a:br>
            <a:r>
              <a:rPr lang="ko-KR" altLang="en-US" sz="2500" dirty="0" smtClean="0"/>
              <a:t>인 직사각형 모양의 화단이 있다</a:t>
            </a:r>
            <a:r>
              <a:rPr lang="en-US" altLang="ko-KR" sz="2500" dirty="0" smtClean="0"/>
              <a:t>. </a:t>
            </a:r>
            <a:r>
              <a:rPr lang="ko-KR" altLang="en-US" sz="2500" dirty="0" smtClean="0"/>
              <a:t>화단의</a:t>
            </a:r>
            <a:r>
              <a:rPr lang="en-US" altLang="ko-KR" sz="2500" dirty="0" smtClean="0"/>
              <a:t/>
            </a:r>
            <a:br>
              <a:rPr lang="en-US" altLang="ko-KR" sz="2500" dirty="0" smtClean="0"/>
            </a:br>
            <a:r>
              <a:rPr lang="ko-KR" altLang="en-US" sz="2500" dirty="0" smtClean="0"/>
              <a:t>가로</a:t>
            </a:r>
            <a:r>
              <a:rPr lang="en-US" altLang="ko-KR" sz="2500" dirty="0" smtClean="0"/>
              <a:t>, </a:t>
            </a:r>
            <a:r>
              <a:rPr lang="ko-KR" altLang="en-US" sz="2500" dirty="0" smtClean="0"/>
              <a:t>세로의 길이를 각각 두 배로 늘려서</a:t>
            </a:r>
            <a:r>
              <a:rPr lang="en-US" altLang="ko-KR" sz="2500" dirty="0" smtClean="0"/>
              <a:t/>
            </a:r>
            <a:br>
              <a:rPr lang="en-US" altLang="ko-KR" sz="2500" dirty="0" smtClean="0"/>
            </a:br>
            <a:r>
              <a:rPr lang="ko-KR" altLang="en-US" sz="2500" dirty="0" smtClean="0"/>
              <a:t>직사각형 모양의 화단을 새로 만들었더니</a:t>
            </a:r>
            <a:r>
              <a:rPr lang="en-US" altLang="ko-KR" sz="2500" dirty="0" smtClean="0"/>
              <a:t/>
            </a:r>
            <a:br>
              <a:rPr lang="en-US" altLang="ko-KR" sz="2500" dirty="0" smtClean="0"/>
            </a:br>
            <a:r>
              <a:rPr lang="ko-KR" altLang="en-US" sz="2500" dirty="0" smtClean="0"/>
              <a:t>넓이가         </a:t>
            </a:r>
            <a:r>
              <a:rPr lang="ko-KR" altLang="en-US" sz="1600" dirty="0" smtClean="0"/>
              <a:t> </a:t>
            </a:r>
            <a:r>
              <a:rPr lang="ko-KR" altLang="en-US" sz="2500" dirty="0" smtClean="0"/>
              <a:t>가 되었다</a:t>
            </a:r>
            <a:r>
              <a:rPr lang="en-US" altLang="ko-KR" sz="2500" dirty="0" smtClean="0"/>
              <a:t>. </a:t>
            </a:r>
            <a:r>
              <a:rPr lang="ko-KR" altLang="en-US" sz="2500" dirty="0" smtClean="0"/>
              <a:t>이때 새로 만든 화단의 가로의 길이와 세로의 길이를 각각 구하라</a:t>
            </a:r>
            <a:r>
              <a:rPr lang="en-US" altLang="ko-KR" sz="2500" dirty="0" smtClean="0"/>
              <a:t>. </a:t>
            </a:r>
          </a:p>
          <a:p>
            <a:pPr algn="r">
              <a:lnSpc>
                <a:spcPct val="120000"/>
              </a:lnSpc>
              <a:buNone/>
            </a:pPr>
            <a:r>
              <a:rPr lang="en-US" altLang="ko-KR" sz="2500" dirty="0" smtClean="0"/>
              <a:t>(</a:t>
            </a:r>
            <a:r>
              <a:rPr lang="ko-KR" altLang="en-US" sz="2500" dirty="0" smtClean="0"/>
              <a:t>단</a:t>
            </a:r>
            <a:r>
              <a:rPr lang="en-US" altLang="ko-KR" sz="2500" dirty="0" smtClean="0"/>
              <a:t>, </a:t>
            </a:r>
            <a:r>
              <a:rPr lang="ko-KR" altLang="en-US" sz="2500" dirty="0" smtClean="0"/>
              <a:t>가로의 길이가 세로의 길이보다 길다</a:t>
            </a:r>
            <a:r>
              <a:rPr lang="en-US" altLang="ko-KR" sz="2500" dirty="0" smtClean="0"/>
              <a:t>.)</a:t>
            </a:r>
            <a:endParaRPr lang="en-US" altLang="ko-KR" sz="2500" dirty="0" smtClean="0">
              <a:latin typeface="+mj-lt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214423"/>
            <a:ext cx="1810544" cy="630402"/>
          </a:xfrm>
        </p:spPr>
        <p:txBody>
          <a:bodyPr/>
          <a:lstStyle/>
          <a:p>
            <a:pPr>
              <a:buNone/>
            </a:pPr>
            <a:r>
              <a:rPr lang="ko-KR" altLang="en-US" b="1" dirty="0" smtClean="0">
                <a:solidFill>
                  <a:srgbClr val="2A2D72"/>
                </a:solidFill>
              </a:rPr>
              <a:t>문제 </a:t>
            </a:r>
            <a:r>
              <a:rPr lang="en-US" altLang="ko-KR" b="1" dirty="0" smtClean="0">
                <a:solidFill>
                  <a:srgbClr val="2A2D72"/>
                </a:solidFill>
              </a:rPr>
              <a:t>3</a:t>
            </a:r>
          </a:p>
        </p:txBody>
      </p:sp>
      <p:sp>
        <p:nvSpPr>
          <p:cNvPr id="4" name="제목 개체 틀 1"/>
          <p:cNvSpPr txBox="1">
            <a:spLocks/>
          </p:cNvSpPr>
          <p:nvPr/>
        </p:nvSpPr>
        <p:spPr>
          <a:xfrm>
            <a:off x="6558616" y="186994"/>
            <a:ext cx="2214578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ko-KR" altLang="en-US" sz="1400" b="1" dirty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교과서 </a:t>
            </a:r>
            <a:r>
              <a:rPr lang="en-US" altLang="ko-KR" sz="1400" b="1" dirty="0" smtClean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p.86</a:t>
            </a:r>
            <a:endParaRPr lang="ko-KR" altLang="en-US" sz="1400" b="1" dirty="0">
              <a:solidFill>
                <a:schemeClr val="accent2">
                  <a:lumMod val="50000"/>
                </a:schemeClr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0034" y="4778250"/>
            <a:ext cx="765005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altLang="ko-KR" sz="24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2400" b="1" dirty="0" smtClean="0">
                <a:solidFill>
                  <a:srgbClr val="FF0000"/>
                </a:solidFill>
              </a:rPr>
              <a:t>정답</a:t>
            </a:r>
            <a:endParaRPr lang="en-US" altLang="ko-KR" sz="2400" b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2400" dirty="0">
                <a:solidFill>
                  <a:srgbClr val="FF0000"/>
                </a:solidFill>
              </a:rPr>
              <a:t>  </a:t>
            </a:r>
            <a:r>
              <a:rPr lang="ko-KR" altLang="en-US" sz="2400" dirty="0" smtClean="0">
                <a:solidFill>
                  <a:srgbClr val="FF0000"/>
                </a:solidFill>
              </a:rPr>
              <a:t>가로의 길이</a:t>
            </a:r>
            <a:r>
              <a:rPr lang="en-US" altLang="ko-KR" sz="2400" dirty="0" smtClean="0">
                <a:solidFill>
                  <a:srgbClr val="FF0000"/>
                </a:solidFill>
              </a:rPr>
              <a:t>:      , </a:t>
            </a:r>
            <a:r>
              <a:rPr lang="ko-KR" altLang="en-US" sz="2400" dirty="0" smtClean="0">
                <a:solidFill>
                  <a:srgbClr val="FF0000"/>
                </a:solidFill>
              </a:rPr>
              <a:t>세로의 길이</a:t>
            </a:r>
            <a:r>
              <a:rPr lang="en-US" altLang="ko-KR" sz="2400" dirty="0" smtClean="0">
                <a:solidFill>
                  <a:srgbClr val="FF0000"/>
                </a:solidFill>
              </a:rPr>
              <a:t>: </a:t>
            </a:r>
            <a:endParaRPr lang="ko-KR" altLang="en-US" sz="2400" dirty="0">
              <a:solidFill>
                <a:srgbClr val="FF0000"/>
              </a:solidFill>
            </a:endParaRP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11351" y="1911376"/>
            <a:ext cx="2259893" cy="1713924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6213" y="1943903"/>
            <a:ext cx="742988" cy="298465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1440" y="3686606"/>
            <a:ext cx="920797" cy="400071"/>
          </a:xfrm>
          <a:prstGeom prst="rect">
            <a:avLst/>
          </a:prstGeom>
        </p:spPr>
      </p:pic>
      <p:sp>
        <p:nvSpPr>
          <p:cNvPr id="17" name="제목 1"/>
          <p:cNvSpPr txBox="1">
            <a:spLocks/>
          </p:cNvSpPr>
          <p:nvPr/>
        </p:nvSpPr>
        <p:spPr>
          <a:xfrm>
            <a:off x="742952" y="142852"/>
            <a:ext cx="6793704" cy="5111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n-US" altLang="ko-KR" sz="3600" b="1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Ⅱ</a:t>
            </a:r>
            <a:r>
              <a:rPr lang="en-US" altLang="ko-KR" sz="3600" spc="-150" dirty="0" smtClean="0">
                <a:latin typeface="HY견고딕" panose="02030600000101010101" pitchFamily="18" charset="-127"/>
                <a:ea typeface="HY견고딕" panose="02030600000101010101" pitchFamily="18" charset="-127"/>
                <a:cs typeface="Verdana" panose="020B0604030504040204" pitchFamily="34" charset="0"/>
              </a:rPr>
              <a:t>-3. </a:t>
            </a:r>
            <a:r>
              <a:rPr lang="ko-KR" altLang="en-US" sz="3600" spc="-150" dirty="0" smtClean="0">
                <a:latin typeface="HY견고딕" panose="02030600000101010101" pitchFamily="18" charset="-127"/>
                <a:ea typeface="HY견고딕" panose="02030600000101010101" pitchFamily="18" charset="-127"/>
                <a:cs typeface="Verdana" panose="020B0604030504040204" pitchFamily="34" charset="0"/>
              </a:rPr>
              <a:t>여러 가지 방정식과 부등식</a:t>
            </a:r>
            <a:endParaRPr lang="ko-KR" altLang="en-US" sz="3600" spc="-150" dirty="0">
              <a:latin typeface="HY견고딕" panose="02030600000101010101" pitchFamily="18" charset="-127"/>
              <a:ea typeface="HY견고딕" panose="02030600000101010101" pitchFamily="18" charset="-127"/>
              <a:cs typeface="Verdana" panose="020B0604030504040204" pitchFamily="34" charset="0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8610" y="6111780"/>
            <a:ext cx="508026" cy="260363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56819" y="6122797"/>
            <a:ext cx="539778" cy="260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60849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214423"/>
            <a:ext cx="2602632" cy="630402"/>
          </a:xfrm>
        </p:spPr>
        <p:txBody>
          <a:bodyPr/>
          <a:lstStyle/>
          <a:p>
            <a:pPr>
              <a:buNone/>
            </a:pPr>
            <a:r>
              <a:rPr lang="ko-KR" altLang="en-US" b="1" dirty="0" smtClean="0">
                <a:solidFill>
                  <a:srgbClr val="F6555B"/>
                </a:solidFill>
                <a:latin typeface="+mj-lt"/>
              </a:rPr>
              <a:t>예제 </a:t>
            </a:r>
            <a:r>
              <a:rPr lang="en-US" altLang="ko-KR" b="1" dirty="0" smtClean="0">
                <a:solidFill>
                  <a:srgbClr val="F6555B"/>
                </a:solidFill>
                <a:latin typeface="+mj-lt"/>
              </a:rPr>
              <a:t>1</a:t>
            </a:r>
            <a:endParaRPr lang="ko-KR" altLang="en-US" dirty="0">
              <a:solidFill>
                <a:srgbClr val="F6555B"/>
              </a:solidFill>
              <a:latin typeface="+mj-lt"/>
            </a:endParaRPr>
          </a:p>
        </p:txBody>
      </p:sp>
      <p:sp>
        <p:nvSpPr>
          <p:cNvPr id="4" name="제목 개체 틀 1"/>
          <p:cNvSpPr txBox="1">
            <a:spLocks/>
          </p:cNvSpPr>
          <p:nvPr/>
        </p:nvSpPr>
        <p:spPr>
          <a:xfrm>
            <a:off x="6558616" y="186994"/>
            <a:ext cx="2214578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ko-KR" altLang="en-US" sz="1400" b="1" dirty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교과서 </a:t>
            </a:r>
            <a:r>
              <a:rPr lang="en-US" altLang="ko-KR" sz="1400" b="1" dirty="0" smtClean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p.88</a:t>
            </a:r>
            <a:endParaRPr lang="ko-KR" altLang="en-US" sz="1400" b="1" dirty="0">
              <a:solidFill>
                <a:schemeClr val="accent2">
                  <a:lumMod val="50000"/>
                </a:schemeClr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  <p:sp>
        <p:nvSpPr>
          <p:cNvPr id="6" name="내용 개체 틀 2"/>
          <p:cNvSpPr txBox="1">
            <a:spLocks/>
          </p:cNvSpPr>
          <p:nvPr/>
        </p:nvSpPr>
        <p:spPr>
          <a:xfrm>
            <a:off x="741644" y="1799575"/>
            <a:ext cx="8222844" cy="3066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20000"/>
              </a:lnSpc>
              <a:defRPr/>
            </a:pPr>
            <a:r>
              <a:rPr lang="ko-KR" altLang="en-US" sz="3200" dirty="0" smtClean="0">
                <a:latin typeface="+mj-lt"/>
              </a:rPr>
              <a:t>다음 연립일차부등식을 풀라</a:t>
            </a:r>
            <a:r>
              <a:rPr lang="en-US" altLang="ko-KR" sz="3200" dirty="0" smtClean="0">
                <a:latin typeface="+mj-lt"/>
              </a:rPr>
              <a:t>.</a:t>
            </a:r>
          </a:p>
          <a:p>
            <a:pPr>
              <a:lnSpc>
                <a:spcPct val="120000"/>
              </a:lnSpc>
              <a:buNone/>
            </a:pPr>
            <a:r>
              <a:rPr lang="en-US" altLang="ko-KR" sz="1400" dirty="0"/>
              <a:t> </a:t>
            </a:r>
          </a:p>
          <a:p>
            <a:pPr>
              <a:lnSpc>
                <a:spcPct val="120000"/>
              </a:lnSpc>
              <a:buNone/>
            </a:pPr>
            <a:r>
              <a:rPr lang="en-US" altLang="ko-KR" sz="2800" dirty="0"/>
              <a:t>  (1)				  </a:t>
            </a:r>
          </a:p>
          <a:p>
            <a:pPr>
              <a:lnSpc>
                <a:spcPct val="120000"/>
              </a:lnSpc>
              <a:buNone/>
            </a:pPr>
            <a:endParaRPr lang="en-US" altLang="ko-KR" sz="2800" dirty="0"/>
          </a:p>
          <a:p>
            <a:pPr>
              <a:lnSpc>
                <a:spcPct val="120000"/>
              </a:lnSpc>
              <a:buNone/>
            </a:pPr>
            <a:r>
              <a:rPr lang="en-US" altLang="ko-KR" sz="2800" dirty="0"/>
              <a:t>  (2</a:t>
            </a:r>
            <a:r>
              <a:rPr lang="en-US" altLang="ko-KR" sz="2800" dirty="0" smtClean="0"/>
              <a:t>) </a:t>
            </a:r>
            <a:endParaRPr lang="en-US" altLang="ko-KR" sz="2800" dirty="0" smtClean="0">
              <a:latin typeface="+mj-lt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414" y="2533592"/>
            <a:ext cx="2213325" cy="772630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6270" y="3613341"/>
            <a:ext cx="2306274" cy="778440"/>
          </a:xfrm>
          <a:prstGeom prst="rect">
            <a:avLst/>
          </a:prstGeom>
        </p:spPr>
      </p:pic>
      <p:sp>
        <p:nvSpPr>
          <p:cNvPr id="13" name="제목 1"/>
          <p:cNvSpPr txBox="1">
            <a:spLocks/>
          </p:cNvSpPr>
          <p:nvPr/>
        </p:nvSpPr>
        <p:spPr>
          <a:xfrm>
            <a:off x="742952" y="142852"/>
            <a:ext cx="6793704" cy="5111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n-US" altLang="ko-KR" sz="3600" b="1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Ⅱ</a:t>
            </a:r>
            <a:r>
              <a:rPr lang="en-US" altLang="ko-KR" sz="3600" spc="-150" dirty="0" smtClean="0">
                <a:latin typeface="HY견고딕" panose="02030600000101010101" pitchFamily="18" charset="-127"/>
                <a:ea typeface="HY견고딕" panose="02030600000101010101" pitchFamily="18" charset="-127"/>
                <a:cs typeface="Verdana" panose="020B0604030504040204" pitchFamily="34" charset="0"/>
              </a:rPr>
              <a:t>-3. </a:t>
            </a:r>
            <a:r>
              <a:rPr lang="ko-KR" altLang="en-US" sz="3600" spc="-150" dirty="0" smtClean="0">
                <a:latin typeface="HY견고딕" panose="02030600000101010101" pitchFamily="18" charset="-127"/>
                <a:ea typeface="HY견고딕" panose="02030600000101010101" pitchFamily="18" charset="-127"/>
                <a:cs typeface="Verdana" panose="020B0604030504040204" pitchFamily="34" charset="0"/>
              </a:rPr>
              <a:t>여러 가지 방정식과 부등식</a:t>
            </a:r>
            <a:endParaRPr lang="ko-KR" altLang="en-US" sz="3600" spc="-150" dirty="0">
              <a:latin typeface="HY견고딕" panose="02030600000101010101" pitchFamily="18" charset="-127"/>
              <a:ea typeface="HY견고딕" panose="02030600000101010101" pitchFamily="18" charset="-127"/>
              <a:cs typeface="Verdana" panose="020B060403050404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0034" y="5315992"/>
            <a:ext cx="82731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400" b="1" dirty="0" smtClean="0">
                <a:solidFill>
                  <a:srgbClr val="FF0000"/>
                </a:solidFill>
              </a:rPr>
              <a:t>정답</a:t>
            </a:r>
            <a:endParaRPr lang="en-US" altLang="ko-KR" sz="2000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2400" dirty="0" smtClean="0">
                <a:solidFill>
                  <a:srgbClr val="FF0000"/>
                </a:solidFill>
              </a:rPr>
              <a:t>  (1) 				   (2)  </a:t>
            </a:r>
            <a:endParaRPr lang="ko-KR" altLang="en-US" sz="2400" dirty="0">
              <a:solidFill>
                <a:srgbClr val="FF0000"/>
              </a:solidFill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5195" y="6107017"/>
            <a:ext cx="1612983" cy="254013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42671" y="6087966"/>
            <a:ext cx="844593" cy="273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98278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500034" y="5315992"/>
            <a:ext cx="82731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400" b="1" dirty="0" smtClean="0">
                <a:solidFill>
                  <a:srgbClr val="FF0000"/>
                </a:solidFill>
              </a:rPr>
              <a:t>정답</a:t>
            </a:r>
            <a:endParaRPr lang="en-US" altLang="ko-KR" sz="2000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2400" dirty="0" smtClean="0">
                <a:solidFill>
                  <a:srgbClr val="FF0000"/>
                </a:solidFill>
              </a:rPr>
              <a:t>  (1) 				   (2)  </a:t>
            </a:r>
            <a:endParaRPr lang="ko-KR" altLang="en-US" sz="2400" dirty="0">
              <a:solidFill>
                <a:srgbClr val="FF0000"/>
              </a:solidFill>
            </a:endParaRPr>
          </a:p>
        </p:txBody>
      </p:sp>
      <p:sp>
        <p:nvSpPr>
          <p:cNvPr id="11" name="내용 개체 틀 2"/>
          <p:cNvSpPr txBox="1">
            <a:spLocks/>
          </p:cNvSpPr>
          <p:nvPr/>
        </p:nvSpPr>
        <p:spPr>
          <a:xfrm>
            <a:off x="741644" y="1799574"/>
            <a:ext cx="8222844" cy="32296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20000"/>
              </a:lnSpc>
              <a:buNone/>
            </a:pPr>
            <a:r>
              <a:rPr lang="ko-KR" altLang="en-US" sz="3200" dirty="0" smtClean="0"/>
              <a:t>다음 연립일차부등식을 풀라</a:t>
            </a:r>
            <a:r>
              <a:rPr lang="en-US" altLang="ko-KR" sz="3200" dirty="0" smtClean="0"/>
              <a:t>.</a:t>
            </a:r>
          </a:p>
          <a:p>
            <a:pPr>
              <a:lnSpc>
                <a:spcPct val="120000"/>
              </a:lnSpc>
              <a:buNone/>
            </a:pPr>
            <a:r>
              <a:rPr lang="en-US" altLang="ko-KR" sz="1400" dirty="0" smtClean="0">
                <a:latin typeface="+mj-lt"/>
              </a:rPr>
              <a:t>   </a:t>
            </a:r>
          </a:p>
          <a:p>
            <a:pPr>
              <a:lnSpc>
                <a:spcPct val="120000"/>
              </a:lnSpc>
              <a:buNone/>
            </a:pPr>
            <a:r>
              <a:rPr lang="en-US" altLang="ko-KR" sz="2800" dirty="0">
                <a:latin typeface="+mj-lt"/>
              </a:rPr>
              <a:t> </a:t>
            </a:r>
            <a:r>
              <a:rPr lang="en-US" altLang="ko-KR" sz="2800" dirty="0" smtClean="0">
                <a:latin typeface="+mj-lt"/>
              </a:rPr>
              <a:t> (1)				  </a:t>
            </a:r>
          </a:p>
          <a:p>
            <a:pPr>
              <a:lnSpc>
                <a:spcPct val="120000"/>
              </a:lnSpc>
              <a:buNone/>
            </a:pPr>
            <a:endParaRPr lang="en-US" altLang="ko-KR" sz="2800" dirty="0">
              <a:latin typeface="+mj-lt"/>
            </a:endParaRPr>
          </a:p>
          <a:p>
            <a:pPr>
              <a:lnSpc>
                <a:spcPct val="120000"/>
              </a:lnSpc>
              <a:buNone/>
            </a:pPr>
            <a:r>
              <a:rPr lang="en-US" altLang="ko-KR" sz="2800" dirty="0" smtClean="0">
                <a:latin typeface="+mj-lt"/>
              </a:rPr>
              <a:t>  (2) 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214423"/>
            <a:ext cx="1810544" cy="630402"/>
          </a:xfrm>
        </p:spPr>
        <p:txBody>
          <a:bodyPr/>
          <a:lstStyle/>
          <a:p>
            <a:pPr>
              <a:buNone/>
            </a:pPr>
            <a:r>
              <a:rPr lang="ko-KR" altLang="en-US" b="1" dirty="0" smtClean="0">
                <a:solidFill>
                  <a:srgbClr val="2A2D72"/>
                </a:solidFill>
              </a:rPr>
              <a:t>문제 </a:t>
            </a:r>
            <a:r>
              <a:rPr lang="en-US" altLang="ko-KR" b="1" dirty="0" smtClean="0">
                <a:solidFill>
                  <a:srgbClr val="2A2D72"/>
                </a:solidFill>
              </a:rPr>
              <a:t>1</a:t>
            </a:r>
          </a:p>
        </p:txBody>
      </p:sp>
      <p:sp>
        <p:nvSpPr>
          <p:cNvPr id="4" name="제목 개체 틀 1"/>
          <p:cNvSpPr txBox="1">
            <a:spLocks/>
          </p:cNvSpPr>
          <p:nvPr/>
        </p:nvSpPr>
        <p:spPr>
          <a:xfrm>
            <a:off x="6558616" y="186994"/>
            <a:ext cx="2214578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ko-KR" altLang="en-US" sz="1400" b="1" dirty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교과서 </a:t>
            </a:r>
            <a:r>
              <a:rPr lang="en-US" altLang="ko-KR" sz="1400" b="1" dirty="0" smtClean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p.88</a:t>
            </a:r>
            <a:endParaRPr lang="ko-KR" altLang="en-US" sz="1400" b="1" dirty="0">
              <a:solidFill>
                <a:schemeClr val="accent2">
                  <a:lumMod val="50000"/>
                </a:schemeClr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1837" y="2544708"/>
            <a:ext cx="2234818" cy="771819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8981" y="3633228"/>
            <a:ext cx="2453692" cy="789098"/>
          </a:xfrm>
          <a:prstGeom prst="rect">
            <a:avLst/>
          </a:prstGeom>
        </p:spPr>
      </p:pic>
      <p:sp>
        <p:nvSpPr>
          <p:cNvPr id="12" name="제목 1"/>
          <p:cNvSpPr txBox="1">
            <a:spLocks/>
          </p:cNvSpPr>
          <p:nvPr/>
        </p:nvSpPr>
        <p:spPr>
          <a:xfrm>
            <a:off x="742952" y="142852"/>
            <a:ext cx="6793704" cy="5111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n-US" altLang="ko-KR" sz="3600" b="1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Ⅱ</a:t>
            </a:r>
            <a:r>
              <a:rPr lang="en-US" altLang="ko-KR" sz="3600" spc="-150" dirty="0" smtClean="0">
                <a:latin typeface="HY견고딕" panose="02030600000101010101" pitchFamily="18" charset="-127"/>
                <a:ea typeface="HY견고딕" panose="02030600000101010101" pitchFamily="18" charset="-127"/>
                <a:cs typeface="Verdana" panose="020B0604030504040204" pitchFamily="34" charset="0"/>
              </a:rPr>
              <a:t>-3. </a:t>
            </a:r>
            <a:r>
              <a:rPr lang="ko-KR" altLang="en-US" sz="3600" spc="-150" dirty="0" smtClean="0">
                <a:latin typeface="HY견고딕" panose="02030600000101010101" pitchFamily="18" charset="-127"/>
                <a:ea typeface="HY견고딕" panose="02030600000101010101" pitchFamily="18" charset="-127"/>
                <a:cs typeface="Verdana" panose="020B0604030504040204" pitchFamily="34" charset="0"/>
              </a:rPr>
              <a:t>여러 가지 방정식과 부등식</a:t>
            </a:r>
            <a:endParaRPr lang="ko-KR" altLang="en-US" sz="3600" spc="-150" dirty="0">
              <a:latin typeface="HY견고딕" panose="02030600000101010101" pitchFamily="18" charset="-127"/>
              <a:ea typeface="HY견고딕" panose="02030600000101010101" pitchFamily="18" charset="-127"/>
              <a:cs typeface="Verdana" panose="020B0604030504040204" pitchFamily="34" charset="0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6431" y="6129469"/>
            <a:ext cx="1663786" cy="254013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64740" y="6076285"/>
            <a:ext cx="768389" cy="285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40163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214423"/>
            <a:ext cx="2602632" cy="630402"/>
          </a:xfrm>
        </p:spPr>
        <p:txBody>
          <a:bodyPr/>
          <a:lstStyle/>
          <a:p>
            <a:pPr>
              <a:buNone/>
            </a:pPr>
            <a:r>
              <a:rPr lang="ko-KR" altLang="en-US" b="1" dirty="0" smtClean="0">
                <a:solidFill>
                  <a:srgbClr val="F6555B"/>
                </a:solidFill>
                <a:latin typeface="+mj-lt"/>
              </a:rPr>
              <a:t>예제 </a:t>
            </a:r>
            <a:r>
              <a:rPr lang="en-US" altLang="ko-KR" b="1" dirty="0" smtClean="0">
                <a:solidFill>
                  <a:srgbClr val="F6555B"/>
                </a:solidFill>
                <a:latin typeface="+mj-lt"/>
              </a:rPr>
              <a:t>2</a:t>
            </a:r>
            <a:endParaRPr lang="ko-KR" altLang="en-US" dirty="0">
              <a:solidFill>
                <a:srgbClr val="F6555B"/>
              </a:solidFill>
              <a:latin typeface="+mj-lt"/>
            </a:endParaRPr>
          </a:p>
        </p:txBody>
      </p:sp>
      <p:sp>
        <p:nvSpPr>
          <p:cNvPr id="4" name="제목 개체 틀 1"/>
          <p:cNvSpPr txBox="1">
            <a:spLocks/>
          </p:cNvSpPr>
          <p:nvPr/>
        </p:nvSpPr>
        <p:spPr>
          <a:xfrm>
            <a:off x="6558616" y="186994"/>
            <a:ext cx="2214578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ko-KR" altLang="en-US" sz="1400" b="1" dirty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교과서 </a:t>
            </a:r>
            <a:r>
              <a:rPr lang="en-US" altLang="ko-KR" sz="1400" b="1" dirty="0" smtClean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p.89</a:t>
            </a:r>
            <a:endParaRPr lang="ko-KR" altLang="en-US" sz="1400" b="1" dirty="0">
              <a:solidFill>
                <a:schemeClr val="accent2">
                  <a:lumMod val="50000"/>
                </a:schemeClr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  <p:sp>
        <p:nvSpPr>
          <p:cNvPr id="6" name="내용 개체 틀 2"/>
          <p:cNvSpPr txBox="1">
            <a:spLocks/>
          </p:cNvSpPr>
          <p:nvPr/>
        </p:nvSpPr>
        <p:spPr>
          <a:xfrm>
            <a:off x="741644" y="1799575"/>
            <a:ext cx="8222844" cy="3066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20000"/>
              </a:lnSpc>
              <a:defRPr/>
            </a:pPr>
            <a:r>
              <a:rPr lang="ko-KR" altLang="en-US" sz="3200" dirty="0" smtClean="0">
                <a:latin typeface="+mj-lt"/>
              </a:rPr>
              <a:t>다음 연립일차부등식을 풀라</a:t>
            </a:r>
            <a:r>
              <a:rPr lang="en-US" altLang="ko-KR" sz="3200" dirty="0" smtClean="0">
                <a:latin typeface="+mj-lt"/>
              </a:rPr>
              <a:t>.</a:t>
            </a:r>
          </a:p>
          <a:p>
            <a:pPr>
              <a:lnSpc>
                <a:spcPct val="120000"/>
              </a:lnSpc>
              <a:buNone/>
            </a:pPr>
            <a:r>
              <a:rPr lang="en-US" altLang="ko-KR" sz="1400" dirty="0"/>
              <a:t> </a:t>
            </a:r>
          </a:p>
          <a:p>
            <a:pPr>
              <a:lnSpc>
                <a:spcPct val="120000"/>
              </a:lnSpc>
              <a:buNone/>
            </a:pPr>
            <a:r>
              <a:rPr lang="en-US" altLang="ko-KR" sz="2800" dirty="0"/>
              <a:t>  (1)				  </a:t>
            </a:r>
          </a:p>
          <a:p>
            <a:pPr>
              <a:lnSpc>
                <a:spcPct val="120000"/>
              </a:lnSpc>
              <a:buNone/>
            </a:pPr>
            <a:endParaRPr lang="en-US" altLang="ko-KR" sz="2800" dirty="0"/>
          </a:p>
          <a:p>
            <a:pPr>
              <a:lnSpc>
                <a:spcPct val="120000"/>
              </a:lnSpc>
              <a:buNone/>
            </a:pPr>
            <a:r>
              <a:rPr lang="en-US" altLang="ko-KR" sz="2800" dirty="0"/>
              <a:t>  (2</a:t>
            </a:r>
            <a:r>
              <a:rPr lang="en-US" altLang="ko-KR" sz="2800" dirty="0" smtClean="0"/>
              <a:t>) </a:t>
            </a:r>
            <a:endParaRPr lang="en-US" altLang="ko-KR" sz="2800" dirty="0" smtClean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0034" y="5315992"/>
            <a:ext cx="82731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400" b="1" dirty="0" smtClean="0">
                <a:solidFill>
                  <a:srgbClr val="FF0000"/>
                </a:solidFill>
              </a:rPr>
              <a:t>정답</a:t>
            </a:r>
            <a:endParaRPr lang="en-US" altLang="ko-KR" sz="2000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2400" dirty="0" smtClean="0">
                <a:solidFill>
                  <a:srgbClr val="FF0000"/>
                </a:solidFill>
              </a:rPr>
              <a:t>  (1)				   (2) </a:t>
            </a:r>
            <a:r>
              <a:rPr lang="ko-KR" altLang="en-US" sz="2400" dirty="0" smtClean="0">
                <a:solidFill>
                  <a:srgbClr val="FF0000"/>
                </a:solidFill>
              </a:rPr>
              <a:t>해는 없다</a:t>
            </a:r>
            <a:r>
              <a:rPr lang="en-US" altLang="ko-KR" sz="2400" dirty="0" smtClean="0">
                <a:solidFill>
                  <a:srgbClr val="FF0000"/>
                </a:solidFill>
              </a:rPr>
              <a:t>.</a:t>
            </a:r>
            <a:endParaRPr lang="ko-KR" altLang="en-US" sz="2400" dirty="0">
              <a:solidFill>
                <a:srgbClr val="FF0000"/>
              </a:solidFill>
            </a:endParaRP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7810" y="2540766"/>
            <a:ext cx="2423697" cy="752182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0666" y="3646199"/>
            <a:ext cx="2156254" cy="746610"/>
          </a:xfrm>
          <a:prstGeom prst="rect">
            <a:avLst/>
          </a:prstGeom>
        </p:spPr>
      </p:pic>
      <p:sp>
        <p:nvSpPr>
          <p:cNvPr id="13" name="제목 1"/>
          <p:cNvSpPr txBox="1">
            <a:spLocks/>
          </p:cNvSpPr>
          <p:nvPr/>
        </p:nvSpPr>
        <p:spPr>
          <a:xfrm>
            <a:off x="742952" y="142852"/>
            <a:ext cx="6793704" cy="5111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n-US" altLang="ko-KR" sz="3600" b="1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Ⅱ</a:t>
            </a:r>
            <a:r>
              <a:rPr lang="en-US" altLang="ko-KR" sz="3600" spc="-150" dirty="0" smtClean="0">
                <a:latin typeface="HY견고딕" panose="02030600000101010101" pitchFamily="18" charset="-127"/>
                <a:ea typeface="HY견고딕" panose="02030600000101010101" pitchFamily="18" charset="-127"/>
                <a:cs typeface="Verdana" panose="020B0604030504040204" pitchFamily="34" charset="0"/>
              </a:rPr>
              <a:t>-3. </a:t>
            </a:r>
            <a:r>
              <a:rPr lang="ko-KR" altLang="en-US" sz="3600" spc="-150" dirty="0" smtClean="0">
                <a:latin typeface="HY견고딕" panose="02030600000101010101" pitchFamily="18" charset="-127"/>
                <a:ea typeface="HY견고딕" panose="02030600000101010101" pitchFamily="18" charset="-127"/>
                <a:cs typeface="Verdana" panose="020B0604030504040204" pitchFamily="34" charset="0"/>
              </a:rPr>
              <a:t>여러 가지 방정식과 부등식</a:t>
            </a:r>
            <a:endParaRPr lang="ko-KR" altLang="en-US" sz="3600" spc="-150" dirty="0">
              <a:latin typeface="HY견고딕" panose="02030600000101010101" pitchFamily="18" charset="-127"/>
              <a:ea typeface="HY견고딕" panose="02030600000101010101" pitchFamily="18" charset="-127"/>
              <a:cs typeface="Verdana" panose="020B0604030504040204" pitchFamily="34" charset="0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8393" y="6099873"/>
            <a:ext cx="749339" cy="247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47737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내용 개체 틀 2"/>
          <p:cNvSpPr txBox="1">
            <a:spLocks/>
          </p:cNvSpPr>
          <p:nvPr/>
        </p:nvSpPr>
        <p:spPr>
          <a:xfrm>
            <a:off x="741644" y="1799574"/>
            <a:ext cx="8222844" cy="32296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20000"/>
              </a:lnSpc>
              <a:buNone/>
            </a:pPr>
            <a:r>
              <a:rPr lang="ko-KR" altLang="en-US" sz="3200" dirty="0" smtClean="0"/>
              <a:t>다음 연립일차부등식을 풀라</a:t>
            </a:r>
            <a:r>
              <a:rPr lang="en-US" altLang="ko-KR" sz="3200" dirty="0" smtClean="0"/>
              <a:t>.</a:t>
            </a:r>
          </a:p>
          <a:p>
            <a:pPr>
              <a:lnSpc>
                <a:spcPct val="120000"/>
              </a:lnSpc>
              <a:buNone/>
            </a:pPr>
            <a:r>
              <a:rPr lang="en-US" altLang="ko-KR" sz="1400" dirty="0" smtClean="0">
                <a:latin typeface="+mj-lt"/>
              </a:rPr>
              <a:t>   </a:t>
            </a:r>
          </a:p>
          <a:p>
            <a:pPr>
              <a:lnSpc>
                <a:spcPct val="120000"/>
              </a:lnSpc>
              <a:buNone/>
            </a:pPr>
            <a:r>
              <a:rPr lang="en-US" altLang="ko-KR" sz="2800" dirty="0">
                <a:latin typeface="+mj-lt"/>
              </a:rPr>
              <a:t> </a:t>
            </a:r>
            <a:r>
              <a:rPr lang="en-US" altLang="ko-KR" sz="2800" dirty="0" smtClean="0">
                <a:latin typeface="+mj-lt"/>
              </a:rPr>
              <a:t> (1)				  </a:t>
            </a:r>
          </a:p>
          <a:p>
            <a:pPr>
              <a:lnSpc>
                <a:spcPct val="120000"/>
              </a:lnSpc>
              <a:buNone/>
            </a:pPr>
            <a:endParaRPr lang="en-US" altLang="ko-KR" sz="2800" dirty="0">
              <a:latin typeface="+mj-lt"/>
            </a:endParaRPr>
          </a:p>
          <a:p>
            <a:pPr>
              <a:lnSpc>
                <a:spcPct val="120000"/>
              </a:lnSpc>
              <a:buNone/>
            </a:pPr>
            <a:r>
              <a:rPr lang="en-US" altLang="ko-KR" sz="2800" dirty="0" smtClean="0">
                <a:latin typeface="+mj-lt"/>
              </a:rPr>
              <a:t>  (2)</a:t>
            </a:r>
            <a:r>
              <a:rPr lang="en-US" altLang="ko-KR" sz="3200" dirty="0" smtClean="0">
                <a:latin typeface="+mj-lt"/>
              </a:rPr>
              <a:t> 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214423"/>
            <a:ext cx="1810544" cy="630402"/>
          </a:xfrm>
        </p:spPr>
        <p:txBody>
          <a:bodyPr/>
          <a:lstStyle/>
          <a:p>
            <a:pPr>
              <a:buNone/>
            </a:pPr>
            <a:r>
              <a:rPr lang="ko-KR" altLang="en-US" b="1" dirty="0" smtClean="0">
                <a:solidFill>
                  <a:srgbClr val="2A2D72"/>
                </a:solidFill>
              </a:rPr>
              <a:t>문제 </a:t>
            </a:r>
            <a:r>
              <a:rPr lang="en-US" altLang="ko-KR" b="1" dirty="0">
                <a:solidFill>
                  <a:srgbClr val="2A2D72"/>
                </a:solidFill>
              </a:rPr>
              <a:t>2</a:t>
            </a:r>
            <a:endParaRPr lang="en-US" altLang="ko-KR" b="1" dirty="0" smtClean="0">
              <a:solidFill>
                <a:srgbClr val="2A2D72"/>
              </a:solidFill>
            </a:endParaRPr>
          </a:p>
        </p:txBody>
      </p:sp>
      <p:sp>
        <p:nvSpPr>
          <p:cNvPr id="4" name="제목 개체 틀 1"/>
          <p:cNvSpPr txBox="1">
            <a:spLocks/>
          </p:cNvSpPr>
          <p:nvPr/>
        </p:nvSpPr>
        <p:spPr>
          <a:xfrm>
            <a:off x="6558616" y="186994"/>
            <a:ext cx="2214578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ko-KR" altLang="en-US" sz="1400" b="1" dirty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교과서 </a:t>
            </a:r>
            <a:r>
              <a:rPr lang="en-US" altLang="ko-KR" sz="1400" b="1" dirty="0" smtClean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p.89</a:t>
            </a:r>
            <a:endParaRPr lang="ko-KR" altLang="en-US" sz="1400" b="1" dirty="0">
              <a:solidFill>
                <a:schemeClr val="accent2">
                  <a:lumMod val="50000"/>
                </a:schemeClr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6377" y="2555162"/>
            <a:ext cx="2412008" cy="756597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9233" y="3647907"/>
            <a:ext cx="2389253" cy="762286"/>
          </a:xfrm>
          <a:prstGeom prst="rect">
            <a:avLst/>
          </a:prstGeom>
        </p:spPr>
      </p:pic>
      <p:sp>
        <p:nvSpPr>
          <p:cNvPr id="12" name="제목 1"/>
          <p:cNvSpPr txBox="1">
            <a:spLocks/>
          </p:cNvSpPr>
          <p:nvPr/>
        </p:nvSpPr>
        <p:spPr>
          <a:xfrm>
            <a:off x="742952" y="142852"/>
            <a:ext cx="6793704" cy="5111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n-US" altLang="ko-KR" sz="3600" b="1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Ⅱ</a:t>
            </a:r>
            <a:r>
              <a:rPr lang="en-US" altLang="ko-KR" sz="3600" spc="-150" dirty="0" smtClean="0">
                <a:latin typeface="HY견고딕" panose="02030600000101010101" pitchFamily="18" charset="-127"/>
                <a:ea typeface="HY견고딕" panose="02030600000101010101" pitchFamily="18" charset="-127"/>
                <a:cs typeface="Verdana" panose="020B0604030504040204" pitchFamily="34" charset="0"/>
              </a:rPr>
              <a:t>-3. </a:t>
            </a:r>
            <a:r>
              <a:rPr lang="ko-KR" altLang="en-US" sz="3600" spc="-150" dirty="0" smtClean="0">
                <a:latin typeface="HY견고딕" panose="02030600000101010101" pitchFamily="18" charset="-127"/>
                <a:ea typeface="HY견고딕" panose="02030600000101010101" pitchFamily="18" charset="-127"/>
                <a:cs typeface="Verdana" panose="020B0604030504040204" pitchFamily="34" charset="0"/>
              </a:rPr>
              <a:t>여러 가지 방정식과 부등식</a:t>
            </a:r>
            <a:endParaRPr lang="ko-KR" altLang="en-US" sz="3600" spc="-150" dirty="0">
              <a:latin typeface="HY견고딕" panose="02030600000101010101" pitchFamily="18" charset="-127"/>
              <a:ea typeface="HY견고딕" panose="02030600000101010101" pitchFamily="18" charset="-127"/>
              <a:cs typeface="Verdana" panose="020B060403050404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0034" y="5315992"/>
            <a:ext cx="82731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400" b="1" dirty="0" smtClean="0">
                <a:solidFill>
                  <a:srgbClr val="FF0000"/>
                </a:solidFill>
              </a:rPr>
              <a:t>정답</a:t>
            </a:r>
            <a:endParaRPr lang="en-US" altLang="ko-KR" sz="2000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2400" dirty="0" smtClean="0">
                <a:solidFill>
                  <a:srgbClr val="FF0000"/>
                </a:solidFill>
              </a:rPr>
              <a:t>  (1)				   (2) </a:t>
            </a:r>
            <a:r>
              <a:rPr lang="ko-KR" altLang="en-US" sz="2400" dirty="0" smtClean="0">
                <a:solidFill>
                  <a:srgbClr val="FF0000"/>
                </a:solidFill>
              </a:rPr>
              <a:t>해는 없다</a:t>
            </a:r>
            <a:r>
              <a:rPr lang="en-US" altLang="ko-KR" sz="2400" dirty="0" smtClean="0">
                <a:solidFill>
                  <a:srgbClr val="FF0000"/>
                </a:solidFill>
              </a:rPr>
              <a:t>. </a:t>
            </a:r>
            <a:endParaRPr lang="ko-KR" altLang="en-US" sz="2400" dirty="0">
              <a:solidFill>
                <a:srgbClr val="FF0000"/>
              </a:solidFill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4195" y="6117100"/>
            <a:ext cx="939848" cy="234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56521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214423"/>
            <a:ext cx="2602632" cy="630402"/>
          </a:xfrm>
        </p:spPr>
        <p:txBody>
          <a:bodyPr/>
          <a:lstStyle/>
          <a:p>
            <a:pPr>
              <a:buNone/>
            </a:pPr>
            <a:r>
              <a:rPr lang="ko-KR" altLang="en-US" b="1" dirty="0" smtClean="0">
                <a:solidFill>
                  <a:srgbClr val="F6555B"/>
                </a:solidFill>
                <a:latin typeface="+mj-lt"/>
              </a:rPr>
              <a:t>예제 </a:t>
            </a:r>
            <a:r>
              <a:rPr lang="en-US" altLang="ko-KR" b="1" dirty="0" smtClean="0">
                <a:solidFill>
                  <a:srgbClr val="F6555B"/>
                </a:solidFill>
                <a:latin typeface="+mj-lt"/>
              </a:rPr>
              <a:t>3</a:t>
            </a:r>
            <a:endParaRPr lang="ko-KR" altLang="en-US" dirty="0">
              <a:solidFill>
                <a:srgbClr val="F6555B"/>
              </a:solidFill>
              <a:latin typeface="+mj-lt"/>
            </a:endParaRPr>
          </a:p>
        </p:txBody>
      </p:sp>
      <p:sp>
        <p:nvSpPr>
          <p:cNvPr id="4" name="제목 개체 틀 1"/>
          <p:cNvSpPr txBox="1">
            <a:spLocks/>
          </p:cNvSpPr>
          <p:nvPr/>
        </p:nvSpPr>
        <p:spPr>
          <a:xfrm>
            <a:off x="6558616" y="186994"/>
            <a:ext cx="2214578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ko-KR" altLang="en-US" sz="1400" b="1" dirty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교과서 </a:t>
            </a:r>
            <a:r>
              <a:rPr lang="en-US" altLang="ko-KR" sz="1400" b="1" dirty="0" smtClean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p.90</a:t>
            </a:r>
            <a:endParaRPr lang="ko-KR" altLang="en-US" sz="1400" b="1" dirty="0">
              <a:solidFill>
                <a:schemeClr val="accent2">
                  <a:lumMod val="50000"/>
                </a:schemeClr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  <p:sp>
        <p:nvSpPr>
          <p:cNvPr id="6" name="내용 개체 틀 2"/>
          <p:cNvSpPr txBox="1">
            <a:spLocks/>
          </p:cNvSpPr>
          <p:nvPr/>
        </p:nvSpPr>
        <p:spPr>
          <a:xfrm>
            <a:off x="741644" y="1799575"/>
            <a:ext cx="8222844" cy="3066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20000"/>
              </a:lnSpc>
              <a:defRPr/>
            </a:pPr>
            <a:r>
              <a:rPr lang="ko-KR" altLang="en-US" sz="3200" dirty="0" smtClean="0">
                <a:latin typeface="+mj-lt"/>
              </a:rPr>
              <a:t>연립일차부등식                         </a:t>
            </a:r>
            <a:endParaRPr lang="en-US" altLang="ko-KR" sz="3200" dirty="0" smtClean="0">
              <a:latin typeface="+mj-lt"/>
            </a:endParaRPr>
          </a:p>
          <a:p>
            <a:pPr>
              <a:lnSpc>
                <a:spcPct val="120000"/>
              </a:lnSpc>
              <a:defRPr/>
            </a:pPr>
            <a:r>
              <a:rPr lang="en-US" altLang="ko-KR" sz="3200" dirty="0">
                <a:latin typeface="+mj-lt"/>
              </a:rPr>
              <a:t>	</a:t>
            </a:r>
            <a:r>
              <a:rPr lang="en-US" altLang="ko-KR" sz="3200" dirty="0" smtClean="0">
                <a:latin typeface="+mj-lt"/>
              </a:rPr>
              <a:t>			      </a:t>
            </a:r>
          </a:p>
          <a:p>
            <a:pPr>
              <a:lnSpc>
                <a:spcPct val="120000"/>
              </a:lnSpc>
              <a:defRPr/>
            </a:pPr>
            <a:r>
              <a:rPr lang="ko-KR" altLang="en-US" sz="3200" dirty="0" err="1" smtClean="0">
                <a:latin typeface="+mj-lt"/>
              </a:rPr>
              <a:t>를</a:t>
            </a:r>
            <a:r>
              <a:rPr lang="ko-KR" altLang="en-US" sz="3200" dirty="0" smtClean="0">
                <a:latin typeface="+mj-lt"/>
              </a:rPr>
              <a:t> 풀라</a:t>
            </a:r>
            <a:r>
              <a:rPr lang="en-US" altLang="ko-KR" sz="3200" dirty="0" smtClean="0">
                <a:latin typeface="+mj-lt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0034" y="5330280"/>
            <a:ext cx="82731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400" b="1" dirty="0" smtClean="0">
                <a:solidFill>
                  <a:srgbClr val="FF0000"/>
                </a:solidFill>
              </a:rPr>
              <a:t>정답</a:t>
            </a:r>
            <a:endParaRPr lang="en-US" altLang="ko-KR" sz="2000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2400" dirty="0" smtClean="0">
                <a:solidFill>
                  <a:srgbClr val="FF0000"/>
                </a:solidFill>
              </a:rPr>
              <a:t>  </a:t>
            </a:r>
            <a:endParaRPr lang="ko-KR" altLang="en-US" sz="2400" dirty="0">
              <a:solidFill>
                <a:srgbClr val="FF0000"/>
              </a:solidFill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4312" y="2588308"/>
            <a:ext cx="4375375" cy="355618"/>
          </a:xfrm>
          <a:prstGeom prst="rect">
            <a:avLst/>
          </a:prstGeom>
        </p:spPr>
      </p:pic>
      <p:sp>
        <p:nvSpPr>
          <p:cNvPr id="12" name="제목 1"/>
          <p:cNvSpPr txBox="1">
            <a:spLocks/>
          </p:cNvSpPr>
          <p:nvPr/>
        </p:nvSpPr>
        <p:spPr>
          <a:xfrm>
            <a:off x="742952" y="142852"/>
            <a:ext cx="6793704" cy="5111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n-US" altLang="ko-KR" sz="3600" b="1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Ⅱ</a:t>
            </a:r>
            <a:r>
              <a:rPr lang="en-US" altLang="ko-KR" sz="3600" spc="-150" dirty="0" smtClean="0">
                <a:latin typeface="HY견고딕" panose="02030600000101010101" pitchFamily="18" charset="-127"/>
                <a:ea typeface="HY견고딕" panose="02030600000101010101" pitchFamily="18" charset="-127"/>
                <a:cs typeface="Verdana" panose="020B0604030504040204" pitchFamily="34" charset="0"/>
              </a:rPr>
              <a:t>-3. </a:t>
            </a:r>
            <a:r>
              <a:rPr lang="ko-KR" altLang="en-US" sz="3600" spc="-150" dirty="0" smtClean="0">
                <a:latin typeface="HY견고딕" panose="02030600000101010101" pitchFamily="18" charset="-127"/>
                <a:ea typeface="HY견고딕" panose="02030600000101010101" pitchFamily="18" charset="-127"/>
                <a:cs typeface="Verdana" panose="020B0604030504040204" pitchFamily="34" charset="0"/>
              </a:rPr>
              <a:t>여러 가지 방정식과 부등식</a:t>
            </a:r>
            <a:endParaRPr lang="ko-KR" altLang="en-US" sz="3600" spc="-150" dirty="0">
              <a:latin typeface="HY견고딕" panose="02030600000101010101" pitchFamily="18" charset="-127"/>
              <a:ea typeface="HY견고딕" panose="02030600000101010101" pitchFamily="18" charset="-127"/>
              <a:cs typeface="Verdana" panose="020B0604030504040204" pitchFamily="34" charset="0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969" y="6128449"/>
            <a:ext cx="1574881" cy="241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99367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500034" y="4706810"/>
            <a:ext cx="808675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400" b="1" dirty="0">
                <a:solidFill>
                  <a:srgbClr val="FF0000"/>
                </a:solidFill>
              </a:rPr>
              <a:t>정답</a:t>
            </a:r>
            <a:endParaRPr lang="en-US" altLang="ko-KR" sz="2400" b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2400" dirty="0">
                <a:solidFill>
                  <a:srgbClr val="FF0000"/>
                </a:solidFill>
              </a:rPr>
              <a:t>  </a:t>
            </a:r>
            <a:r>
              <a:rPr lang="en-US" altLang="ko-KR" sz="2400" dirty="0" smtClean="0">
                <a:solidFill>
                  <a:srgbClr val="FF0000"/>
                </a:solidFill>
              </a:rPr>
              <a:t>(1)</a:t>
            </a:r>
          </a:p>
          <a:p>
            <a:pPr>
              <a:lnSpc>
                <a:spcPct val="150000"/>
              </a:lnSpc>
            </a:pPr>
            <a:r>
              <a:rPr lang="en-US" altLang="ko-KR" sz="500" dirty="0" smtClean="0">
                <a:solidFill>
                  <a:srgbClr val="FF0000"/>
                </a:solidFill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altLang="ko-KR" sz="2400" dirty="0" smtClean="0">
                <a:solidFill>
                  <a:srgbClr val="FF0000"/>
                </a:solidFill>
              </a:rPr>
              <a:t>  (</a:t>
            </a:r>
            <a:r>
              <a:rPr lang="en-US" altLang="ko-KR" sz="2400" dirty="0">
                <a:solidFill>
                  <a:srgbClr val="FF0000"/>
                </a:solidFill>
              </a:rPr>
              <a:t>2</a:t>
            </a:r>
            <a:r>
              <a:rPr lang="en-US" altLang="ko-KR" sz="2400" dirty="0" smtClean="0">
                <a:solidFill>
                  <a:srgbClr val="FF0000"/>
                </a:solidFill>
              </a:rPr>
              <a:t>)</a:t>
            </a:r>
            <a:endParaRPr lang="ko-KR" altLang="en-US" sz="2400" dirty="0">
              <a:solidFill>
                <a:srgbClr val="FF0000"/>
              </a:solidFill>
            </a:endParaRPr>
          </a:p>
        </p:txBody>
      </p:sp>
      <p:sp>
        <p:nvSpPr>
          <p:cNvPr id="11" name="내용 개체 틀 2"/>
          <p:cNvSpPr txBox="1">
            <a:spLocks/>
          </p:cNvSpPr>
          <p:nvPr/>
        </p:nvSpPr>
        <p:spPr>
          <a:xfrm>
            <a:off x="741644" y="1799574"/>
            <a:ext cx="8222844" cy="32296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20000"/>
              </a:lnSpc>
              <a:buNone/>
            </a:pPr>
            <a:r>
              <a:rPr lang="ko-KR" altLang="en-US" sz="3200" dirty="0" smtClean="0"/>
              <a:t>다음 연립일차부등식을 풀라</a:t>
            </a:r>
            <a:r>
              <a:rPr lang="en-US" altLang="ko-KR" sz="3200" dirty="0" smtClean="0"/>
              <a:t>.</a:t>
            </a:r>
            <a:endParaRPr lang="en-US" altLang="ko-KR" sz="1400" dirty="0" smtClean="0">
              <a:latin typeface="+mj-lt"/>
            </a:endParaRPr>
          </a:p>
          <a:p>
            <a:pPr>
              <a:lnSpc>
                <a:spcPct val="120000"/>
              </a:lnSpc>
              <a:buNone/>
            </a:pPr>
            <a:r>
              <a:rPr lang="en-US" altLang="ko-KR" sz="2800" dirty="0">
                <a:latin typeface="+mj-lt"/>
              </a:rPr>
              <a:t> </a:t>
            </a:r>
            <a:r>
              <a:rPr lang="en-US" altLang="ko-KR" sz="2800" dirty="0" smtClean="0">
                <a:latin typeface="+mj-lt"/>
              </a:rPr>
              <a:t> (1)				  </a:t>
            </a:r>
            <a:endParaRPr lang="en-US" altLang="ko-KR" sz="2800" dirty="0">
              <a:latin typeface="+mj-lt"/>
            </a:endParaRPr>
          </a:p>
          <a:p>
            <a:pPr>
              <a:lnSpc>
                <a:spcPct val="120000"/>
              </a:lnSpc>
              <a:buNone/>
            </a:pPr>
            <a:r>
              <a:rPr lang="en-US" altLang="ko-KR" sz="2800" dirty="0" smtClean="0">
                <a:latin typeface="+mj-lt"/>
              </a:rPr>
              <a:t>  (2) 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214423"/>
            <a:ext cx="1810544" cy="630402"/>
          </a:xfrm>
        </p:spPr>
        <p:txBody>
          <a:bodyPr/>
          <a:lstStyle/>
          <a:p>
            <a:pPr>
              <a:buNone/>
            </a:pPr>
            <a:r>
              <a:rPr lang="ko-KR" altLang="en-US" b="1" dirty="0" smtClean="0">
                <a:solidFill>
                  <a:srgbClr val="2A2D72"/>
                </a:solidFill>
              </a:rPr>
              <a:t>문제 </a:t>
            </a:r>
            <a:r>
              <a:rPr lang="en-US" altLang="ko-KR" b="1" dirty="0" smtClean="0">
                <a:solidFill>
                  <a:srgbClr val="2A2D72"/>
                </a:solidFill>
              </a:rPr>
              <a:t>3</a:t>
            </a:r>
          </a:p>
        </p:txBody>
      </p:sp>
      <p:sp>
        <p:nvSpPr>
          <p:cNvPr id="4" name="제목 개체 틀 1"/>
          <p:cNvSpPr txBox="1">
            <a:spLocks/>
          </p:cNvSpPr>
          <p:nvPr/>
        </p:nvSpPr>
        <p:spPr>
          <a:xfrm>
            <a:off x="6558616" y="186994"/>
            <a:ext cx="2214578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ko-KR" altLang="en-US" sz="1400" b="1" dirty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교과서 </a:t>
            </a:r>
            <a:r>
              <a:rPr lang="en-US" altLang="ko-KR" sz="1400" b="1" dirty="0" smtClean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p.90</a:t>
            </a:r>
            <a:endParaRPr lang="ko-KR" altLang="en-US" sz="1400" b="1" dirty="0">
              <a:solidFill>
                <a:schemeClr val="accent2">
                  <a:lumMod val="50000"/>
                </a:schemeClr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6591" y="2509940"/>
            <a:ext cx="4105637" cy="329144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6591" y="3053283"/>
            <a:ext cx="4036343" cy="311821"/>
          </a:xfrm>
          <a:prstGeom prst="rect">
            <a:avLst/>
          </a:prstGeom>
        </p:spPr>
      </p:pic>
      <p:sp>
        <p:nvSpPr>
          <p:cNvPr id="12" name="제목 1"/>
          <p:cNvSpPr txBox="1">
            <a:spLocks/>
          </p:cNvSpPr>
          <p:nvPr/>
        </p:nvSpPr>
        <p:spPr>
          <a:xfrm>
            <a:off x="742952" y="142852"/>
            <a:ext cx="6793704" cy="5111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n-US" altLang="ko-KR" sz="3600" b="1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Ⅱ</a:t>
            </a:r>
            <a:r>
              <a:rPr lang="en-US" altLang="ko-KR" sz="3600" spc="-150" dirty="0" smtClean="0">
                <a:latin typeface="HY견고딕" panose="02030600000101010101" pitchFamily="18" charset="-127"/>
                <a:ea typeface="HY견고딕" panose="02030600000101010101" pitchFamily="18" charset="-127"/>
                <a:cs typeface="Verdana" panose="020B0604030504040204" pitchFamily="34" charset="0"/>
              </a:rPr>
              <a:t>-3. </a:t>
            </a:r>
            <a:r>
              <a:rPr lang="ko-KR" altLang="en-US" sz="3600" spc="-150" dirty="0" smtClean="0">
                <a:latin typeface="HY견고딕" panose="02030600000101010101" pitchFamily="18" charset="-127"/>
                <a:ea typeface="HY견고딕" panose="02030600000101010101" pitchFamily="18" charset="-127"/>
                <a:cs typeface="Verdana" panose="020B0604030504040204" pitchFamily="34" charset="0"/>
              </a:rPr>
              <a:t>여러 가지 방정식과 부등식</a:t>
            </a:r>
            <a:endParaRPr lang="ko-KR" altLang="en-US" sz="3600" spc="-150" dirty="0">
              <a:latin typeface="HY견고딕" panose="02030600000101010101" pitchFamily="18" charset="-127"/>
              <a:ea typeface="HY견고딕" panose="02030600000101010101" pitchFamily="18" charset="-127"/>
              <a:cs typeface="Verdana" panose="020B0604030504040204" pitchFamily="34" charset="0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7003" y="5263963"/>
            <a:ext cx="946199" cy="666784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17487" y="6154618"/>
            <a:ext cx="1797142" cy="266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82318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500033" y="4792538"/>
            <a:ext cx="812713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altLang="ko-KR" sz="24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2400" b="1" dirty="0" smtClean="0">
                <a:solidFill>
                  <a:srgbClr val="FF0000"/>
                </a:solidFill>
              </a:rPr>
              <a:t>정답</a:t>
            </a:r>
            <a:endParaRPr lang="en-US" altLang="ko-KR" sz="2400" b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2400" dirty="0">
                <a:solidFill>
                  <a:srgbClr val="FF0000"/>
                </a:solidFill>
              </a:rPr>
              <a:t>  (1</a:t>
            </a:r>
            <a:r>
              <a:rPr lang="en-US" altLang="ko-KR" sz="2400" dirty="0" smtClean="0">
                <a:solidFill>
                  <a:srgbClr val="FF0000"/>
                </a:solidFill>
              </a:rPr>
              <a:t>) 	        </a:t>
            </a:r>
            <a:r>
              <a:rPr lang="ko-KR" altLang="en-US" sz="2400" dirty="0" smtClean="0">
                <a:solidFill>
                  <a:srgbClr val="FF0000"/>
                </a:solidFill>
              </a:rPr>
              <a:t>또는 </a:t>
            </a:r>
            <a:r>
              <a:rPr lang="en-US" altLang="ko-KR" sz="2400" dirty="0" smtClean="0">
                <a:solidFill>
                  <a:srgbClr val="FF0000"/>
                </a:solidFill>
              </a:rPr>
              <a:t>			  (2) </a:t>
            </a:r>
            <a:endParaRPr lang="en-US" altLang="ko-KR" sz="2400" dirty="0">
              <a:solidFill>
                <a:srgbClr val="FF0000"/>
              </a:solidFill>
            </a:endParaRPr>
          </a:p>
        </p:txBody>
      </p:sp>
      <p:sp>
        <p:nvSpPr>
          <p:cNvPr id="11" name="내용 개체 틀 2"/>
          <p:cNvSpPr txBox="1">
            <a:spLocks/>
          </p:cNvSpPr>
          <p:nvPr/>
        </p:nvSpPr>
        <p:spPr>
          <a:xfrm>
            <a:off x="741644" y="1799574"/>
            <a:ext cx="8222844" cy="32296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20000"/>
              </a:lnSpc>
              <a:buNone/>
            </a:pPr>
            <a:r>
              <a:rPr lang="ko-KR" altLang="en-US" sz="3200" dirty="0" smtClean="0"/>
              <a:t>다음 방정식을 풀라</a:t>
            </a:r>
            <a:r>
              <a:rPr lang="en-US" altLang="ko-KR" sz="3200" dirty="0" smtClean="0"/>
              <a:t>.</a:t>
            </a:r>
          </a:p>
          <a:p>
            <a:pPr>
              <a:lnSpc>
                <a:spcPct val="120000"/>
              </a:lnSpc>
              <a:buNone/>
            </a:pPr>
            <a:r>
              <a:rPr lang="en-US" altLang="ko-KR" sz="2800" dirty="0" smtClean="0">
                <a:latin typeface="+mj-lt"/>
              </a:rPr>
              <a:t>  (1)				  </a:t>
            </a:r>
          </a:p>
          <a:p>
            <a:pPr>
              <a:lnSpc>
                <a:spcPct val="120000"/>
              </a:lnSpc>
              <a:buNone/>
            </a:pPr>
            <a:r>
              <a:rPr lang="en-US" altLang="ko-KR" sz="2800" dirty="0">
                <a:latin typeface="+mj-lt"/>
              </a:rPr>
              <a:t> </a:t>
            </a:r>
            <a:r>
              <a:rPr lang="en-US" altLang="ko-KR" sz="2800" dirty="0" smtClean="0">
                <a:latin typeface="+mj-lt"/>
              </a:rPr>
              <a:t> (2)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214423"/>
            <a:ext cx="1810544" cy="630402"/>
          </a:xfrm>
        </p:spPr>
        <p:txBody>
          <a:bodyPr/>
          <a:lstStyle/>
          <a:p>
            <a:pPr>
              <a:buNone/>
            </a:pPr>
            <a:r>
              <a:rPr lang="ko-KR" altLang="en-US" b="1" dirty="0" smtClean="0">
                <a:solidFill>
                  <a:srgbClr val="2A2D72"/>
                </a:solidFill>
              </a:rPr>
              <a:t>문제 </a:t>
            </a:r>
            <a:r>
              <a:rPr lang="en-US" altLang="ko-KR" b="1" dirty="0" smtClean="0">
                <a:solidFill>
                  <a:srgbClr val="2A2D72"/>
                </a:solidFill>
              </a:rPr>
              <a:t>1</a:t>
            </a:r>
          </a:p>
        </p:txBody>
      </p:sp>
      <p:sp>
        <p:nvSpPr>
          <p:cNvPr id="4" name="제목 개체 틀 1"/>
          <p:cNvSpPr txBox="1">
            <a:spLocks/>
          </p:cNvSpPr>
          <p:nvPr/>
        </p:nvSpPr>
        <p:spPr>
          <a:xfrm>
            <a:off x="6558616" y="186994"/>
            <a:ext cx="2214578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ko-KR" altLang="en-US" sz="1400" b="1" dirty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교과서 </a:t>
            </a:r>
            <a:r>
              <a:rPr lang="en-US" altLang="ko-KR" sz="1400" b="1" dirty="0" smtClean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p.82</a:t>
            </a:r>
            <a:endParaRPr lang="ko-KR" altLang="en-US" sz="1400" b="1" dirty="0">
              <a:solidFill>
                <a:schemeClr val="accent2">
                  <a:lumMod val="50000"/>
                </a:schemeClr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6516" y="2485753"/>
            <a:ext cx="1843261" cy="394582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0635" y="2980015"/>
            <a:ext cx="3669610" cy="405855"/>
          </a:xfrm>
          <a:prstGeom prst="rect">
            <a:avLst/>
          </a:prstGeom>
        </p:spPr>
      </p:pic>
      <p:sp>
        <p:nvSpPr>
          <p:cNvPr id="12" name="제목 1"/>
          <p:cNvSpPr txBox="1">
            <a:spLocks/>
          </p:cNvSpPr>
          <p:nvPr/>
        </p:nvSpPr>
        <p:spPr>
          <a:xfrm>
            <a:off x="742952" y="142852"/>
            <a:ext cx="6793704" cy="5111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n-US" altLang="ko-KR" sz="3600" b="1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Ⅱ</a:t>
            </a:r>
            <a:r>
              <a:rPr lang="en-US" altLang="ko-KR" sz="3600" spc="-150" dirty="0" smtClean="0">
                <a:latin typeface="HY견고딕" panose="02030600000101010101" pitchFamily="18" charset="-127"/>
                <a:ea typeface="HY견고딕" panose="02030600000101010101" pitchFamily="18" charset="-127"/>
                <a:cs typeface="Verdana" panose="020B0604030504040204" pitchFamily="34" charset="0"/>
              </a:rPr>
              <a:t>-3. </a:t>
            </a:r>
            <a:r>
              <a:rPr lang="ko-KR" altLang="en-US" sz="3600" spc="-150" dirty="0" smtClean="0">
                <a:latin typeface="HY견고딕" panose="02030600000101010101" pitchFamily="18" charset="-127"/>
                <a:ea typeface="HY견고딕" panose="02030600000101010101" pitchFamily="18" charset="-127"/>
                <a:cs typeface="Verdana" panose="020B0604030504040204" pitchFamily="34" charset="0"/>
              </a:rPr>
              <a:t>여러 가지 방정식과 부등식</a:t>
            </a:r>
            <a:endParaRPr lang="ko-KR" altLang="en-US" sz="3600" spc="-150" dirty="0">
              <a:latin typeface="HY견고딕" panose="02030600000101010101" pitchFamily="18" charset="-127"/>
              <a:ea typeface="HY견고딕" panose="02030600000101010101" pitchFamily="18" charset="-127"/>
              <a:cs typeface="Verdana" panose="020B0604030504040204" pitchFamily="34" charset="0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3763" y="6104399"/>
            <a:ext cx="952549" cy="260363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0019" y="5814782"/>
            <a:ext cx="2063856" cy="749339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30709" y="6097721"/>
            <a:ext cx="749339" cy="266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70089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내용 개체 틀 2"/>
          <p:cNvSpPr txBox="1">
            <a:spLocks/>
          </p:cNvSpPr>
          <p:nvPr/>
        </p:nvSpPr>
        <p:spPr>
          <a:xfrm>
            <a:off x="741644" y="1799574"/>
            <a:ext cx="8222844" cy="42475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20000"/>
              </a:lnSpc>
              <a:buNone/>
            </a:pPr>
            <a:r>
              <a:rPr lang="ko-KR" altLang="en-US" sz="2800" dirty="0" smtClean="0"/>
              <a:t>해인이는 장기 자랑 대회 상품으로 한</a:t>
            </a:r>
            <a:r>
              <a:rPr lang="en-US" altLang="ko-KR" sz="2800" dirty="0" smtClean="0"/>
              <a:t/>
            </a:r>
            <a:br>
              <a:rPr lang="en-US" altLang="ko-KR" sz="2800" dirty="0" smtClean="0"/>
            </a:br>
            <a:r>
              <a:rPr lang="ko-KR" altLang="en-US" sz="2800" dirty="0" smtClean="0"/>
              <a:t>권에       </a:t>
            </a:r>
            <a:r>
              <a:rPr lang="ko-KR" altLang="en-US" dirty="0" smtClean="0"/>
              <a:t> </a:t>
            </a:r>
            <a:r>
              <a:rPr lang="ko-KR" altLang="en-US" sz="2800" dirty="0" smtClean="0"/>
              <a:t>원인   </a:t>
            </a:r>
            <a:r>
              <a:rPr lang="ko-KR" altLang="en-US" sz="1600" dirty="0" smtClean="0"/>
              <a:t> </a:t>
            </a:r>
            <a:r>
              <a:rPr lang="ko-KR" altLang="en-US" sz="2800" dirty="0" smtClean="0"/>
              <a:t>공책과       </a:t>
            </a:r>
            <a:r>
              <a:rPr lang="ko-KR" altLang="en-US" sz="1600" dirty="0" smtClean="0"/>
              <a:t> </a:t>
            </a:r>
            <a:r>
              <a:rPr lang="ko-KR" altLang="en-US" sz="2800" dirty="0" smtClean="0"/>
              <a:t>원인</a:t>
            </a:r>
            <a:r>
              <a:rPr lang="en-US" altLang="ko-KR" sz="2800" dirty="0" smtClean="0"/>
              <a:t/>
            </a:r>
            <a:br>
              <a:rPr lang="en-US" altLang="ko-KR" sz="2800" dirty="0" smtClean="0"/>
            </a:br>
            <a:r>
              <a:rPr lang="ko-KR" altLang="en-US" sz="2800" dirty="0" smtClean="0"/>
              <a:t>  </a:t>
            </a:r>
            <a:r>
              <a:rPr lang="ko-KR" altLang="en-US" dirty="0" smtClean="0"/>
              <a:t> </a:t>
            </a:r>
            <a:r>
              <a:rPr lang="ko-KR" altLang="en-US" sz="2800" dirty="0" smtClean="0"/>
              <a:t>공책 두 종류를 합하여    권의 공책</a:t>
            </a:r>
            <a:r>
              <a:rPr lang="en-US" altLang="ko-KR" sz="2800" dirty="0" smtClean="0"/>
              <a:t/>
            </a:r>
            <a:br>
              <a:rPr lang="en-US" altLang="ko-KR" sz="2800" dirty="0" smtClean="0"/>
            </a:br>
            <a:r>
              <a:rPr lang="ko-KR" altLang="en-US" sz="2800" dirty="0" smtClean="0"/>
              <a:t>을 사려고 한다</a:t>
            </a:r>
            <a:r>
              <a:rPr lang="en-US" altLang="ko-KR" sz="2800" dirty="0" smtClean="0"/>
              <a:t>. </a:t>
            </a:r>
            <a:r>
              <a:rPr lang="ko-KR" altLang="en-US" sz="2800" dirty="0" smtClean="0"/>
              <a:t>사용할 수 있는 금액은         </a:t>
            </a:r>
            <a:r>
              <a:rPr lang="ko-KR" altLang="en-US" dirty="0" smtClean="0"/>
              <a:t> </a:t>
            </a:r>
            <a:r>
              <a:rPr lang="ko-KR" altLang="en-US" sz="2800" dirty="0" smtClean="0"/>
              <a:t>원</a:t>
            </a:r>
            <a:r>
              <a:rPr lang="en-US" altLang="ko-KR" sz="2800" dirty="0" smtClean="0"/>
              <a:t/>
            </a:r>
            <a:br>
              <a:rPr lang="en-US" altLang="ko-KR" sz="2800" dirty="0" smtClean="0"/>
            </a:br>
            <a:r>
              <a:rPr lang="ko-KR" altLang="en-US" sz="2800" dirty="0" smtClean="0"/>
              <a:t>이고</a:t>
            </a:r>
            <a:r>
              <a:rPr lang="en-US" altLang="ko-KR" sz="2800" dirty="0" smtClean="0"/>
              <a:t>   </a:t>
            </a:r>
            <a:r>
              <a:rPr lang="en-US" altLang="ko-KR" sz="2000" dirty="0" smtClean="0"/>
              <a:t> </a:t>
            </a:r>
            <a:r>
              <a:rPr lang="ko-KR" altLang="en-US" sz="2800" dirty="0" smtClean="0"/>
              <a:t>공책을   </a:t>
            </a:r>
            <a:r>
              <a:rPr lang="ko-KR" altLang="en-US" sz="2000" dirty="0" smtClean="0"/>
              <a:t> </a:t>
            </a:r>
            <a:r>
              <a:rPr lang="ko-KR" altLang="en-US" sz="2800" dirty="0" smtClean="0"/>
              <a:t>공책보다 많이 사려고 할 때</a:t>
            </a:r>
            <a:r>
              <a:rPr lang="en-US" altLang="ko-KR" sz="2800" dirty="0" smtClean="0"/>
              <a:t>, </a:t>
            </a:r>
            <a:r>
              <a:rPr lang="ko-KR" altLang="en-US" sz="2800" dirty="0" smtClean="0"/>
              <a:t>살 수 있는</a:t>
            </a:r>
            <a:r>
              <a:rPr lang="en-US" altLang="ko-KR" sz="2800" dirty="0" smtClean="0"/>
              <a:t>    </a:t>
            </a:r>
            <a:r>
              <a:rPr lang="ko-KR" altLang="en-US" sz="2800" dirty="0" smtClean="0"/>
              <a:t>공책의 권수를 모두 구하라</a:t>
            </a:r>
            <a:r>
              <a:rPr lang="en-US" altLang="ko-KR" sz="2800" dirty="0" smtClean="0"/>
              <a:t>.</a:t>
            </a:r>
            <a:endParaRPr lang="en-US" altLang="ko-KR" sz="2800" dirty="0" smtClean="0">
              <a:latin typeface="+mj-lt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214423"/>
            <a:ext cx="1810544" cy="630402"/>
          </a:xfrm>
        </p:spPr>
        <p:txBody>
          <a:bodyPr/>
          <a:lstStyle/>
          <a:p>
            <a:pPr>
              <a:buNone/>
            </a:pPr>
            <a:r>
              <a:rPr lang="ko-KR" altLang="en-US" b="1" dirty="0" smtClean="0">
                <a:solidFill>
                  <a:srgbClr val="2A2D72"/>
                </a:solidFill>
              </a:rPr>
              <a:t>문제 </a:t>
            </a:r>
            <a:r>
              <a:rPr lang="en-US" altLang="ko-KR" b="1" dirty="0">
                <a:solidFill>
                  <a:srgbClr val="2A2D72"/>
                </a:solidFill>
              </a:rPr>
              <a:t>4</a:t>
            </a:r>
            <a:endParaRPr lang="en-US" altLang="ko-KR" b="1" dirty="0" smtClean="0">
              <a:solidFill>
                <a:srgbClr val="2A2D72"/>
              </a:solidFill>
            </a:endParaRPr>
          </a:p>
        </p:txBody>
      </p:sp>
      <p:sp>
        <p:nvSpPr>
          <p:cNvPr id="4" name="제목 개체 틀 1"/>
          <p:cNvSpPr txBox="1">
            <a:spLocks/>
          </p:cNvSpPr>
          <p:nvPr/>
        </p:nvSpPr>
        <p:spPr>
          <a:xfrm>
            <a:off x="6558616" y="186994"/>
            <a:ext cx="2214578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ko-KR" altLang="en-US" sz="1400" b="1" dirty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교과서 </a:t>
            </a:r>
            <a:r>
              <a:rPr lang="en-US" altLang="ko-KR" sz="1400" b="1" dirty="0" smtClean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p.90</a:t>
            </a:r>
            <a:endParaRPr lang="ko-KR" altLang="en-US" sz="1400" b="1" dirty="0">
              <a:solidFill>
                <a:schemeClr val="accent2">
                  <a:lumMod val="50000"/>
                </a:schemeClr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0034" y="4778250"/>
            <a:ext cx="765005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altLang="ko-KR" sz="24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2400" b="1" dirty="0" smtClean="0">
                <a:solidFill>
                  <a:srgbClr val="FF0000"/>
                </a:solidFill>
              </a:rPr>
              <a:t>정답</a:t>
            </a:r>
            <a:endParaRPr lang="en-US" altLang="ko-KR" sz="2400" b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2400" dirty="0">
                <a:solidFill>
                  <a:srgbClr val="FF0000"/>
                </a:solidFill>
              </a:rPr>
              <a:t>   </a:t>
            </a:r>
            <a:r>
              <a:rPr lang="en-US" altLang="ko-KR" sz="2400" dirty="0" smtClean="0">
                <a:solidFill>
                  <a:srgbClr val="FF0000"/>
                </a:solidFill>
              </a:rPr>
              <a:t>  ,    ,     </a:t>
            </a:r>
            <a:endParaRPr lang="en-US" altLang="ko-KR" sz="2400" dirty="0">
              <a:solidFill>
                <a:srgbClr val="FF0000"/>
              </a:solidFill>
            </a:endParaRPr>
          </a:p>
        </p:txBody>
      </p:sp>
      <p:pic>
        <p:nvPicPr>
          <p:cNvPr id="21" name="그림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1626" y="2486209"/>
            <a:ext cx="803317" cy="314342"/>
          </a:xfrm>
          <a:prstGeom prst="rect">
            <a:avLst/>
          </a:prstGeom>
        </p:spPr>
      </p:pic>
      <p:pic>
        <p:nvPicPr>
          <p:cNvPr id="22" name="그림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2563" y="2472000"/>
            <a:ext cx="831258" cy="328312"/>
          </a:xfrm>
          <a:prstGeom prst="rect">
            <a:avLst/>
          </a:prstGeom>
        </p:spPr>
      </p:pic>
      <p:pic>
        <p:nvPicPr>
          <p:cNvPr id="23" name="그림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6500" y="2429835"/>
            <a:ext cx="314342" cy="377210"/>
          </a:xfrm>
          <a:prstGeom prst="rect">
            <a:avLst/>
          </a:prstGeom>
        </p:spPr>
      </p:pic>
      <p:pic>
        <p:nvPicPr>
          <p:cNvPr id="24" name="그림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8768" y="4470971"/>
            <a:ext cx="314342" cy="377210"/>
          </a:xfrm>
          <a:prstGeom prst="rect">
            <a:avLst/>
          </a:prstGeom>
        </p:spPr>
      </p:pic>
      <p:pic>
        <p:nvPicPr>
          <p:cNvPr id="25" name="그림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2836" y="3962732"/>
            <a:ext cx="314342" cy="377210"/>
          </a:xfrm>
          <a:prstGeom prst="rect">
            <a:avLst/>
          </a:prstGeom>
        </p:spPr>
      </p:pic>
      <p:pic>
        <p:nvPicPr>
          <p:cNvPr id="26" name="그림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1990" y="2971578"/>
            <a:ext cx="272429" cy="342283"/>
          </a:xfrm>
          <a:prstGeom prst="rect">
            <a:avLst/>
          </a:prstGeom>
        </p:spPr>
      </p:pic>
      <p:pic>
        <p:nvPicPr>
          <p:cNvPr id="27" name="그림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24073" y="3996934"/>
            <a:ext cx="272429" cy="342283"/>
          </a:xfrm>
          <a:prstGeom prst="rect">
            <a:avLst/>
          </a:prstGeom>
        </p:spPr>
      </p:pic>
      <p:pic>
        <p:nvPicPr>
          <p:cNvPr id="28" name="그림 2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19605" y="2971886"/>
            <a:ext cx="412136" cy="356254"/>
          </a:xfrm>
          <a:prstGeom prst="rect">
            <a:avLst/>
          </a:prstGeom>
        </p:spPr>
      </p:pic>
      <p:pic>
        <p:nvPicPr>
          <p:cNvPr id="29" name="그림 2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41999" y="3480756"/>
            <a:ext cx="1054789" cy="370224"/>
          </a:xfrm>
          <a:prstGeom prst="rect">
            <a:avLst/>
          </a:prstGeom>
        </p:spPr>
      </p:pic>
      <p:sp>
        <p:nvSpPr>
          <p:cNvPr id="31" name="제목 1"/>
          <p:cNvSpPr txBox="1">
            <a:spLocks/>
          </p:cNvSpPr>
          <p:nvPr/>
        </p:nvSpPr>
        <p:spPr>
          <a:xfrm>
            <a:off x="742952" y="142852"/>
            <a:ext cx="6793704" cy="5111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n-US" altLang="ko-KR" sz="3600" b="1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Ⅱ</a:t>
            </a:r>
            <a:r>
              <a:rPr lang="en-US" altLang="ko-KR" sz="3600" spc="-150" dirty="0" smtClean="0">
                <a:latin typeface="HY견고딕" panose="02030600000101010101" pitchFamily="18" charset="-127"/>
                <a:ea typeface="HY견고딕" panose="02030600000101010101" pitchFamily="18" charset="-127"/>
                <a:cs typeface="Verdana" panose="020B0604030504040204" pitchFamily="34" charset="0"/>
              </a:rPr>
              <a:t>-3. </a:t>
            </a:r>
            <a:r>
              <a:rPr lang="ko-KR" altLang="en-US" sz="3600" spc="-150" dirty="0" smtClean="0">
                <a:latin typeface="HY견고딕" panose="02030600000101010101" pitchFamily="18" charset="-127"/>
                <a:ea typeface="HY견고딕" panose="02030600000101010101" pitchFamily="18" charset="-127"/>
                <a:cs typeface="Verdana" panose="020B0604030504040204" pitchFamily="34" charset="0"/>
              </a:rPr>
              <a:t>여러 가지 방정식과 부등식</a:t>
            </a:r>
            <a:endParaRPr lang="ko-KR" altLang="en-US" sz="3600" spc="-150" dirty="0">
              <a:latin typeface="HY견고딕" panose="02030600000101010101" pitchFamily="18" charset="-127"/>
              <a:ea typeface="HY견고딕" panose="02030600000101010101" pitchFamily="18" charset="-127"/>
              <a:cs typeface="Verdana" panose="020B0604030504040204" pitchFamily="34" charset="0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5479" y="6114477"/>
            <a:ext cx="311166" cy="260363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11299" y="6130352"/>
            <a:ext cx="304816" cy="228612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74063" y="6119239"/>
            <a:ext cx="292115" cy="254013"/>
          </a:xfrm>
          <a:prstGeom prst="rect">
            <a:avLst/>
          </a:prstGeom>
        </p:spPr>
      </p:pic>
      <p:pic>
        <p:nvPicPr>
          <p:cNvPr id="2050" name="Picture 2" descr="E:\까마귀\수학1팀\1. 2015 개정 교과서 개발(2016년)_정리 완료\9. 컷, 삽화, 일러스트 관련\3. 사진\과목별 사진 리스트\수학\2. 방정식과 부등식\90쪽_공책_shutterstock_91742588.jpg"/>
          <p:cNvPicPr>
            <a:picLocks noChangeAspect="1" noChangeArrowheads="1"/>
          </p:cNvPicPr>
          <p:nvPr/>
        </p:nvPicPr>
        <p:blipFill>
          <a:blip r:embed="rId11" cstate="print"/>
          <a:srcRect l="3980" t="6164" r="7036" b="887"/>
          <a:stretch>
            <a:fillRect/>
          </a:stretch>
        </p:blipFill>
        <p:spPr bwMode="auto">
          <a:xfrm>
            <a:off x="6815750" y="1917700"/>
            <a:ext cx="1909150" cy="13817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582590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214423"/>
            <a:ext cx="2602632" cy="630402"/>
          </a:xfrm>
        </p:spPr>
        <p:txBody>
          <a:bodyPr/>
          <a:lstStyle/>
          <a:p>
            <a:pPr>
              <a:buNone/>
            </a:pPr>
            <a:r>
              <a:rPr lang="ko-KR" altLang="en-US" b="1" dirty="0" smtClean="0">
                <a:solidFill>
                  <a:srgbClr val="F6555B"/>
                </a:solidFill>
                <a:latin typeface="+mj-lt"/>
              </a:rPr>
              <a:t>예제 </a:t>
            </a:r>
            <a:r>
              <a:rPr lang="en-US" altLang="ko-KR" b="1" dirty="0" smtClean="0">
                <a:solidFill>
                  <a:srgbClr val="F6555B"/>
                </a:solidFill>
                <a:latin typeface="+mj-lt"/>
              </a:rPr>
              <a:t>4</a:t>
            </a:r>
            <a:endParaRPr lang="ko-KR" altLang="en-US" dirty="0">
              <a:solidFill>
                <a:srgbClr val="F6555B"/>
              </a:solidFill>
              <a:latin typeface="+mj-lt"/>
            </a:endParaRPr>
          </a:p>
        </p:txBody>
      </p:sp>
      <p:sp>
        <p:nvSpPr>
          <p:cNvPr id="4" name="제목 개체 틀 1"/>
          <p:cNvSpPr txBox="1">
            <a:spLocks/>
          </p:cNvSpPr>
          <p:nvPr/>
        </p:nvSpPr>
        <p:spPr>
          <a:xfrm>
            <a:off x="6558616" y="186994"/>
            <a:ext cx="2214578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ko-KR" altLang="en-US" sz="1400" b="1" dirty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교과서 </a:t>
            </a:r>
            <a:r>
              <a:rPr lang="en-US" altLang="ko-KR" sz="1400" b="1" dirty="0" smtClean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p.92</a:t>
            </a:r>
            <a:endParaRPr lang="ko-KR" altLang="en-US" sz="1400" b="1" dirty="0">
              <a:solidFill>
                <a:schemeClr val="accent2">
                  <a:lumMod val="50000"/>
                </a:schemeClr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  <p:sp>
        <p:nvSpPr>
          <p:cNvPr id="6" name="내용 개체 틀 2"/>
          <p:cNvSpPr txBox="1">
            <a:spLocks/>
          </p:cNvSpPr>
          <p:nvPr/>
        </p:nvSpPr>
        <p:spPr>
          <a:xfrm>
            <a:off x="741644" y="1799575"/>
            <a:ext cx="8222844" cy="3066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20000"/>
              </a:lnSpc>
              <a:defRPr/>
            </a:pPr>
            <a:r>
              <a:rPr lang="ko-KR" altLang="en-US" sz="3200" dirty="0" smtClean="0">
                <a:latin typeface="+mj-lt"/>
              </a:rPr>
              <a:t>다음 부등식을 풀라</a:t>
            </a:r>
            <a:r>
              <a:rPr lang="en-US" altLang="ko-KR" sz="3200" dirty="0" smtClean="0">
                <a:latin typeface="+mj-lt"/>
              </a:rPr>
              <a:t>.</a:t>
            </a:r>
          </a:p>
          <a:p>
            <a:pPr>
              <a:lnSpc>
                <a:spcPct val="120000"/>
              </a:lnSpc>
              <a:defRPr/>
            </a:pPr>
            <a:r>
              <a:rPr lang="en-US" altLang="ko-KR" sz="2800" dirty="0">
                <a:latin typeface="+mj-lt"/>
              </a:rPr>
              <a:t> </a:t>
            </a:r>
            <a:r>
              <a:rPr lang="en-US" altLang="ko-KR" sz="2800" dirty="0" smtClean="0">
                <a:latin typeface="+mj-lt"/>
              </a:rPr>
              <a:t> (1) 				  (2)</a:t>
            </a:r>
            <a:r>
              <a:rPr lang="en-US" altLang="ko-KR" sz="3200" dirty="0" smtClean="0">
                <a:latin typeface="+mj-lt"/>
              </a:rPr>
              <a:t>  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3356" y="2522393"/>
            <a:ext cx="1829695" cy="417194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8771" y="2529536"/>
            <a:ext cx="1972733" cy="411235"/>
          </a:xfrm>
          <a:prstGeom prst="rect">
            <a:avLst/>
          </a:prstGeom>
        </p:spPr>
      </p:pic>
      <p:sp>
        <p:nvSpPr>
          <p:cNvPr id="10" name="제목 1"/>
          <p:cNvSpPr txBox="1">
            <a:spLocks/>
          </p:cNvSpPr>
          <p:nvPr/>
        </p:nvSpPr>
        <p:spPr>
          <a:xfrm>
            <a:off x="742952" y="142852"/>
            <a:ext cx="6793704" cy="5111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n-US" altLang="ko-KR" sz="3600" b="1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Ⅱ</a:t>
            </a:r>
            <a:r>
              <a:rPr lang="en-US" altLang="ko-KR" sz="3600" spc="-150" dirty="0" smtClean="0">
                <a:latin typeface="HY견고딕" panose="02030600000101010101" pitchFamily="18" charset="-127"/>
                <a:ea typeface="HY견고딕" panose="02030600000101010101" pitchFamily="18" charset="-127"/>
                <a:cs typeface="Verdana" panose="020B0604030504040204" pitchFamily="34" charset="0"/>
              </a:rPr>
              <a:t>-3. </a:t>
            </a:r>
            <a:r>
              <a:rPr lang="ko-KR" altLang="en-US" sz="3600" spc="-150" dirty="0" smtClean="0">
                <a:latin typeface="HY견고딕" panose="02030600000101010101" pitchFamily="18" charset="-127"/>
                <a:ea typeface="HY견고딕" panose="02030600000101010101" pitchFamily="18" charset="-127"/>
                <a:cs typeface="Verdana" panose="020B0604030504040204" pitchFamily="34" charset="0"/>
              </a:rPr>
              <a:t>여러 가지 방정식과 부등식</a:t>
            </a:r>
            <a:endParaRPr lang="ko-KR" altLang="en-US" sz="3600" spc="-150" dirty="0">
              <a:latin typeface="HY견고딕" panose="02030600000101010101" pitchFamily="18" charset="-127"/>
              <a:ea typeface="HY견고딕" panose="02030600000101010101" pitchFamily="18" charset="-127"/>
              <a:cs typeface="Verdana" panose="020B060403050404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0034" y="4778250"/>
            <a:ext cx="765005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400" b="1" dirty="0">
                <a:solidFill>
                  <a:srgbClr val="FF0000"/>
                </a:solidFill>
              </a:rPr>
              <a:t>정답</a:t>
            </a:r>
            <a:endParaRPr lang="en-US" altLang="ko-KR" sz="2400" b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2400" dirty="0">
                <a:solidFill>
                  <a:srgbClr val="FF0000"/>
                </a:solidFill>
              </a:rPr>
              <a:t>  </a:t>
            </a:r>
            <a:r>
              <a:rPr lang="en-US" altLang="ko-KR" sz="2400" dirty="0" smtClean="0">
                <a:solidFill>
                  <a:srgbClr val="FF0000"/>
                </a:solidFill>
              </a:rPr>
              <a:t>(1)    </a:t>
            </a:r>
            <a:endParaRPr lang="en-US" altLang="ko-KR" sz="2400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2400" dirty="0">
                <a:solidFill>
                  <a:srgbClr val="FF0000"/>
                </a:solidFill>
              </a:rPr>
              <a:t>  </a:t>
            </a:r>
            <a:r>
              <a:rPr lang="en-US" altLang="ko-KR" sz="2400" dirty="0" smtClean="0">
                <a:solidFill>
                  <a:srgbClr val="FF0000"/>
                </a:solidFill>
              </a:rPr>
              <a:t>(2) 	        </a:t>
            </a:r>
            <a:r>
              <a:rPr lang="ko-KR" altLang="en-US" sz="2400" dirty="0" smtClean="0">
                <a:solidFill>
                  <a:srgbClr val="FF0000"/>
                </a:solidFill>
              </a:rPr>
              <a:t>또는 </a:t>
            </a:r>
            <a:endParaRPr lang="ko-KR" altLang="en-US" sz="2400" dirty="0">
              <a:solidFill>
                <a:srgbClr val="FF0000"/>
              </a:solidFill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6505" y="5566668"/>
            <a:ext cx="1701887" cy="260363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6505" y="6106772"/>
            <a:ext cx="952549" cy="260363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62183" y="6106772"/>
            <a:ext cx="768389" cy="254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3554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내용 개체 틀 2"/>
          <p:cNvSpPr txBox="1">
            <a:spLocks/>
          </p:cNvSpPr>
          <p:nvPr/>
        </p:nvSpPr>
        <p:spPr>
          <a:xfrm>
            <a:off x="741644" y="1799574"/>
            <a:ext cx="8222844" cy="32296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20000"/>
              </a:lnSpc>
              <a:buNone/>
            </a:pPr>
            <a:r>
              <a:rPr lang="ko-KR" altLang="en-US" sz="3200" dirty="0" smtClean="0"/>
              <a:t>다음 부등식을 풀라</a:t>
            </a:r>
            <a:r>
              <a:rPr lang="en-US" altLang="ko-KR" sz="3200" dirty="0" smtClean="0"/>
              <a:t>.</a:t>
            </a:r>
            <a:endParaRPr lang="en-US" altLang="ko-KR" sz="1400" dirty="0" smtClean="0">
              <a:latin typeface="+mj-lt"/>
            </a:endParaRPr>
          </a:p>
          <a:p>
            <a:pPr>
              <a:lnSpc>
                <a:spcPct val="120000"/>
              </a:lnSpc>
              <a:buNone/>
            </a:pPr>
            <a:r>
              <a:rPr lang="en-US" altLang="ko-KR" sz="2800" dirty="0">
                <a:latin typeface="+mj-lt"/>
              </a:rPr>
              <a:t> </a:t>
            </a:r>
            <a:r>
              <a:rPr lang="en-US" altLang="ko-KR" sz="2800" dirty="0" smtClean="0">
                <a:latin typeface="+mj-lt"/>
              </a:rPr>
              <a:t> (1)				  (2)</a:t>
            </a:r>
          </a:p>
          <a:p>
            <a:pPr>
              <a:lnSpc>
                <a:spcPct val="120000"/>
              </a:lnSpc>
              <a:buNone/>
            </a:pPr>
            <a:r>
              <a:rPr lang="en-US" altLang="ko-KR" sz="2800" dirty="0">
                <a:latin typeface="+mj-lt"/>
              </a:rPr>
              <a:t> </a:t>
            </a:r>
            <a:r>
              <a:rPr lang="en-US" altLang="ko-KR" sz="2800" dirty="0" smtClean="0">
                <a:latin typeface="+mj-lt"/>
              </a:rPr>
              <a:t> (3) 				  (4)</a:t>
            </a:r>
            <a:r>
              <a:rPr lang="en-US" altLang="ko-KR" sz="3200" dirty="0" smtClean="0">
                <a:latin typeface="+mj-lt"/>
              </a:rPr>
              <a:t> 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214423"/>
            <a:ext cx="1810544" cy="630402"/>
          </a:xfrm>
        </p:spPr>
        <p:txBody>
          <a:bodyPr/>
          <a:lstStyle/>
          <a:p>
            <a:pPr>
              <a:buNone/>
            </a:pPr>
            <a:r>
              <a:rPr lang="ko-KR" altLang="en-US" b="1" dirty="0" smtClean="0">
                <a:solidFill>
                  <a:srgbClr val="2A2D72"/>
                </a:solidFill>
              </a:rPr>
              <a:t>문제 </a:t>
            </a:r>
            <a:r>
              <a:rPr lang="en-US" altLang="ko-KR" b="1" dirty="0">
                <a:solidFill>
                  <a:srgbClr val="2A2D72"/>
                </a:solidFill>
              </a:rPr>
              <a:t>5</a:t>
            </a:r>
            <a:endParaRPr lang="en-US" altLang="ko-KR" b="1" dirty="0" smtClean="0">
              <a:solidFill>
                <a:srgbClr val="2A2D72"/>
              </a:solidFill>
            </a:endParaRPr>
          </a:p>
        </p:txBody>
      </p:sp>
      <p:sp>
        <p:nvSpPr>
          <p:cNvPr id="4" name="제목 개체 틀 1"/>
          <p:cNvSpPr txBox="1">
            <a:spLocks/>
          </p:cNvSpPr>
          <p:nvPr/>
        </p:nvSpPr>
        <p:spPr>
          <a:xfrm>
            <a:off x="6558616" y="186994"/>
            <a:ext cx="2214578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ko-KR" altLang="en-US" sz="1400" b="1" dirty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교과서 </a:t>
            </a:r>
            <a:r>
              <a:rPr lang="en-US" altLang="ko-KR" sz="1400" b="1" dirty="0" smtClean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p.92</a:t>
            </a:r>
            <a:endParaRPr lang="ko-KR" altLang="en-US" sz="1400" b="1" dirty="0">
              <a:solidFill>
                <a:schemeClr val="accent2">
                  <a:lumMod val="50000"/>
                </a:schemeClr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0034" y="4706810"/>
            <a:ext cx="808675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400" b="1" dirty="0">
                <a:solidFill>
                  <a:srgbClr val="FF0000"/>
                </a:solidFill>
              </a:rPr>
              <a:t>정답</a:t>
            </a:r>
            <a:endParaRPr lang="en-US" altLang="ko-KR" sz="2400" b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2400" dirty="0">
                <a:solidFill>
                  <a:srgbClr val="FF0000"/>
                </a:solidFill>
              </a:rPr>
              <a:t>  </a:t>
            </a:r>
            <a:r>
              <a:rPr lang="en-US" altLang="ko-KR" sz="2400" dirty="0" smtClean="0">
                <a:solidFill>
                  <a:srgbClr val="FF0000"/>
                </a:solidFill>
              </a:rPr>
              <a:t>(1) 				   (2)           </a:t>
            </a:r>
            <a:r>
              <a:rPr lang="ko-KR" altLang="en-US" sz="2400" dirty="0" smtClean="0">
                <a:solidFill>
                  <a:srgbClr val="FF0000"/>
                </a:solidFill>
              </a:rPr>
              <a:t>또는 </a:t>
            </a:r>
            <a:endParaRPr lang="en-US" altLang="ko-KR" sz="2400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500" dirty="0" smtClean="0">
                <a:solidFill>
                  <a:srgbClr val="FF0000"/>
                </a:solidFill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altLang="ko-KR" sz="2400" dirty="0" smtClean="0">
                <a:solidFill>
                  <a:srgbClr val="FF0000"/>
                </a:solidFill>
              </a:rPr>
              <a:t>  (3)				   (4)  		 </a:t>
            </a:r>
            <a:r>
              <a:rPr lang="ko-KR" altLang="en-US" sz="2400" dirty="0" smtClean="0">
                <a:solidFill>
                  <a:srgbClr val="FF0000"/>
                </a:solidFill>
              </a:rPr>
              <a:t>또는 </a:t>
            </a:r>
            <a:endParaRPr lang="ko-KR" altLang="en-US" sz="2400" dirty="0">
              <a:solidFill>
                <a:srgbClr val="FF0000"/>
              </a:solidFill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0190" y="2460335"/>
            <a:ext cx="1841458" cy="401772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3021" y="2473034"/>
            <a:ext cx="1657312" cy="379452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3047" y="3054121"/>
            <a:ext cx="1735434" cy="385033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03020" y="3054747"/>
            <a:ext cx="1908420" cy="396192"/>
          </a:xfrm>
          <a:prstGeom prst="rect">
            <a:avLst/>
          </a:prstGeom>
        </p:spPr>
      </p:pic>
      <p:sp>
        <p:nvSpPr>
          <p:cNvPr id="13" name="제목 1"/>
          <p:cNvSpPr txBox="1">
            <a:spLocks/>
          </p:cNvSpPr>
          <p:nvPr/>
        </p:nvSpPr>
        <p:spPr>
          <a:xfrm>
            <a:off x="742952" y="142852"/>
            <a:ext cx="6793704" cy="5111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n-US" altLang="ko-KR" sz="3600" b="1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Ⅱ</a:t>
            </a:r>
            <a:r>
              <a:rPr lang="en-US" altLang="ko-KR" sz="3600" spc="-150" dirty="0" smtClean="0">
                <a:latin typeface="HY견고딕" panose="02030600000101010101" pitchFamily="18" charset="-127"/>
                <a:ea typeface="HY견고딕" panose="02030600000101010101" pitchFamily="18" charset="-127"/>
                <a:cs typeface="Verdana" panose="020B0604030504040204" pitchFamily="34" charset="0"/>
              </a:rPr>
              <a:t>-3. </a:t>
            </a:r>
            <a:r>
              <a:rPr lang="ko-KR" altLang="en-US" sz="3600" spc="-150" dirty="0" smtClean="0">
                <a:latin typeface="HY견고딕" panose="02030600000101010101" pitchFamily="18" charset="-127"/>
                <a:ea typeface="HY견고딕" panose="02030600000101010101" pitchFamily="18" charset="-127"/>
                <a:cs typeface="Verdana" panose="020B0604030504040204" pitchFamily="34" charset="0"/>
              </a:rPr>
              <a:t>여러 가지 방정식과 부등식</a:t>
            </a:r>
            <a:endParaRPr lang="ko-KR" altLang="en-US" sz="3600" spc="-150" dirty="0">
              <a:latin typeface="HY견고딕" panose="02030600000101010101" pitchFamily="18" charset="-127"/>
              <a:ea typeface="HY견고딕" panose="02030600000101010101" pitchFamily="18" charset="-127"/>
              <a:cs typeface="Verdana" panose="020B0604030504040204" pitchFamily="34" charset="0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05320" y="5495742"/>
            <a:ext cx="1593932" cy="241312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81665" y="5482247"/>
            <a:ext cx="946199" cy="247663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06241" y="5488598"/>
            <a:ext cx="736638" cy="234962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05320" y="6164724"/>
            <a:ext cx="1714588" cy="266714"/>
          </a:xfrm>
          <a:prstGeom prst="rect">
            <a:avLst/>
          </a:prstGeom>
        </p:spPr>
      </p:pic>
      <p:pic>
        <p:nvPicPr>
          <p:cNvPr id="15" name="그림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88809" y="6136667"/>
            <a:ext cx="1028753" cy="266714"/>
          </a:xfrm>
          <a:prstGeom prst="rect">
            <a:avLst/>
          </a:prstGeom>
        </p:spPr>
      </p:pic>
      <p:pic>
        <p:nvPicPr>
          <p:cNvPr id="16" name="그림 1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864443" y="5939807"/>
            <a:ext cx="946199" cy="660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65074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214423"/>
            <a:ext cx="2602632" cy="630402"/>
          </a:xfrm>
        </p:spPr>
        <p:txBody>
          <a:bodyPr/>
          <a:lstStyle/>
          <a:p>
            <a:pPr>
              <a:buNone/>
            </a:pPr>
            <a:r>
              <a:rPr lang="ko-KR" altLang="en-US" b="1" dirty="0" smtClean="0">
                <a:solidFill>
                  <a:srgbClr val="F6555B"/>
                </a:solidFill>
                <a:latin typeface="+mj-lt"/>
              </a:rPr>
              <a:t>예제 </a:t>
            </a:r>
            <a:r>
              <a:rPr lang="en-US" altLang="ko-KR" b="1" dirty="0" smtClean="0">
                <a:solidFill>
                  <a:srgbClr val="F6555B"/>
                </a:solidFill>
                <a:latin typeface="+mj-lt"/>
              </a:rPr>
              <a:t>5</a:t>
            </a:r>
            <a:endParaRPr lang="ko-KR" altLang="en-US" dirty="0">
              <a:solidFill>
                <a:srgbClr val="F6555B"/>
              </a:solidFill>
              <a:latin typeface="+mj-lt"/>
            </a:endParaRPr>
          </a:p>
        </p:txBody>
      </p:sp>
      <p:sp>
        <p:nvSpPr>
          <p:cNvPr id="4" name="제목 개체 틀 1"/>
          <p:cNvSpPr txBox="1">
            <a:spLocks/>
          </p:cNvSpPr>
          <p:nvPr/>
        </p:nvSpPr>
        <p:spPr>
          <a:xfrm>
            <a:off x="6558616" y="186994"/>
            <a:ext cx="2214578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ko-KR" altLang="en-US" sz="1400" b="1" dirty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교과서 </a:t>
            </a:r>
            <a:r>
              <a:rPr lang="en-US" altLang="ko-KR" sz="1400" b="1" dirty="0" smtClean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p.92</a:t>
            </a:r>
            <a:endParaRPr lang="ko-KR" altLang="en-US" sz="1400" b="1" dirty="0">
              <a:solidFill>
                <a:schemeClr val="accent2">
                  <a:lumMod val="50000"/>
                </a:schemeClr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  <p:sp>
        <p:nvSpPr>
          <p:cNvPr id="6" name="내용 개체 틀 2"/>
          <p:cNvSpPr txBox="1">
            <a:spLocks/>
          </p:cNvSpPr>
          <p:nvPr/>
        </p:nvSpPr>
        <p:spPr>
          <a:xfrm>
            <a:off x="741644" y="1799575"/>
            <a:ext cx="8222844" cy="3066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20000"/>
              </a:lnSpc>
              <a:defRPr/>
            </a:pPr>
            <a:r>
              <a:rPr lang="ko-KR" altLang="en-US" sz="3200" dirty="0" smtClean="0">
                <a:latin typeface="+mj-lt"/>
              </a:rPr>
              <a:t>부등식</a:t>
            </a:r>
            <a:r>
              <a:rPr lang="en-US" altLang="ko-KR" sz="3200" dirty="0" smtClean="0">
                <a:latin typeface="+mj-lt"/>
              </a:rPr>
              <a:t>			   </a:t>
            </a:r>
            <a:r>
              <a:rPr lang="ko-KR" altLang="en-US" sz="3200" dirty="0" smtClean="0">
                <a:latin typeface="+mj-lt"/>
              </a:rPr>
              <a:t>을 풀라</a:t>
            </a:r>
            <a:r>
              <a:rPr lang="en-US" altLang="ko-KR" sz="3200" dirty="0" smtClean="0">
                <a:latin typeface="+mj-lt"/>
              </a:rPr>
              <a:t>.</a:t>
            </a:r>
          </a:p>
          <a:p>
            <a:pPr>
              <a:lnSpc>
                <a:spcPct val="120000"/>
              </a:lnSpc>
              <a:defRPr/>
            </a:pPr>
            <a:r>
              <a:rPr lang="en-US" altLang="ko-KR" sz="3200" dirty="0">
                <a:latin typeface="+mj-lt"/>
              </a:rPr>
              <a:t> </a:t>
            </a:r>
            <a:r>
              <a:rPr lang="en-US" altLang="ko-KR" sz="3200" dirty="0" smtClean="0">
                <a:latin typeface="+mj-lt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0034" y="5330280"/>
            <a:ext cx="82731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400" b="1" dirty="0" smtClean="0">
                <a:solidFill>
                  <a:srgbClr val="FF0000"/>
                </a:solidFill>
              </a:rPr>
              <a:t>정답</a:t>
            </a:r>
            <a:endParaRPr lang="en-US" altLang="ko-KR" sz="2000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2400" dirty="0" smtClean="0">
                <a:solidFill>
                  <a:srgbClr val="FF0000"/>
                </a:solidFill>
              </a:rPr>
              <a:t>  </a:t>
            </a:r>
            <a:r>
              <a:rPr lang="en-US" altLang="ko-KR" sz="2400" dirty="0">
                <a:solidFill>
                  <a:srgbClr val="FF0000"/>
                </a:solidFill>
              </a:rPr>
              <a:t>	</a:t>
            </a:r>
            <a:r>
              <a:rPr lang="en-US" altLang="ko-KR" sz="2400" dirty="0" smtClean="0">
                <a:solidFill>
                  <a:srgbClr val="FF0000"/>
                </a:solidFill>
              </a:rPr>
              <a:t>	 </a:t>
            </a:r>
            <a:r>
              <a:rPr lang="ko-KR" altLang="en-US" sz="2400" dirty="0" smtClean="0">
                <a:solidFill>
                  <a:srgbClr val="FF0000"/>
                </a:solidFill>
              </a:rPr>
              <a:t>또는 </a:t>
            </a:r>
            <a:endParaRPr lang="ko-KR" altLang="en-US" sz="2400" dirty="0">
              <a:solidFill>
                <a:srgbClr val="FF0000"/>
              </a:solidFill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4825" y="1900785"/>
            <a:ext cx="2635385" cy="438173"/>
          </a:xfrm>
          <a:prstGeom prst="rect">
            <a:avLst/>
          </a:prstGeom>
        </p:spPr>
      </p:pic>
      <p:sp>
        <p:nvSpPr>
          <p:cNvPr id="10" name="제목 1"/>
          <p:cNvSpPr txBox="1">
            <a:spLocks/>
          </p:cNvSpPr>
          <p:nvPr/>
        </p:nvSpPr>
        <p:spPr>
          <a:xfrm>
            <a:off x="742952" y="142852"/>
            <a:ext cx="6793704" cy="5111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n-US" altLang="ko-KR" sz="3600" b="1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Ⅱ</a:t>
            </a:r>
            <a:r>
              <a:rPr lang="en-US" altLang="ko-KR" sz="3600" spc="-150" dirty="0" smtClean="0">
                <a:latin typeface="HY견고딕" panose="02030600000101010101" pitchFamily="18" charset="-127"/>
                <a:ea typeface="HY견고딕" panose="02030600000101010101" pitchFamily="18" charset="-127"/>
                <a:cs typeface="Verdana" panose="020B0604030504040204" pitchFamily="34" charset="0"/>
              </a:rPr>
              <a:t>-3. </a:t>
            </a:r>
            <a:r>
              <a:rPr lang="ko-KR" altLang="en-US" sz="3600" spc="-150" dirty="0" smtClean="0">
                <a:latin typeface="HY견고딕" panose="02030600000101010101" pitchFamily="18" charset="-127"/>
                <a:ea typeface="HY견고딕" panose="02030600000101010101" pitchFamily="18" charset="-127"/>
                <a:cs typeface="Verdana" panose="020B0604030504040204" pitchFamily="34" charset="0"/>
              </a:rPr>
              <a:t>여러 가지 방정식과 부등식</a:t>
            </a:r>
            <a:endParaRPr lang="ko-KR" altLang="en-US" sz="3600" spc="-150" dirty="0">
              <a:latin typeface="HY견고딕" panose="02030600000101010101" pitchFamily="18" charset="-127"/>
              <a:ea typeface="HY견고딕" panose="02030600000101010101" pitchFamily="18" charset="-127"/>
              <a:cs typeface="Verdana" panose="020B0604030504040204" pitchFamily="34" charset="0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427" y="6126948"/>
            <a:ext cx="1555830" cy="247663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2447" y="6107017"/>
            <a:ext cx="1301817" cy="273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58315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내용 개체 틀 2"/>
          <p:cNvSpPr txBox="1">
            <a:spLocks/>
          </p:cNvSpPr>
          <p:nvPr/>
        </p:nvSpPr>
        <p:spPr>
          <a:xfrm>
            <a:off x="741644" y="1799574"/>
            <a:ext cx="8222844" cy="32296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20000"/>
              </a:lnSpc>
              <a:buNone/>
            </a:pPr>
            <a:r>
              <a:rPr lang="ko-KR" altLang="en-US" sz="3200" dirty="0" smtClean="0"/>
              <a:t>다음 부등식을 풀라</a:t>
            </a:r>
            <a:r>
              <a:rPr lang="en-US" altLang="ko-KR" sz="3200" dirty="0" smtClean="0"/>
              <a:t>.</a:t>
            </a:r>
            <a:endParaRPr lang="en-US" altLang="ko-KR" sz="1400" dirty="0" smtClean="0">
              <a:latin typeface="+mj-lt"/>
            </a:endParaRPr>
          </a:p>
          <a:p>
            <a:pPr>
              <a:lnSpc>
                <a:spcPct val="120000"/>
              </a:lnSpc>
              <a:buNone/>
            </a:pPr>
            <a:r>
              <a:rPr lang="en-US" altLang="ko-KR" sz="2800" dirty="0">
                <a:latin typeface="+mj-lt"/>
              </a:rPr>
              <a:t> </a:t>
            </a:r>
            <a:r>
              <a:rPr lang="en-US" altLang="ko-KR" sz="2800" dirty="0" smtClean="0">
                <a:latin typeface="+mj-lt"/>
              </a:rPr>
              <a:t> (1)				  (2)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214423"/>
            <a:ext cx="1810544" cy="630402"/>
          </a:xfrm>
        </p:spPr>
        <p:txBody>
          <a:bodyPr/>
          <a:lstStyle/>
          <a:p>
            <a:pPr>
              <a:buNone/>
            </a:pPr>
            <a:r>
              <a:rPr lang="ko-KR" altLang="en-US" b="1" dirty="0" smtClean="0">
                <a:solidFill>
                  <a:srgbClr val="2A2D72"/>
                </a:solidFill>
              </a:rPr>
              <a:t>문제 </a:t>
            </a:r>
            <a:r>
              <a:rPr lang="en-US" altLang="ko-KR" b="1" dirty="0" smtClean="0">
                <a:solidFill>
                  <a:srgbClr val="2A2D72"/>
                </a:solidFill>
              </a:rPr>
              <a:t>6</a:t>
            </a:r>
          </a:p>
        </p:txBody>
      </p:sp>
      <p:sp>
        <p:nvSpPr>
          <p:cNvPr id="4" name="제목 개체 틀 1"/>
          <p:cNvSpPr txBox="1">
            <a:spLocks/>
          </p:cNvSpPr>
          <p:nvPr/>
        </p:nvSpPr>
        <p:spPr>
          <a:xfrm>
            <a:off x="6558616" y="186994"/>
            <a:ext cx="2214578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ko-KR" altLang="en-US" sz="1400" b="1" dirty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교과서 </a:t>
            </a:r>
            <a:r>
              <a:rPr lang="en-US" altLang="ko-KR" sz="1400" b="1" dirty="0" smtClean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p.92</a:t>
            </a:r>
            <a:endParaRPr lang="ko-KR" altLang="en-US" sz="1400" b="1" dirty="0">
              <a:solidFill>
                <a:schemeClr val="accent2">
                  <a:lumMod val="50000"/>
                </a:schemeClr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0034" y="4778250"/>
            <a:ext cx="765005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400" b="1" dirty="0">
                <a:solidFill>
                  <a:srgbClr val="FF0000"/>
                </a:solidFill>
              </a:rPr>
              <a:t>정답</a:t>
            </a:r>
            <a:endParaRPr lang="en-US" altLang="ko-KR" sz="2400" b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2400" dirty="0">
                <a:solidFill>
                  <a:srgbClr val="FF0000"/>
                </a:solidFill>
              </a:rPr>
              <a:t>  </a:t>
            </a:r>
            <a:r>
              <a:rPr lang="en-US" altLang="ko-KR" sz="2400" dirty="0" smtClean="0">
                <a:solidFill>
                  <a:srgbClr val="FF0000"/>
                </a:solidFill>
              </a:rPr>
              <a:t>(1)		        </a:t>
            </a:r>
            <a:r>
              <a:rPr lang="ko-KR" altLang="en-US" sz="2400" dirty="0" smtClean="0">
                <a:solidFill>
                  <a:srgbClr val="FF0000"/>
                </a:solidFill>
              </a:rPr>
              <a:t>또는 </a:t>
            </a:r>
            <a:r>
              <a:rPr lang="en-US" altLang="ko-KR" sz="2400" dirty="0" smtClean="0">
                <a:solidFill>
                  <a:srgbClr val="FF0000"/>
                </a:solidFill>
              </a:rPr>
              <a:t>   </a:t>
            </a:r>
            <a:endParaRPr lang="en-US" altLang="ko-KR" sz="2400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2400" dirty="0">
                <a:solidFill>
                  <a:srgbClr val="FF0000"/>
                </a:solidFill>
              </a:rPr>
              <a:t>  </a:t>
            </a:r>
            <a:r>
              <a:rPr lang="en-US" altLang="ko-KR" sz="2400" dirty="0" smtClean="0">
                <a:solidFill>
                  <a:srgbClr val="FF0000"/>
                </a:solidFill>
              </a:rPr>
              <a:t>(2) 		       </a:t>
            </a:r>
            <a:r>
              <a:rPr lang="ko-KR" altLang="en-US" sz="2400" dirty="0" smtClean="0">
                <a:solidFill>
                  <a:srgbClr val="FF0000"/>
                </a:solidFill>
              </a:rPr>
              <a:t>또는 </a:t>
            </a:r>
            <a:endParaRPr lang="ko-KR" altLang="en-US" sz="2400" dirty="0">
              <a:solidFill>
                <a:srgbClr val="FF0000"/>
              </a:solidFill>
            </a:endParaRPr>
          </a:p>
        </p:txBody>
      </p:sp>
      <p:sp>
        <p:nvSpPr>
          <p:cNvPr id="13" name="제목 1"/>
          <p:cNvSpPr txBox="1">
            <a:spLocks/>
          </p:cNvSpPr>
          <p:nvPr/>
        </p:nvSpPr>
        <p:spPr>
          <a:xfrm>
            <a:off x="742952" y="142852"/>
            <a:ext cx="6793704" cy="5111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n-US" altLang="ko-KR" sz="3600" b="1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Ⅱ</a:t>
            </a:r>
            <a:r>
              <a:rPr lang="en-US" altLang="ko-KR" sz="3600" spc="-150" dirty="0" smtClean="0">
                <a:latin typeface="HY견고딕" panose="02030600000101010101" pitchFamily="18" charset="-127"/>
                <a:ea typeface="HY견고딕" panose="02030600000101010101" pitchFamily="18" charset="-127"/>
                <a:cs typeface="Verdana" panose="020B0604030504040204" pitchFamily="34" charset="0"/>
              </a:rPr>
              <a:t>-3. </a:t>
            </a:r>
            <a:r>
              <a:rPr lang="ko-KR" altLang="en-US" sz="3600" spc="-150" dirty="0" smtClean="0">
                <a:latin typeface="HY견고딕" panose="02030600000101010101" pitchFamily="18" charset="-127"/>
                <a:ea typeface="HY견고딕" panose="02030600000101010101" pitchFamily="18" charset="-127"/>
                <a:cs typeface="Verdana" panose="020B0604030504040204" pitchFamily="34" charset="0"/>
              </a:rPr>
              <a:t>여러 가지 방정식과 부등식</a:t>
            </a:r>
            <a:endParaRPr lang="ko-KR" altLang="en-US" sz="3600" spc="-150" dirty="0">
              <a:latin typeface="HY견고딕" panose="02030600000101010101" pitchFamily="18" charset="-127"/>
              <a:ea typeface="HY견고딕" panose="02030600000101010101" pitchFamily="18" charset="-127"/>
              <a:cs typeface="Verdana" panose="020B0604030504040204" pitchFamily="34" charset="0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9781" y="5567747"/>
            <a:ext cx="1879697" cy="254013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1062" y="5560603"/>
            <a:ext cx="1619333" cy="260363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9781" y="6120365"/>
            <a:ext cx="1708238" cy="247663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97301" y="6121862"/>
            <a:ext cx="1409772" cy="254013"/>
          </a:xfrm>
          <a:prstGeom prst="rect">
            <a:avLst/>
          </a:prstGeom>
        </p:spPr>
      </p:pic>
      <p:pic>
        <p:nvPicPr>
          <p:cNvPr id="15" name="그림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28815" y="2488692"/>
            <a:ext cx="2529301" cy="413779"/>
          </a:xfrm>
          <a:prstGeom prst="rect">
            <a:avLst/>
          </a:prstGeom>
        </p:spPr>
      </p:pic>
      <p:pic>
        <p:nvPicPr>
          <p:cNvPr id="16" name="그림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11645" y="2493875"/>
            <a:ext cx="2791555" cy="402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72030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214423"/>
            <a:ext cx="2602632" cy="630402"/>
          </a:xfrm>
        </p:spPr>
        <p:txBody>
          <a:bodyPr/>
          <a:lstStyle/>
          <a:p>
            <a:pPr>
              <a:buNone/>
            </a:pPr>
            <a:r>
              <a:rPr lang="ko-KR" altLang="en-US" b="1" dirty="0" smtClean="0">
                <a:solidFill>
                  <a:srgbClr val="F6555B"/>
                </a:solidFill>
                <a:latin typeface="+mj-lt"/>
              </a:rPr>
              <a:t>예제 </a:t>
            </a:r>
            <a:r>
              <a:rPr lang="en-US" altLang="ko-KR" b="1" dirty="0">
                <a:solidFill>
                  <a:srgbClr val="F6555B"/>
                </a:solidFill>
                <a:latin typeface="+mj-lt"/>
              </a:rPr>
              <a:t>6</a:t>
            </a:r>
            <a:endParaRPr lang="ko-KR" altLang="en-US" dirty="0">
              <a:solidFill>
                <a:srgbClr val="F6555B"/>
              </a:solidFill>
              <a:latin typeface="+mj-lt"/>
            </a:endParaRPr>
          </a:p>
        </p:txBody>
      </p:sp>
      <p:sp>
        <p:nvSpPr>
          <p:cNvPr id="4" name="제목 개체 틀 1"/>
          <p:cNvSpPr txBox="1">
            <a:spLocks/>
          </p:cNvSpPr>
          <p:nvPr/>
        </p:nvSpPr>
        <p:spPr>
          <a:xfrm>
            <a:off x="6558616" y="186994"/>
            <a:ext cx="2214578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ko-KR" altLang="en-US" sz="1400" b="1" dirty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교과서 </a:t>
            </a:r>
            <a:r>
              <a:rPr lang="en-US" altLang="ko-KR" sz="1400" b="1" dirty="0" smtClean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p.93</a:t>
            </a:r>
            <a:endParaRPr lang="ko-KR" altLang="en-US" sz="1400" b="1" dirty="0">
              <a:solidFill>
                <a:schemeClr val="accent2">
                  <a:lumMod val="50000"/>
                </a:schemeClr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  <p:sp>
        <p:nvSpPr>
          <p:cNvPr id="6" name="내용 개체 틀 2"/>
          <p:cNvSpPr txBox="1">
            <a:spLocks/>
          </p:cNvSpPr>
          <p:nvPr/>
        </p:nvSpPr>
        <p:spPr>
          <a:xfrm>
            <a:off x="741644" y="1799575"/>
            <a:ext cx="8222844" cy="3066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20000"/>
              </a:lnSpc>
              <a:defRPr/>
            </a:pPr>
            <a:r>
              <a:rPr lang="ko-KR" altLang="en-US" sz="3200" dirty="0" smtClean="0">
                <a:latin typeface="+mj-lt"/>
              </a:rPr>
              <a:t>부등식</a:t>
            </a:r>
            <a:r>
              <a:rPr lang="en-US" altLang="ko-KR" sz="3200" dirty="0" smtClean="0">
                <a:latin typeface="+mj-lt"/>
              </a:rPr>
              <a:t>			         </a:t>
            </a:r>
            <a:r>
              <a:rPr lang="ko-KR" altLang="en-US" sz="3200" dirty="0">
                <a:latin typeface="+mj-lt"/>
              </a:rPr>
              <a:t>를</a:t>
            </a:r>
            <a:r>
              <a:rPr lang="ko-KR" altLang="en-US" sz="3200" dirty="0" smtClean="0">
                <a:latin typeface="+mj-lt"/>
              </a:rPr>
              <a:t> 풀라</a:t>
            </a:r>
            <a:r>
              <a:rPr lang="en-US" altLang="ko-KR" sz="3200" dirty="0" smtClean="0">
                <a:latin typeface="+mj-lt"/>
              </a:rPr>
              <a:t>.</a:t>
            </a:r>
          </a:p>
          <a:p>
            <a:pPr>
              <a:lnSpc>
                <a:spcPct val="120000"/>
              </a:lnSpc>
              <a:defRPr/>
            </a:pPr>
            <a:r>
              <a:rPr lang="en-US" altLang="ko-KR" sz="3200" dirty="0">
                <a:latin typeface="+mj-lt"/>
              </a:rPr>
              <a:t> </a:t>
            </a:r>
            <a:r>
              <a:rPr lang="en-US" altLang="ko-KR" sz="3200" dirty="0" smtClean="0">
                <a:latin typeface="+mj-lt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0034" y="5330280"/>
            <a:ext cx="82731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400" b="1" dirty="0" smtClean="0">
                <a:solidFill>
                  <a:srgbClr val="FF0000"/>
                </a:solidFill>
              </a:rPr>
              <a:t>정답</a:t>
            </a:r>
            <a:endParaRPr lang="en-US" altLang="ko-KR" sz="2000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2400" dirty="0" smtClean="0">
                <a:solidFill>
                  <a:srgbClr val="FF0000"/>
                </a:solidFill>
              </a:rPr>
              <a:t>  </a:t>
            </a:r>
            <a:endParaRPr lang="ko-KR" altLang="en-US" sz="2400" dirty="0">
              <a:solidFill>
                <a:srgbClr val="FF0000"/>
              </a:solidFill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7967" y="1914067"/>
            <a:ext cx="3530781" cy="450873"/>
          </a:xfrm>
          <a:prstGeom prst="rect">
            <a:avLst/>
          </a:prstGeom>
        </p:spPr>
      </p:pic>
      <p:sp>
        <p:nvSpPr>
          <p:cNvPr id="9" name="제목 1"/>
          <p:cNvSpPr txBox="1">
            <a:spLocks/>
          </p:cNvSpPr>
          <p:nvPr/>
        </p:nvSpPr>
        <p:spPr>
          <a:xfrm>
            <a:off x="742952" y="142852"/>
            <a:ext cx="6793704" cy="5111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n-US" altLang="ko-KR" sz="3600" b="1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Ⅱ</a:t>
            </a:r>
            <a:r>
              <a:rPr lang="en-US" altLang="ko-KR" sz="3600" spc="-150" dirty="0" smtClean="0">
                <a:latin typeface="HY견고딕" panose="02030600000101010101" pitchFamily="18" charset="-127"/>
                <a:ea typeface="HY견고딕" panose="02030600000101010101" pitchFamily="18" charset="-127"/>
                <a:cs typeface="Verdana" panose="020B0604030504040204" pitchFamily="34" charset="0"/>
              </a:rPr>
              <a:t>-3. </a:t>
            </a:r>
            <a:r>
              <a:rPr lang="ko-KR" altLang="en-US" sz="3600" spc="-150" dirty="0" smtClean="0">
                <a:latin typeface="HY견고딕" panose="02030600000101010101" pitchFamily="18" charset="-127"/>
                <a:ea typeface="HY견고딕" panose="02030600000101010101" pitchFamily="18" charset="-127"/>
                <a:cs typeface="Verdana" panose="020B0604030504040204" pitchFamily="34" charset="0"/>
              </a:rPr>
              <a:t>여러 가지 방정식과 부등식</a:t>
            </a:r>
            <a:endParaRPr lang="ko-KR" altLang="en-US" sz="3600" spc="-150" dirty="0">
              <a:latin typeface="HY견고딕" panose="02030600000101010101" pitchFamily="18" charset="-127"/>
              <a:ea typeface="HY견고딕" panose="02030600000101010101" pitchFamily="18" charset="-127"/>
              <a:cs typeface="Verdana" panose="020B0604030504040204" pitchFamily="34" charset="0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868" y="6121305"/>
            <a:ext cx="1695537" cy="266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80850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내용 개체 틀 2"/>
          <p:cNvSpPr txBox="1">
            <a:spLocks/>
          </p:cNvSpPr>
          <p:nvPr/>
        </p:nvSpPr>
        <p:spPr>
          <a:xfrm>
            <a:off x="741644" y="1799574"/>
            <a:ext cx="8222844" cy="32296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20000"/>
              </a:lnSpc>
              <a:buNone/>
            </a:pPr>
            <a:r>
              <a:rPr lang="ko-KR" altLang="en-US" sz="3200" dirty="0" smtClean="0"/>
              <a:t>다음 부등식을 풀라</a:t>
            </a:r>
            <a:r>
              <a:rPr lang="en-US" altLang="ko-KR" sz="3200" dirty="0" smtClean="0"/>
              <a:t>.</a:t>
            </a:r>
            <a:endParaRPr lang="en-US" altLang="ko-KR" sz="1400" dirty="0" smtClean="0">
              <a:latin typeface="+mj-lt"/>
            </a:endParaRPr>
          </a:p>
          <a:p>
            <a:pPr>
              <a:lnSpc>
                <a:spcPct val="120000"/>
              </a:lnSpc>
              <a:buNone/>
            </a:pPr>
            <a:r>
              <a:rPr lang="en-US" altLang="ko-KR" sz="2800" dirty="0">
                <a:latin typeface="+mj-lt"/>
              </a:rPr>
              <a:t> </a:t>
            </a:r>
            <a:r>
              <a:rPr lang="en-US" altLang="ko-KR" sz="2800" dirty="0" smtClean="0">
                <a:latin typeface="+mj-lt"/>
              </a:rPr>
              <a:t> (1)				  </a:t>
            </a:r>
          </a:p>
          <a:p>
            <a:pPr>
              <a:lnSpc>
                <a:spcPct val="120000"/>
              </a:lnSpc>
              <a:buNone/>
            </a:pPr>
            <a:r>
              <a:rPr lang="en-US" altLang="ko-KR" sz="2800" dirty="0" smtClean="0">
                <a:latin typeface="+mj-lt"/>
              </a:rPr>
              <a:t>  (2)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214423"/>
            <a:ext cx="1810544" cy="630402"/>
          </a:xfrm>
        </p:spPr>
        <p:txBody>
          <a:bodyPr/>
          <a:lstStyle/>
          <a:p>
            <a:pPr>
              <a:buNone/>
            </a:pPr>
            <a:r>
              <a:rPr lang="ko-KR" altLang="en-US" b="1" dirty="0" smtClean="0">
                <a:solidFill>
                  <a:srgbClr val="2A2D72"/>
                </a:solidFill>
              </a:rPr>
              <a:t>문제 </a:t>
            </a:r>
            <a:r>
              <a:rPr lang="en-US" altLang="ko-KR" b="1" dirty="0" smtClean="0">
                <a:solidFill>
                  <a:srgbClr val="2A2D72"/>
                </a:solidFill>
              </a:rPr>
              <a:t>7</a:t>
            </a:r>
          </a:p>
        </p:txBody>
      </p:sp>
      <p:sp>
        <p:nvSpPr>
          <p:cNvPr id="4" name="제목 개체 틀 1"/>
          <p:cNvSpPr txBox="1">
            <a:spLocks/>
          </p:cNvSpPr>
          <p:nvPr/>
        </p:nvSpPr>
        <p:spPr>
          <a:xfrm>
            <a:off x="6558616" y="186994"/>
            <a:ext cx="2214578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ko-KR" altLang="en-US" sz="1400" b="1" dirty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교과서 </a:t>
            </a:r>
            <a:r>
              <a:rPr lang="en-US" altLang="ko-KR" sz="1400" b="1" dirty="0" smtClean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p.93</a:t>
            </a:r>
            <a:endParaRPr lang="ko-KR" altLang="en-US" sz="1400" b="1" dirty="0">
              <a:solidFill>
                <a:schemeClr val="accent2">
                  <a:lumMod val="50000"/>
                </a:schemeClr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1946" y="2475620"/>
            <a:ext cx="3168099" cy="401099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6351" y="3024688"/>
            <a:ext cx="3668019" cy="412725"/>
          </a:xfrm>
          <a:prstGeom prst="rect">
            <a:avLst/>
          </a:prstGeom>
        </p:spPr>
      </p:pic>
      <p:sp>
        <p:nvSpPr>
          <p:cNvPr id="12" name="제목 1"/>
          <p:cNvSpPr txBox="1">
            <a:spLocks/>
          </p:cNvSpPr>
          <p:nvPr/>
        </p:nvSpPr>
        <p:spPr>
          <a:xfrm>
            <a:off x="742952" y="142852"/>
            <a:ext cx="6793704" cy="5111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n-US" altLang="ko-KR" sz="3600" b="1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Ⅱ</a:t>
            </a:r>
            <a:r>
              <a:rPr lang="en-US" altLang="ko-KR" sz="3600" spc="-150" dirty="0" smtClean="0">
                <a:latin typeface="HY견고딕" panose="02030600000101010101" pitchFamily="18" charset="-127"/>
                <a:ea typeface="HY견고딕" panose="02030600000101010101" pitchFamily="18" charset="-127"/>
                <a:cs typeface="Verdana" panose="020B0604030504040204" pitchFamily="34" charset="0"/>
              </a:rPr>
              <a:t>-3. </a:t>
            </a:r>
            <a:r>
              <a:rPr lang="ko-KR" altLang="en-US" sz="3600" spc="-150" dirty="0" smtClean="0">
                <a:latin typeface="HY견고딕" panose="02030600000101010101" pitchFamily="18" charset="-127"/>
                <a:ea typeface="HY견고딕" panose="02030600000101010101" pitchFamily="18" charset="-127"/>
                <a:cs typeface="Verdana" panose="020B0604030504040204" pitchFamily="34" charset="0"/>
              </a:rPr>
              <a:t>여러 가지 방정식과 부등식</a:t>
            </a:r>
            <a:endParaRPr lang="ko-KR" altLang="en-US" sz="3600" spc="-150" dirty="0">
              <a:latin typeface="HY견고딕" panose="02030600000101010101" pitchFamily="18" charset="-127"/>
              <a:ea typeface="HY견고딕" panose="02030600000101010101" pitchFamily="18" charset="-127"/>
              <a:cs typeface="Verdana" panose="020B060403050404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0034" y="4706810"/>
            <a:ext cx="808675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400" b="1" dirty="0">
                <a:solidFill>
                  <a:srgbClr val="FF0000"/>
                </a:solidFill>
              </a:rPr>
              <a:t>정답</a:t>
            </a:r>
            <a:endParaRPr lang="en-US" altLang="ko-KR" sz="2400" b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2400" dirty="0">
                <a:solidFill>
                  <a:srgbClr val="FF0000"/>
                </a:solidFill>
              </a:rPr>
              <a:t>  </a:t>
            </a:r>
            <a:r>
              <a:rPr lang="en-US" altLang="ko-KR" sz="2400" dirty="0" smtClean="0">
                <a:solidFill>
                  <a:srgbClr val="FF0000"/>
                </a:solidFill>
              </a:rPr>
              <a:t>(1) 		</a:t>
            </a:r>
            <a:r>
              <a:rPr lang="ko-KR" altLang="en-US" sz="2400" dirty="0" smtClean="0">
                <a:solidFill>
                  <a:srgbClr val="FF0000"/>
                </a:solidFill>
              </a:rPr>
              <a:t>또는</a:t>
            </a:r>
            <a:r>
              <a:rPr lang="en-US" altLang="ko-KR" sz="2400" dirty="0" smtClean="0">
                <a:solidFill>
                  <a:srgbClr val="FF0000"/>
                </a:solidFill>
              </a:rPr>
              <a:t>		</a:t>
            </a:r>
          </a:p>
          <a:p>
            <a:pPr>
              <a:lnSpc>
                <a:spcPct val="150000"/>
              </a:lnSpc>
            </a:pPr>
            <a:r>
              <a:rPr lang="en-US" altLang="ko-KR" sz="500" dirty="0" smtClean="0">
                <a:solidFill>
                  <a:srgbClr val="FF0000"/>
                </a:solidFill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altLang="ko-KR" sz="2400" dirty="0" smtClean="0">
                <a:solidFill>
                  <a:srgbClr val="FF0000"/>
                </a:solidFill>
              </a:rPr>
              <a:t>  (2)				</a:t>
            </a:r>
            <a:endParaRPr lang="ko-KR" altLang="en-US" sz="2400" dirty="0">
              <a:solidFill>
                <a:srgbClr val="FF0000"/>
              </a:solidFill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7279" y="5481661"/>
            <a:ext cx="971600" cy="266714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7389" y="5476962"/>
            <a:ext cx="768389" cy="266714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07279" y="5951235"/>
            <a:ext cx="1847945" cy="673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35904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214423"/>
            <a:ext cx="2602632" cy="630402"/>
          </a:xfrm>
        </p:spPr>
        <p:txBody>
          <a:bodyPr/>
          <a:lstStyle/>
          <a:p>
            <a:pPr>
              <a:buNone/>
            </a:pPr>
            <a:r>
              <a:rPr lang="ko-KR" altLang="en-US" b="1" dirty="0" smtClean="0">
                <a:solidFill>
                  <a:srgbClr val="F6555B"/>
                </a:solidFill>
                <a:latin typeface="+mj-lt"/>
              </a:rPr>
              <a:t>예제 </a:t>
            </a:r>
            <a:r>
              <a:rPr lang="en-US" altLang="ko-KR" b="1" dirty="0" smtClean="0">
                <a:solidFill>
                  <a:srgbClr val="F6555B"/>
                </a:solidFill>
                <a:latin typeface="+mj-lt"/>
              </a:rPr>
              <a:t>1</a:t>
            </a:r>
            <a:endParaRPr lang="ko-KR" altLang="en-US" dirty="0">
              <a:solidFill>
                <a:srgbClr val="F6555B"/>
              </a:solidFill>
              <a:latin typeface="+mj-lt"/>
            </a:endParaRPr>
          </a:p>
        </p:txBody>
      </p:sp>
      <p:sp>
        <p:nvSpPr>
          <p:cNvPr id="4" name="제목 개체 틀 1"/>
          <p:cNvSpPr txBox="1">
            <a:spLocks/>
          </p:cNvSpPr>
          <p:nvPr/>
        </p:nvSpPr>
        <p:spPr>
          <a:xfrm>
            <a:off x="6558616" y="186994"/>
            <a:ext cx="2214578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ko-KR" altLang="en-US" sz="1400" b="1" dirty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교과서 </a:t>
            </a:r>
            <a:r>
              <a:rPr lang="en-US" altLang="ko-KR" sz="1400" b="1" dirty="0" smtClean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p.95</a:t>
            </a:r>
            <a:endParaRPr lang="ko-KR" altLang="en-US" sz="1400" b="1" dirty="0">
              <a:solidFill>
                <a:schemeClr val="accent2">
                  <a:lumMod val="50000"/>
                </a:schemeClr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  <p:sp>
        <p:nvSpPr>
          <p:cNvPr id="6" name="내용 개체 틀 2"/>
          <p:cNvSpPr txBox="1">
            <a:spLocks/>
          </p:cNvSpPr>
          <p:nvPr/>
        </p:nvSpPr>
        <p:spPr>
          <a:xfrm>
            <a:off x="741644" y="1799575"/>
            <a:ext cx="8222844" cy="3066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20000"/>
              </a:lnSpc>
              <a:defRPr/>
            </a:pPr>
            <a:r>
              <a:rPr lang="ko-KR" altLang="en-US" sz="3200" dirty="0" smtClean="0">
                <a:latin typeface="+mj-lt"/>
              </a:rPr>
              <a:t>이차부등식</a:t>
            </a:r>
            <a:r>
              <a:rPr lang="en-US" altLang="ko-KR" sz="3200" dirty="0" smtClean="0">
                <a:latin typeface="+mj-lt"/>
              </a:rPr>
              <a:t>			   </a:t>
            </a:r>
            <a:r>
              <a:rPr lang="ko-KR" altLang="en-US" sz="3200" dirty="0" smtClean="0">
                <a:latin typeface="+mj-lt"/>
              </a:rPr>
              <a:t>을 풀라</a:t>
            </a:r>
            <a:r>
              <a:rPr lang="en-US" altLang="ko-KR" sz="3200" dirty="0" smtClean="0">
                <a:latin typeface="+mj-lt"/>
              </a:rPr>
              <a:t>.</a:t>
            </a:r>
            <a:r>
              <a:rPr lang="ko-KR" altLang="en-US" sz="3200" dirty="0" smtClean="0">
                <a:latin typeface="+mj-lt"/>
              </a:rPr>
              <a:t> </a:t>
            </a:r>
            <a:r>
              <a:rPr lang="en-US" altLang="ko-KR" sz="3200" dirty="0" smtClean="0">
                <a:latin typeface="+mj-lt"/>
              </a:rPr>
              <a:t>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0034" y="5330280"/>
            <a:ext cx="82731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400" b="1" dirty="0" smtClean="0">
                <a:solidFill>
                  <a:srgbClr val="FF0000"/>
                </a:solidFill>
              </a:rPr>
              <a:t>정답</a:t>
            </a:r>
            <a:endParaRPr lang="en-US" altLang="ko-KR" sz="2000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2400" dirty="0" smtClean="0">
                <a:solidFill>
                  <a:srgbClr val="FF0000"/>
                </a:solidFill>
              </a:rPr>
              <a:t>  </a:t>
            </a:r>
            <a:endParaRPr lang="ko-KR" altLang="en-US" sz="2400" dirty="0">
              <a:solidFill>
                <a:srgbClr val="FF0000"/>
              </a:solidFill>
            </a:endParaRPr>
          </a:p>
        </p:txBody>
      </p:sp>
      <p:sp>
        <p:nvSpPr>
          <p:cNvPr id="8" name="제목 1"/>
          <p:cNvSpPr txBox="1">
            <a:spLocks/>
          </p:cNvSpPr>
          <p:nvPr/>
        </p:nvSpPr>
        <p:spPr>
          <a:xfrm>
            <a:off x="742952" y="142852"/>
            <a:ext cx="6793704" cy="5111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n-US" altLang="ko-KR" sz="3600" b="1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Ⅱ</a:t>
            </a:r>
            <a:r>
              <a:rPr lang="en-US" altLang="ko-KR" sz="3600" spc="-150" dirty="0" smtClean="0">
                <a:latin typeface="HY견고딕" panose="02030600000101010101" pitchFamily="18" charset="-127"/>
                <a:ea typeface="HY견고딕" panose="02030600000101010101" pitchFamily="18" charset="-127"/>
                <a:cs typeface="Verdana" panose="020B0604030504040204" pitchFamily="34" charset="0"/>
              </a:rPr>
              <a:t>-3. </a:t>
            </a:r>
            <a:r>
              <a:rPr lang="ko-KR" altLang="en-US" sz="3600" spc="-150" dirty="0" smtClean="0">
                <a:latin typeface="HY견고딕" panose="02030600000101010101" pitchFamily="18" charset="-127"/>
                <a:ea typeface="HY견고딕" panose="02030600000101010101" pitchFamily="18" charset="-127"/>
                <a:cs typeface="Verdana" panose="020B0604030504040204" pitchFamily="34" charset="0"/>
              </a:rPr>
              <a:t>여러 가지 방정식과 부등식</a:t>
            </a:r>
            <a:endParaRPr lang="ko-KR" altLang="en-US" sz="3600" spc="-150" dirty="0">
              <a:latin typeface="HY견고딕" panose="02030600000101010101" pitchFamily="18" charset="-127"/>
              <a:ea typeface="HY견고딕" panose="02030600000101010101" pitchFamily="18" charset="-127"/>
              <a:cs typeface="Verdana" panose="020B0604030504040204" pitchFamily="34" charset="0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6984" y="1872606"/>
            <a:ext cx="2667137" cy="450873"/>
          </a:xfrm>
          <a:prstGeom prst="rect">
            <a:avLst/>
          </a:prstGeom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837" y="6121305"/>
            <a:ext cx="1701887" cy="254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42072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내용 개체 틀 2"/>
          <p:cNvSpPr txBox="1">
            <a:spLocks/>
          </p:cNvSpPr>
          <p:nvPr/>
        </p:nvSpPr>
        <p:spPr>
          <a:xfrm>
            <a:off x="741644" y="1799574"/>
            <a:ext cx="8222844" cy="32296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20000"/>
              </a:lnSpc>
              <a:buNone/>
            </a:pPr>
            <a:r>
              <a:rPr lang="ko-KR" altLang="en-US" sz="3200" dirty="0" smtClean="0"/>
              <a:t>다음 이차부등식을 풀라</a:t>
            </a:r>
            <a:r>
              <a:rPr lang="en-US" altLang="ko-KR" sz="3200" dirty="0" smtClean="0"/>
              <a:t>.</a:t>
            </a:r>
            <a:endParaRPr lang="en-US" altLang="ko-KR" sz="1400" dirty="0" smtClean="0">
              <a:latin typeface="+mj-lt"/>
            </a:endParaRPr>
          </a:p>
          <a:p>
            <a:pPr>
              <a:lnSpc>
                <a:spcPct val="120000"/>
              </a:lnSpc>
              <a:buNone/>
            </a:pPr>
            <a:r>
              <a:rPr lang="en-US" altLang="ko-KR" sz="2800" dirty="0">
                <a:latin typeface="+mj-lt"/>
              </a:rPr>
              <a:t> </a:t>
            </a:r>
            <a:r>
              <a:rPr lang="en-US" altLang="ko-KR" sz="2800" dirty="0" smtClean="0">
                <a:latin typeface="+mj-lt"/>
              </a:rPr>
              <a:t> (1)				</a:t>
            </a:r>
          </a:p>
          <a:p>
            <a:pPr>
              <a:lnSpc>
                <a:spcPct val="120000"/>
              </a:lnSpc>
              <a:buNone/>
            </a:pPr>
            <a:r>
              <a:rPr lang="en-US" altLang="ko-KR" sz="2800" dirty="0" smtClean="0">
                <a:latin typeface="+mj-lt"/>
              </a:rPr>
              <a:t>  (2) </a:t>
            </a:r>
          </a:p>
          <a:p>
            <a:pPr>
              <a:lnSpc>
                <a:spcPct val="120000"/>
              </a:lnSpc>
              <a:buNone/>
            </a:pPr>
            <a:r>
              <a:rPr lang="en-US" altLang="ko-KR" sz="2800" dirty="0" smtClean="0">
                <a:latin typeface="+mj-lt"/>
              </a:rPr>
              <a:t>  (3)				</a:t>
            </a:r>
          </a:p>
          <a:p>
            <a:pPr>
              <a:lnSpc>
                <a:spcPct val="120000"/>
              </a:lnSpc>
              <a:buNone/>
            </a:pPr>
            <a:r>
              <a:rPr lang="en-US" altLang="ko-KR" sz="2800" dirty="0" smtClean="0">
                <a:latin typeface="+mj-lt"/>
              </a:rPr>
              <a:t>  (4)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214423"/>
            <a:ext cx="1810544" cy="630402"/>
          </a:xfrm>
        </p:spPr>
        <p:txBody>
          <a:bodyPr/>
          <a:lstStyle/>
          <a:p>
            <a:pPr>
              <a:buNone/>
            </a:pPr>
            <a:r>
              <a:rPr lang="ko-KR" altLang="en-US" b="1" dirty="0" smtClean="0">
                <a:solidFill>
                  <a:srgbClr val="2A2D72"/>
                </a:solidFill>
              </a:rPr>
              <a:t>문제 </a:t>
            </a:r>
            <a:r>
              <a:rPr lang="en-US" altLang="ko-KR" b="1" dirty="0" smtClean="0">
                <a:solidFill>
                  <a:srgbClr val="2A2D72"/>
                </a:solidFill>
              </a:rPr>
              <a:t>1</a:t>
            </a:r>
          </a:p>
        </p:txBody>
      </p:sp>
      <p:sp>
        <p:nvSpPr>
          <p:cNvPr id="4" name="제목 개체 틀 1"/>
          <p:cNvSpPr txBox="1">
            <a:spLocks/>
          </p:cNvSpPr>
          <p:nvPr/>
        </p:nvSpPr>
        <p:spPr>
          <a:xfrm>
            <a:off x="6558616" y="186994"/>
            <a:ext cx="2214578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ko-KR" altLang="en-US" sz="1400" b="1" dirty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교과서 </a:t>
            </a:r>
            <a:r>
              <a:rPr lang="en-US" altLang="ko-KR" sz="1400" b="1" dirty="0" smtClean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p.95</a:t>
            </a:r>
            <a:endParaRPr lang="ko-KR" altLang="en-US" sz="1400" b="1" dirty="0">
              <a:solidFill>
                <a:schemeClr val="accent2">
                  <a:lumMod val="50000"/>
                </a:schemeClr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  <p:sp>
        <p:nvSpPr>
          <p:cNvPr id="16" name="제목 1"/>
          <p:cNvSpPr txBox="1">
            <a:spLocks/>
          </p:cNvSpPr>
          <p:nvPr/>
        </p:nvSpPr>
        <p:spPr>
          <a:xfrm>
            <a:off x="742952" y="142852"/>
            <a:ext cx="6793704" cy="5111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n-US" altLang="ko-KR" sz="3600" b="1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Ⅱ</a:t>
            </a:r>
            <a:r>
              <a:rPr lang="en-US" altLang="ko-KR" sz="3600" spc="-150" dirty="0" smtClean="0">
                <a:latin typeface="HY견고딕" panose="02030600000101010101" pitchFamily="18" charset="-127"/>
                <a:ea typeface="HY견고딕" panose="02030600000101010101" pitchFamily="18" charset="-127"/>
                <a:cs typeface="Verdana" panose="020B0604030504040204" pitchFamily="34" charset="0"/>
              </a:rPr>
              <a:t>-3. </a:t>
            </a:r>
            <a:r>
              <a:rPr lang="ko-KR" altLang="en-US" sz="3600" spc="-150" dirty="0" smtClean="0">
                <a:latin typeface="HY견고딕" panose="02030600000101010101" pitchFamily="18" charset="-127"/>
                <a:ea typeface="HY견고딕" panose="02030600000101010101" pitchFamily="18" charset="-127"/>
                <a:cs typeface="Verdana" panose="020B0604030504040204" pitchFamily="34" charset="0"/>
              </a:rPr>
              <a:t>여러 가지 방정식과 부등식</a:t>
            </a:r>
            <a:endParaRPr lang="ko-KR" altLang="en-US" sz="3600" spc="-150" dirty="0">
              <a:latin typeface="HY견고딕" panose="02030600000101010101" pitchFamily="18" charset="-127"/>
              <a:ea typeface="HY견고딕" panose="02030600000101010101" pitchFamily="18" charset="-127"/>
              <a:cs typeface="Verdana" panose="020B0604030504040204" pitchFamily="34" charset="0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6360" y="2441373"/>
            <a:ext cx="2650348" cy="419739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9216" y="2953414"/>
            <a:ext cx="3237976" cy="407745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6361" y="3491471"/>
            <a:ext cx="2956158" cy="419739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66359" y="4019314"/>
            <a:ext cx="2542413" cy="42573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00034" y="4706810"/>
            <a:ext cx="808675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400" b="1" dirty="0">
                <a:solidFill>
                  <a:srgbClr val="FF0000"/>
                </a:solidFill>
              </a:rPr>
              <a:t>정답</a:t>
            </a:r>
            <a:endParaRPr lang="en-US" altLang="ko-KR" sz="2400" b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2400" dirty="0">
                <a:solidFill>
                  <a:srgbClr val="FF0000"/>
                </a:solidFill>
              </a:rPr>
              <a:t>  </a:t>
            </a:r>
            <a:r>
              <a:rPr lang="en-US" altLang="ko-KR" sz="2400" dirty="0" smtClean="0">
                <a:solidFill>
                  <a:srgbClr val="FF0000"/>
                </a:solidFill>
              </a:rPr>
              <a:t>(1) 				   (2)           </a:t>
            </a:r>
            <a:r>
              <a:rPr lang="ko-KR" altLang="en-US" sz="2400" dirty="0" smtClean="0">
                <a:solidFill>
                  <a:srgbClr val="FF0000"/>
                </a:solidFill>
              </a:rPr>
              <a:t>또는 </a:t>
            </a:r>
            <a:endParaRPr lang="en-US" altLang="ko-KR" sz="2400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500" dirty="0" smtClean="0">
                <a:solidFill>
                  <a:srgbClr val="FF0000"/>
                </a:solidFill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altLang="ko-KR" sz="2400" dirty="0" smtClean="0">
                <a:solidFill>
                  <a:srgbClr val="FF0000"/>
                </a:solidFill>
              </a:rPr>
              <a:t>  (3)		 </a:t>
            </a:r>
            <a:r>
              <a:rPr lang="ko-KR" altLang="en-US" sz="2400" dirty="0" smtClean="0">
                <a:solidFill>
                  <a:srgbClr val="FF0000"/>
                </a:solidFill>
              </a:rPr>
              <a:t>또는 </a:t>
            </a:r>
            <a:r>
              <a:rPr lang="en-US" altLang="ko-KR" sz="2400" dirty="0" smtClean="0">
                <a:solidFill>
                  <a:srgbClr val="FF0000"/>
                </a:solidFill>
              </a:rPr>
              <a:t>		   (4)  		 </a:t>
            </a:r>
            <a:r>
              <a:rPr lang="ko-KR" altLang="en-US" sz="2400" dirty="0" smtClean="0">
                <a:solidFill>
                  <a:srgbClr val="FF0000"/>
                </a:solidFill>
              </a:rPr>
              <a:t> </a:t>
            </a:r>
            <a:endParaRPr lang="ko-KR" altLang="en-US" sz="2400" dirty="0">
              <a:solidFill>
                <a:srgbClr val="FF0000"/>
              </a:solidFill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96153" y="5490697"/>
            <a:ext cx="1593932" cy="260363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54576" y="5480993"/>
            <a:ext cx="977950" cy="266714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15131" y="5470187"/>
            <a:ext cx="742988" cy="254013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96153" y="5948021"/>
            <a:ext cx="1155759" cy="673135"/>
          </a:xfrm>
          <a:prstGeom prst="rect">
            <a:avLst/>
          </a:prstGeom>
        </p:spPr>
      </p:pic>
      <p:pic>
        <p:nvPicPr>
          <p:cNvPr id="15" name="그림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48031" y="6142970"/>
            <a:ext cx="1016052" cy="260363"/>
          </a:xfrm>
          <a:prstGeom prst="rect">
            <a:avLst/>
          </a:prstGeom>
        </p:spPr>
      </p:pic>
      <p:pic>
        <p:nvPicPr>
          <p:cNvPr id="17" name="그림 1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054576" y="6140962"/>
            <a:ext cx="1701887" cy="241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89002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214423"/>
            <a:ext cx="2602632" cy="630402"/>
          </a:xfrm>
        </p:spPr>
        <p:txBody>
          <a:bodyPr/>
          <a:lstStyle/>
          <a:p>
            <a:pPr>
              <a:buNone/>
            </a:pPr>
            <a:r>
              <a:rPr lang="ko-KR" altLang="en-US" b="1" dirty="0" smtClean="0">
                <a:solidFill>
                  <a:srgbClr val="F6555B"/>
                </a:solidFill>
                <a:latin typeface="+mj-lt"/>
              </a:rPr>
              <a:t>예제 </a:t>
            </a:r>
            <a:r>
              <a:rPr lang="en-US" altLang="ko-KR" b="1" dirty="0" smtClean="0">
                <a:solidFill>
                  <a:srgbClr val="F6555B"/>
                </a:solidFill>
                <a:latin typeface="+mj-lt"/>
              </a:rPr>
              <a:t>2</a:t>
            </a:r>
            <a:endParaRPr lang="ko-KR" altLang="en-US" dirty="0">
              <a:solidFill>
                <a:srgbClr val="F6555B"/>
              </a:solidFill>
              <a:latin typeface="+mj-lt"/>
            </a:endParaRPr>
          </a:p>
        </p:txBody>
      </p:sp>
      <p:sp>
        <p:nvSpPr>
          <p:cNvPr id="4" name="제목 개체 틀 1"/>
          <p:cNvSpPr txBox="1">
            <a:spLocks/>
          </p:cNvSpPr>
          <p:nvPr/>
        </p:nvSpPr>
        <p:spPr>
          <a:xfrm>
            <a:off x="6558616" y="186994"/>
            <a:ext cx="2214578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ko-KR" altLang="en-US" sz="1400" b="1" dirty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교과서 </a:t>
            </a:r>
            <a:r>
              <a:rPr lang="en-US" altLang="ko-KR" sz="1400" b="1" dirty="0" smtClean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p.96</a:t>
            </a:r>
            <a:endParaRPr lang="ko-KR" altLang="en-US" sz="1400" b="1" dirty="0">
              <a:solidFill>
                <a:schemeClr val="accent2">
                  <a:lumMod val="50000"/>
                </a:schemeClr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  <p:sp>
        <p:nvSpPr>
          <p:cNvPr id="6" name="내용 개체 틀 2"/>
          <p:cNvSpPr txBox="1">
            <a:spLocks/>
          </p:cNvSpPr>
          <p:nvPr/>
        </p:nvSpPr>
        <p:spPr>
          <a:xfrm>
            <a:off x="741644" y="1799575"/>
            <a:ext cx="8222844" cy="3066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20000"/>
              </a:lnSpc>
              <a:defRPr/>
            </a:pPr>
            <a:r>
              <a:rPr lang="ko-KR" altLang="en-US" sz="3200" dirty="0" smtClean="0">
                <a:latin typeface="+mj-lt"/>
              </a:rPr>
              <a:t>이차부등식</a:t>
            </a:r>
            <a:r>
              <a:rPr lang="en-US" altLang="ko-KR" sz="3200" dirty="0" smtClean="0">
                <a:latin typeface="+mj-lt"/>
              </a:rPr>
              <a:t>			    </a:t>
            </a:r>
            <a:r>
              <a:rPr lang="ko-KR" altLang="en-US" sz="3200" dirty="0" smtClean="0">
                <a:latin typeface="+mj-lt"/>
              </a:rPr>
              <a:t>을 풀라</a:t>
            </a:r>
            <a:r>
              <a:rPr lang="en-US" altLang="ko-KR" sz="3200" dirty="0" smtClean="0">
                <a:latin typeface="+mj-lt"/>
              </a:rPr>
              <a:t>.</a:t>
            </a:r>
            <a:r>
              <a:rPr lang="ko-KR" altLang="en-US" sz="3200" dirty="0" smtClean="0">
                <a:latin typeface="+mj-lt"/>
              </a:rPr>
              <a:t> </a:t>
            </a:r>
            <a:r>
              <a:rPr lang="en-US" altLang="ko-KR" sz="3200" dirty="0" smtClean="0">
                <a:latin typeface="+mj-lt"/>
              </a:rPr>
              <a:t>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0034" y="5330280"/>
            <a:ext cx="82731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400" b="1" dirty="0" smtClean="0">
                <a:solidFill>
                  <a:srgbClr val="FF0000"/>
                </a:solidFill>
              </a:rPr>
              <a:t>정답</a:t>
            </a:r>
            <a:endParaRPr lang="en-US" altLang="ko-KR" sz="2000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2400" dirty="0" smtClean="0">
                <a:solidFill>
                  <a:srgbClr val="FF0000"/>
                </a:solidFill>
              </a:rPr>
              <a:t>  </a:t>
            </a:r>
            <a:endParaRPr lang="ko-KR" altLang="en-US" sz="2400" dirty="0">
              <a:solidFill>
                <a:srgbClr val="FF0000"/>
              </a:solidFill>
            </a:endParaRPr>
          </a:p>
        </p:txBody>
      </p:sp>
      <p:sp>
        <p:nvSpPr>
          <p:cNvPr id="8" name="제목 1"/>
          <p:cNvSpPr txBox="1">
            <a:spLocks/>
          </p:cNvSpPr>
          <p:nvPr/>
        </p:nvSpPr>
        <p:spPr>
          <a:xfrm>
            <a:off x="742952" y="142852"/>
            <a:ext cx="6793704" cy="5111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n-US" altLang="ko-KR" sz="3600" b="1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Ⅱ</a:t>
            </a:r>
            <a:r>
              <a:rPr lang="en-US" altLang="ko-KR" sz="3600" spc="-150" dirty="0" smtClean="0">
                <a:latin typeface="HY견고딕" panose="02030600000101010101" pitchFamily="18" charset="-127"/>
                <a:ea typeface="HY견고딕" panose="02030600000101010101" pitchFamily="18" charset="-127"/>
                <a:cs typeface="Verdana" panose="020B0604030504040204" pitchFamily="34" charset="0"/>
              </a:rPr>
              <a:t>-3. </a:t>
            </a:r>
            <a:r>
              <a:rPr lang="ko-KR" altLang="en-US" sz="3600" spc="-150" dirty="0" smtClean="0">
                <a:latin typeface="HY견고딕" panose="02030600000101010101" pitchFamily="18" charset="-127"/>
                <a:ea typeface="HY견고딕" panose="02030600000101010101" pitchFamily="18" charset="-127"/>
                <a:cs typeface="Verdana" panose="020B0604030504040204" pitchFamily="34" charset="0"/>
              </a:rPr>
              <a:t>여러 가지 방정식과 부등식</a:t>
            </a:r>
            <a:endParaRPr lang="ko-KR" altLang="en-US" sz="3600" spc="-150" dirty="0">
              <a:latin typeface="HY견고딕" panose="02030600000101010101" pitchFamily="18" charset="-127"/>
              <a:ea typeface="HY견고딕" panose="02030600000101010101" pitchFamily="18" charset="-127"/>
              <a:cs typeface="Verdana" panose="020B0604030504040204" pitchFamily="34" charset="0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181" y="1866257"/>
            <a:ext cx="2889398" cy="457223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478" y="6114161"/>
            <a:ext cx="749339" cy="266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14140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500034" y="4856834"/>
            <a:ext cx="765005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400" b="1" dirty="0">
                <a:solidFill>
                  <a:srgbClr val="FF0000"/>
                </a:solidFill>
              </a:rPr>
              <a:t>정답</a:t>
            </a:r>
            <a:endParaRPr lang="en-US" altLang="ko-KR" sz="2400" b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2400" dirty="0">
                <a:solidFill>
                  <a:srgbClr val="FF0000"/>
                </a:solidFill>
              </a:rPr>
              <a:t>  </a:t>
            </a:r>
            <a:r>
              <a:rPr lang="en-US" altLang="ko-KR" sz="2400" dirty="0" smtClean="0">
                <a:solidFill>
                  <a:srgbClr val="FF0000"/>
                </a:solidFill>
              </a:rPr>
              <a:t>(1)         </a:t>
            </a:r>
            <a:r>
              <a:rPr lang="ko-KR" altLang="en-US" sz="2400" dirty="0" smtClean="0">
                <a:solidFill>
                  <a:srgbClr val="FF0000"/>
                </a:solidFill>
              </a:rPr>
              <a:t>또는</a:t>
            </a:r>
            <a:r>
              <a:rPr lang="en-US" altLang="ko-KR" sz="2400" dirty="0">
                <a:solidFill>
                  <a:srgbClr val="FF0000"/>
                </a:solidFill>
              </a:rPr>
              <a:t>	</a:t>
            </a:r>
            <a:r>
              <a:rPr lang="en-US" altLang="ko-KR" sz="2400" dirty="0" smtClean="0">
                <a:solidFill>
                  <a:srgbClr val="FF0000"/>
                </a:solidFill>
              </a:rPr>
              <a:t>   </a:t>
            </a:r>
            <a:r>
              <a:rPr lang="ko-KR" altLang="en-US" sz="2400" dirty="0" smtClean="0">
                <a:solidFill>
                  <a:srgbClr val="FF0000"/>
                </a:solidFill>
              </a:rPr>
              <a:t>또는  </a:t>
            </a:r>
            <a:endParaRPr lang="en-US" altLang="ko-KR" sz="2400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2400" dirty="0">
                <a:solidFill>
                  <a:srgbClr val="FF0000"/>
                </a:solidFill>
              </a:rPr>
              <a:t>  </a:t>
            </a:r>
            <a:r>
              <a:rPr lang="en-US" altLang="ko-KR" sz="2400" dirty="0" smtClean="0">
                <a:solidFill>
                  <a:srgbClr val="FF0000"/>
                </a:solidFill>
              </a:rPr>
              <a:t>(2)  	        </a:t>
            </a:r>
            <a:r>
              <a:rPr lang="ko-KR" altLang="en-US" sz="2400" dirty="0" smtClean="0">
                <a:solidFill>
                  <a:srgbClr val="FF0000"/>
                </a:solidFill>
              </a:rPr>
              <a:t>또는 </a:t>
            </a:r>
            <a:r>
              <a:rPr lang="en-US" altLang="ko-KR" sz="2400" dirty="0" smtClean="0">
                <a:solidFill>
                  <a:srgbClr val="FF0000"/>
                </a:solidFill>
              </a:rPr>
              <a:t>	     </a:t>
            </a:r>
            <a:r>
              <a:rPr lang="ko-KR" altLang="en-US" sz="2400" dirty="0" smtClean="0">
                <a:solidFill>
                  <a:srgbClr val="FF0000"/>
                </a:solidFill>
              </a:rPr>
              <a:t>또는 </a:t>
            </a:r>
            <a:r>
              <a:rPr lang="en-US" altLang="ko-KR" sz="2400" dirty="0" smtClean="0">
                <a:solidFill>
                  <a:srgbClr val="FF0000"/>
                </a:solidFill>
              </a:rPr>
              <a:t>	   </a:t>
            </a:r>
            <a:r>
              <a:rPr lang="ko-KR" altLang="en-US" sz="2400" dirty="0" smtClean="0">
                <a:solidFill>
                  <a:srgbClr val="FF0000"/>
                </a:solidFill>
              </a:rPr>
              <a:t>또는 </a:t>
            </a:r>
            <a:endParaRPr lang="ko-KR" altLang="en-US" sz="2400" dirty="0">
              <a:solidFill>
                <a:srgbClr val="FF0000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214423"/>
            <a:ext cx="2602632" cy="630402"/>
          </a:xfrm>
        </p:spPr>
        <p:txBody>
          <a:bodyPr/>
          <a:lstStyle/>
          <a:p>
            <a:pPr>
              <a:buNone/>
            </a:pPr>
            <a:r>
              <a:rPr lang="ko-KR" altLang="en-US" b="1" dirty="0" smtClean="0">
                <a:solidFill>
                  <a:srgbClr val="F6555B"/>
                </a:solidFill>
                <a:latin typeface="+mj-lt"/>
              </a:rPr>
              <a:t>예제 </a:t>
            </a:r>
            <a:r>
              <a:rPr lang="en-US" altLang="ko-KR" b="1" dirty="0" smtClean="0">
                <a:solidFill>
                  <a:srgbClr val="F6555B"/>
                </a:solidFill>
                <a:latin typeface="+mj-lt"/>
              </a:rPr>
              <a:t>2</a:t>
            </a:r>
            <a:endParaRPr lang="ko-KR" altLang="en-US" dirty="0">
              <a:solidFill>
                <a:srgbClr val="F6555B"/>
              </a:solidFill>
              <a:latin typeface="+mj-lt"/>
            </a:endParaRPr>
          </a:p>
        </p:txBody>
      </p:sp>
      <p:sp>
        <p:nvSpPr>
          <p:cNvPr id="4" name="제목 개체 틀 1"/>
          <p:cNvSpPr txBox="1">
            <a:spLocks/>
          </p:cNvSpPr>
          <p:nvPr/>
        </p:nvSpPr>
        <p:spPr>
          <a:xfrm>
            <a:off x="6558616" y="186994"/>
            <a:ext cx="2214578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ko-KR" altLang="en-US" sz="1400" b="1" dirty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교과서 </a:t>
            </a:r>
            <a:r>
              <a:rPr lang="en-US" altLang="ko-KR" sz="1400" b="1" dirty="0" smtClean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p.82</a:t>
            </a:r>
            <a:endParaRPr lang="ko-KR" altLang="en-US" sz="1400" b="1" dirty="0">
              <a:solidFill>
                <a:schemeClr val="accent2">
                  <a:lumMod val="50000"/>
                </a:schemeClr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  <p:sp>
        <p:nvSpPr>
          <p:cNvPr id="6" name="내용 개체 틀 2"/>
          <p:cNvSpPr txBox="1">
            <a:spLocks/>
          </p:cNvSpPr>
          <p:nvPr/>
        </p:nvSpPr>
        <p:spPr>
          <a:xfrm>
            <a:off x="741644" y="1799575"/>
            <a:ext cx="8222844" cy="3066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20000"/>
              </a:lnSpc>
              <a:defRPr/>
            </a:pPr>
            <a:r>
              <a:rPr lang="ko-KR" altLang="en-US" sz="3200" dirty="0" smtClean="0">
                <a:latin typeface="+mj-lt"/>
              </a:rPr>
              <a:t>다음 방정식을 풀라</a:t>
            </a:r>
            <a:r>
              <a:rPr lang="en-US" altLang="ko-KR" sz="3200" dirty="0" smtClean="0">
                <a:latin typeface="+mj-lt"/>
              </a:rPr>
              <a:t>.</a:t>
            </a:r>
          </a:p>
          <a:p>
            <a:pPr>
              <a:lnSpc>
                <a:spcPct val="120000"/>
              </a:lnSpc>
              <a:defRPr/>
            </a:pPr>
            <a:r>
              <a:rPr lang="en-US" altLang="ko-KR" sz="2800" dirty="0">
                <a:latin typeface="+mj-lt"/>
              </a:rPr>
              <a:t> </a:t>
            </a:r>
            <a:r>
              <a:rPr lang="en-US" altLang="ko-KR" sz="2800" dirty="0" smtClean="0">
                <a:latin typeface="+mj-lt"/>
              </a:rPr>
              <a:t> (1) 				  (2) </a:t>
            </a:r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2256" y="2510149"/>
            <a:ext cx="1760118" cy="372231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3343" y="2496656"/>
            <a:ext cx="1744165" cy="377548"/>
          </a:xfrm>
          <a:prstGeom prst="rect">
            <a:avLst/>
          </a:prstGeom>
        </p:spPr>
      </p:pic>
      <p:sp>
        <p:nvSpPr>
          <p:cNvPr id="15" name="제목 1"/>
          <p:cNvSpPr txBox="1">
            <a:spLocks/>
          </p:cNvSpPr>
          <p:nvPr/>
        </p:nvSpPr>
        <p:spPr>
          <a:xfrm>
            <a:off x="742952" y="142852"/>
            <a:ext cx="6793704" cy="5111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n-US" altLang="ko-KR" sz="3600" b="1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Ⅱ</a:t>
            </a:r>
            <a:r>
              <a:rPr lang="en-US" altLang="ko-KR" sz="3600" spc="-150" dirty="0" smtClean="0">
                <a:latin typeface="HY견고딕" panose="02030600000101010101" pitchFamily="18" charset="-127"/>
                <a:ea typeface="HY견고딕" panose="02030600000101010101" pitchFamily="18" charset="-127"/>
                <a:cs typeface="Verdana" panose="020B0604030504040204" pitchFamily="34" charset="0"/>
              </a:rPr>
              <a:t>-3. </a:t>
            </a:r>
            <a:r>
              <a:rPr lang="ko-KR" altLang="en-US" sz="3600" spc="-150" dirty="0" smtClean="0">
                <a:latin typeface="HY견고딕" panose="02030600000101010101" pitchFamily="18" charset="-127"/>
                <a:ea typeface="HY견고딕" panose="02030600000101010101" pitchFamily="18" charset="-127"/>
                <a:cs typeface="Verdana" panose="020B0604030504040204" pitchFamily="34" charset="0"/>
              </a:rPr>
              <a:t>여러 가지 방정식과 부등식</a:t>
            </a:r>
            <a:endParaRPr lang="ko-KR" altLang="en-US" sz="3600" spc="-150" dirty="0">
              <a:latin typeface="HY견고딕" panose="02030600000101010101" pitchFamily="18" charset="-127"/>
              <a:ea typeface="HY견고딕" panose="02030600000101010101" pitchFamily="18" charset="-127"/>
              <a:cs typeface="Verdana" panose="020B0604030504040204" pitchFamily="34" charset="0"/>
            </a:endParaRP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5320" y="5614314"/>
            <a:ext cx="730288" cy="247663"/>
          </a:xfrm>
          <a:prstGeom prst="rect">
            <a:avLst/>
          </a:prstGeom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47171" y="5620665"/>
            <a:ext cx="749339" cy="241312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56947" y="5616425"/>
            <a:ext cx="977950" cy="247663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91916" y="6194991"/>
            <a:ext cx="952549" cy="279414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59832" y="6190977"/>
            <a:ext cx="730288" cy="260363"/>
          </a:xfrm>
          <a:prstGeom prst="rect">
            <a:avLst/>
          </a:prstGeom>
        </p:spPr>
      </p:pic>
      <p:pic>
        <p:nvPicPr>
          <p:cNvPr id="14" name="그림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63507" y="6190976"/>
            <a:ext cx="857294" cy="260363"/>
          </a:xfrm>
          <a:prstGeom prst="rect">
            <a:avLst/>
          </a:prstGeom>
        </p:spPr>
      </p:pic>
      <p:pic>
        <p:nvPicPr>
          <p:cNvPr id="16" name="그림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94188" y="6174916"/>
            <a:ext cx="1079555" cy="260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34453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500034" y="4706810"/>
            <a:ext cx="808675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400" b="1" dirty="0">
                <a:solidFill>
                  <a:srgbClr val="FF0000"/>
                </a:solidFill>
              </a:rPr>
              <a:t>정답</a:t>
            </a:r>
            <a:endParaRPr lang="en-US" altLang="ko-KR" sz="2400" b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2400" dirty="0">
                <a:solidFill>
                  <a:srgbClr val="FF0000"/>
                </a:solidFill>
              </a:rPr>
              <a:t>  </a:t>
            </a:r>
            <a:r>
              <a:rPr lang="en-US" altLang="ko-KR" sz="2400" dirty="0" smtClean="0">
                <a:solidFill>
                  <a:srgbClr val="FF0000"/>
                </a:solidFill>
              </a:rPr>
              <a:t>(1) 				   (2) </a:t>
            </a:r>
            <a:r>
              <a:rPr lang="ko-KR" altLang="en-US" sz="2400" dirty="0" smtClean="0">
                <a:solidFill>
                  <a:srgbClr val="FF0000"/>
                </a:solidFill>
              </a:rPr>
              <a:t>해는 없다</a:t>
            </a:r>
            <a:r>
              <a:rPr lang="en-US" altLang="ko-KR" sz="2400" dirty="0" smtClean="0">
                <a:solidFill>
                  <a:srgbClr val="FF0000"/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500" dirty="0" smtClean="0">
                <a:solidFill>
                  <a:srgbClr val="FF0000"/>
                </a:solidFill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altLang="ko-KR" sz="2400" dirty="0" smtClean="0">
                <a:solidFill>
                  <a:srgbClr val="FF0000"/>
                </a:solidFill>
              </a:rPr>
              <a:t>  (3)</a:t>
            </a:r>
            <a:r>
              <a:rPr lang="en-US" altLang="ko-KR" sz="2400" dirty="0">
                <a:solidFill>
                  <a:srgbClr val="FF0000"/>
                </a:solidFill>
              </a:rPr>
              <a:t> </a:t>
            </a:r>
            <a:r>
              <a:rPr lang="ko-KR" altLang="en-US" sz="2400" dirty="0" smtClean="0">
                <a:solidFill>
                  <a:srgbClr val="FF0000"/>
                </a:solidFill>
              </a:rPr>
              <a:t>모든 실수</a:t>
            </a:r>
            <a:r>
              <a:rPr lang="en-US" altLang="ko-KR" sz="2400" dirty="0" smtClean="0">
                <a:solidFill>
                  <a:srgbClr val="FF0000"/>
                </a:solidFill>
              </a:rPr>
              <a:t>		   (4)  		 </a:t>
            </a:r>
            <a:r>
              <a:rPr lang="ko-KR" altLang="en-US" sz="2400" dirty="0" smtClean="0">
                <a:solidFill>
                  <a:srgbClr val="FF0000"/>
                </a:solidFill>
              </a:rPr>
              <a:t> </a:t>
            </a:r>
            <a:endParaRPr lang="ko-KR" altLang="en-US" sz="2400" dirty="0">
              <a:solidFill>
                <a:srgbClr val="FF0000"/>
              </a:solidFill>
            </a:endParaRPr>
          </a:p>
        </p:txBody>
      </p:sp>
      <p:sp>
        <p:nvSpPr>
          <p:cNvPr id="11" name="내용 개체 틀 2"/>
          <p:cNvSpPr txBox="1">
            <a:spLocks/>
          </p:cNvSpPr>
          <p:nvPr/>
        </p:nvSpPr>
        <p:spPr>
          <a:xfrm>
            <a:off x="741644" y="1799574"/>
            <a:ext cx="8222844" cy="32296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20000"/>
              </a:lnSpc>
              <a:buNone/>
            </a:pPr>
            <a:r>
              <a:rPr lang="ko-KR" altLang="en-US" sz="3200" dirty="0" smtClean="0"/>
              <a:t>다음 이차부등식을 풀라</a:t>
            </a:r>
            <a:r>
              <a:rPr lang="en-US" altLang="ko-KR" sz="3200" dirty="0" smtClean="0"/>
              <a:t>.</a:t>
            </a:r>
            <a:endParaRPr lang="en-US" altLang="ko-KR" sz="1400" dirty="0" smtClean="0">
              <a:latin typeface="+mj-lt"/>
            </a:endParaRPr>
          </a:p>
          <a:p>
            <a:pPr>
              <a:lnSpc>
                <a:spcPct val="120000"/>
              </a:lnSpc>
              <a:buNone/>
            </a:pPr>
            <a:r>
              <a:rPr lang="en-US" altLang="ko-KR" sz="2800" dirty="0">
                <a:latin typeface="+mj-lt"/>
              </a:rPr>
              <a:t> </a:t>
            </a:r>
            <a:r>
              <a:rPr lang="en-US" altLang="ko-KR" sz="2800" dirty="0" smtClean="0">
                <a:latin typeface="+mj-lt"/>
              </a:rPr>
              <a:t> (1)				</a:t>
            </a:r>
          </a:p>
          <a:p>
            <a:pPr>
              <a:lnSpc>
                <a:spcPct val="120000"/>
              </a:lnSpc>
              <a:buNone/>
            </a:pPr>
            <a:r>
              <a:rPr lang="en-US" altLang="ko-KR" sz="2800" dirty="0" smtClean="0">
                <a:latin typeface="+mj-lt"/>
              </a:rPr>
              <a:t>  (2) </a:t>
            </a:r>
          </a:p>
          <a:p>
            <a:pPr>
              <a:lnSpc>
                <a:spcPct val="120000"/>
              </a:lnSpc>
              <a:buNone/>
            </a:pPr>
            <a:r>
              <a:rPr lang="en-US" altLang="ko-KR" sz="2800" dirty="0" smtClean="0">
                <a:latin typeface="+mj-lt"/>
              </a:rPr>
              <a:t>  (3)				</a:t>
            </a:r>
          </a:p>
          <a:p>
            <a:pPr>
              <a:lnSpc>
                <a:spcPct val="120000"/>
              </a:lnSpc>
              <a:buNone/>
            </a:pPr>
            <a:r>
              <a:rPr lang="en-US" altLang="ko-KR" sz="2800" dirty="0" smtClean="0">
                <a:latin typeface="+mj-lt"/>
              </a:rPr>
              <a:t>  (4)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214423"/>
            <a:ext cx="1810544" cy="630402"/>
          </a:xfrm>
        </p:spPr>
        <p:txBody>
          <a:bodyPr/>
          <a:lstStyle/>
          <a:p>
            <a:pPr>
              <a:buNone/>
            </a:pPr>
            <a:r>
              <a:rPr lang="ko-KR" altLang="en-US" b="1" dirty="0" smtClean="0">
                <a:solidFill>
                  <a:srgbClr val="2A2D72"/>
                </a:solidFill>
              </a:rPr>
              <a:t>문제 </a:t>
            </a:r>
            <a:r>
              <a:rPr lang="en-US" altLang="ko-KR" b="1" dirty="0">
                <a:solidFill>
                  <a:srgbClr val="2A2D72"/>
                </a:solidFill>
              </a:rPr>
              <a:t>2</a:t>
            </a:r>
            <a:endParaRPr lang="en-US" altLang="ko-KR" b="1" dirty="0" smtClean="0">
              <a:solidFill>
                <a:srgbClr val="2A2D72"/>
              </a:solidFill>
            </a:endParaRPr>
          </a:p>
        </p:txBody>
      </p:sp>
      <p:sp>
        <p:nvSpPr>
          <p:cNvPr id="4" name="제목 개체 틀 1"/>
          <p:cNvSpPr txBox="1">
            <a:spLocks/>
          </p:cNvSpPr>
          <p:nvPr/>
        </p:nvSpPr>
        <p:spPr>
          <a:xfrm>
            <a:off x="6558616" y="186994"/>
            <a:ext cx="2214578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ko-KR" altLang="en-US" sz="1400" b="1" dirty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교과서 </a:t>
            </a:r>
            <a:r>
              <a:rPr lang="en-US" altLang="ko-KR" sz="1400" b="1" dirty="0" smtClean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p.96</a:t>
            </a:r>
            <a:endParaRPr lang="ko-KR" altLang="en-US" sz="1400" b="1" dirty="0">
              <a:solidFill>
                <a:schemeClr val="accent2">
                  <a:lumMod val="50000"/>
                </a:schemeClr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  <p:sp>
        <p:nvSpPr>
          <p:cNvPr id="16" name="제목 1"/>
          <p:cNvSpPr txBox="1">
            <a:spLocks/>
          </p:cNvSpPr>
          <p:nvPr/>
        </p:nvSpPr>
        <p:spPr>
          <a:xfrm>
            <a:off x="742952" y="142852"/>
            <a:ext cx="6793704" cy="5111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n-US" altLang="ko-KR" sz="3600" b="1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Ⅱ</a:t>
            </a:r>
            <a:r>
              <a:rPr lang="en-US" altLang="ko-KR" sz="3600" spc="-150" dirty="0" smtClean="0">
                <a:latin typeface="HY견고딕" panose="02030600000101010101" pitchFamily="18" charset="-127"/>
                <a:ea typeface="HY견고딕" panose="02030600000101010101" pitchFamily="18" charset="-127"/>
                <a:cs typeface="Verdana" panose="020B0604030504040204" pitchFamily="34" charset="0"/>
              </a:rPr>
              <a:t>-3. </a:t>
            </a:r>
            <a:r>
              <a:rPr lang="ko-KR" altLang="en-US" sz="3600" spc="-150" dirty="0" smtClean="0">
                <a:latin typeface="HY견고딕" panose="02030600000101010101" pitchFamily="18" charset="-127"/>
                <a:ea typeface="HY견고딕" panose="02030600000101010101" pitchFamily="18" charset="-127"/>
                <a:cs typeface="Verdana" panose="020B0604030504040204" pitchFamily="34" charset="0"/>
              </a:rPr>
              <a:t>여러 가지 방정식과 부등식</a:t>
            </a:r>
            <a:endParaRPr lang="ko-KR" altLang="en-US" sz="3600" spc="-150" dirty="0">
              <a:latin typeface="HY견고딕" panose="02030600000101010101" pitchFamily="18" charset="-127"/>
              <a:ea typeface="HY견고딕" panose="02030600000101010101" pitchFamily="18" charset="-127"/>
              <a:cs typeface="Verdana" panose="020B0604030504040204" pitchFamily="34" charset="0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2347" y="2447358"/>
            <a:ext cx="3325636" cy="412714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2190" y="2961215"/>
            <a:ext cx="3217972" cy="424676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2346" y="3500629"/>
            <a:ext cx="3152177" cy="424676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02346" y="4019039"/>
            <a:ext cx="2960774" cy="424676"/>
          </a:xfrm>
          <a:prstGeom prst="rect">
            <a:avLst/>
          </a:prstGeom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91411" y="5480199"/>
            <a:ext cx="774740" cy="254013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54691" y="5929765"/>
            <a:ext cx="1079555" cy="666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21181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214423"/>
            <a:ext cx="2602632" cy="630402"/>
          </a:xfrm>
        </p:spPr>
        <p:txBody>
          <a:bodyPr/>
          <a:lstStyle/>
          <a:p>
            <a:pPr>
              <a:buNone/>
            </a:pPr>
            <a:r>
              <a:rPr lang="ko-KR" altLang="en-US" b="1" dirty="0" smtClean="0">
                <a:solidFill>
                  <a:srgbClr val="F6555B"/>
                </a:solidFill>
                <a:latin typeface="+mj-lt"/>
              </a:rPr>
              <a:t>예제 </a:t>
            </a:r>
            <a:r>
              <a:rPr lang="en-US" altLang="ko-KR" b="1" dirty="0" smtClean="0">
                <a:solidFill>
                  <a:srgbClr val="F6555B"/>
                </a:solidFill>
                <a:latin typeface="+mj-lt"/>
              </a:rPr>
              <a:t>3</a:t>
            </a:r>
            <a:endParaRPr lang="ko-KR" altLang="en-US" dirty="0">
              <a:solidFill>
                <a:srgbClr val="F6555B"/>
              </a:solidFill>
              <a:latin typeface="+mj-lt"/>
            </a:endParaRPr>
          </a:p>
        </p:txBody>
      </p:sp>
      <p:sp>
        <p:nvSpPr>
          <p:cNvPr id="4" name="제목 개체 틀 1"/>
          <p:cNvSpPr txBox="1">
            <a:spLocks/>
          </p:cNvSpPr>
          <p:nvPr/>
        </p:nvSpPr>
        <p:spPr>
          <a:xfrm>
            <a:off x="6558616" y="186994"/>
            <a:ext cx="2214578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ko-KR" altLang="en-US" sz="1400" b="1" dirty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교과서 </a:t>
            </a:r>
            <a:r>
              <a:rPr lang="en-US" altLang="ko-KR" sz="1400" b="1" dirty="0" smtClean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p.97</a:t>
            </a:r>
            <a:endParaRPr lang="ko-KR" altLang="en-US" sz="1400" b="1" dirty="0">
              <a:solidFill>
                <a:schemeClr val="accent2">
                  <a:lumMod val="50000"/>
                </a:schemeClr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  <p:sp>
        <p:nvSpPr>
          <p:cNvPr id="6" name="내용 개체 틀 2"/>
          <p:cNvSpPr txBox="1">
            <a:spLocks/>
          </p:cNvSpPr>
          <p:nvPr/>
        </p:nvSpPr>
        <p:spPr>
          <a:xfrm>
            <a:off x="741644" y="1799575"/>
            <a:ext cx="8222844" cy="3066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20000"/>
              </a:lnSpc>
              <a:defRPr/>
            </a:pPr>
            <a:r>
              <a:rPr lang="ko-KR" altLang="en-US" sz="3200" dirty="0" smtClean="0">
                <a:latin typeface="+mj-lt"/>
              </a:rPr>
              <a:t>이차부등식</a:t>
            </a:r>
            <a:r>
              <a:rPr lang="en-US" altLang="ko-KR" sz="3200" dirty="0" smtClean="0">
                <a:latin typeface="+mj-lt"/>
              </a:rPr>
              <a:t>			  </a:t>
            </a:r>
            <a:r>
              <a:rPr lang="ko-KR" altLang="en-US" sz="3200" dirty="0" smtClean="0">
                <a:latin typeface="+mj-lt"/>
              </a:rPr>
              <a:t>을 풀라</a:t>
            </a:r>
            <a:r>
              <a:rPr lang="en-US" altLang="ko-KR" sz="3200" dirty="0" smtClean="0">
                <a:latin typeface="+mj-lt"/>
              </a:rPr>
              <a:t>.</a:t>
            </a:r>
            <a:r>
              <a:rPr lang="ko-KR" altLang="en-US" sz="3200" dirty="0" smtClean="0">
                <a:latin typeface="+mj-lt"/>
              </a:rPr>
              <a:t> </a:t>
            </a:r>
            <a:r>
              <a:rPr lang="en-US" altLang="ko-KR" sz="3200" dirty="0" smtClean="0">
                <a:latin typeface="+mj-lt"/>
              </a:rPr>
              <a:t>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0034" y="5330280"/>
            <a:ext cx="82731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400" b="1" dirty="0" smtClean="0">
                <a:solidFill>
                  <a:srgbClr val="FF0000"/>
                </a:solidFill>
              </a:rPr>
              <a:t>정답</a:t>
            </a:r>
            <a:endParaRPr lang="en-US" altLang="ko-KR" sz="2000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2400" dirty="0" smtClean="0">
                <a:solidFill>
                  <a:srgbClr val="FF0000"/>
                </a:solidFill>
              </a:rPr>
              <a:t>  </a:t>
            </a:r>
            <a:r>
              <a:rPr lang="ko-KR" altLang="en-US" sz="2400" dirty="0" smtClean="0">
                <a:solidFill>
                  <a:srgbClr val="FF0000"/>
                </a:solidFill>
              </a:rPr>
              <a:t>모든 실수</a:t>
            </a:r>
            <a:endParaRPr lang="ko-KR" altLang="en-US" sz="2400" dirty="0">
              <a:solidFill>
                <a:srgbClr val="FF0000"/>
              </a:solidFill>
            </a:endParaRPr>
          </a:p>
        </p:txBody>
      </p:sp>
      <p:sp>
        <p:nvSpPr>
          <p:cNvPr id="8" name="제목 1"/>
          <p:cNvSpPr txBox="1">
            <a:spLocks/>
          </p:cNvSpPr>
          <p:nvPr/>
        </p:nvSpPr>
        <p:spPr>
          <a:xfrm>
            <a:off x="742952" y="142852"/>
            <a:ext cx="6793704" cy="5111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n-US" altLang="ko-KR" sz="3600" b="1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Ⅱ</a:t>
            </a:r>
            <a:r>
              <a:rPr lang="en-US" altLang="ko-KR" sz="3600" spc="-150" dirty="0" smtClean="0">
                <a:latin typeface="HY견고딕" panose="02030600000101010101" pitchFamily="18" charset="-127"/>
                <a:ea typeface="HY견고딕" panose="02030600000101010101" pitchFamily="18" charset="-127"/>
                <a:cs typeface="Verdana" panose="020B0604030504040204" pitchFamily="34" charset="0"/>
              </a:rPr>
              <a:t>-3. </a:t>
            </a:r>
            <a:r>
              <a:rPr lang="ko-KR" altLang="en-US" sz="3600" spc="-150" dirty="0" smtClean="0">
                <a:latin typeface="HY견고딕" panose="02030600000101010101" pitchFamily="18" charset="-127"/>
                <a:ea typeface="HY견고딕" panose="02030600000101010101" pitchFamily="18" charset="-127"/>
                <a:cs typeface="Verdana" panose="020B0604030504040204" pitchFamily="34" charset="0"/>
              </a:rPr>
              <a:t>여러 가지 방정식과 부등식</a:t>
            </a:r>
            <a:endParaRPr lang="ko-KR" altLang="en-US" sz="3600" spc="-150" dirty="0">
              <a:latin typeface="HY견고딕" panose="02030600000101010101" pitchFamily="18" charset="-127"/>
              <a:ea typeface="HY견고딕" panose="02030600000101010101" pitchFamily="18" charset="-127"/>
              <a:cs typeface="Verdana" panose="020B0604030504040204" pitchFamily="34" charset="0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2688" y="1866256"/>
            <a:ext cx="2603634" cy="457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68010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내용 개체 틀 2"/>
          <p:cNvSpPr txBox="1">
            <a:spLocks/>
          </p:cNvSpPr>
          <p:nvPr/>
        </p:nvSpPr>
        <p:spPr>
          <a:xfrm>
            <a:off x="741644" y="1799574"/>
            <a:ext cx="8222844" cy="32296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20000"/>
              </a:lnSpc>
              <a:buNone/>
            </a:pPr>
            <a:r>
              <a:rPr lang="ko-KR" altLang="en-US" sz="3200" dirty="0" smtClean="0"/>
              <a:t>다음 이차부등식을 풀라</a:t>
            </a:r>
            <a:r>
              <a:rPr lang="en-US" altLang="ko-KR" sz="3200" dirty="0" smtClean="0"/>
              <a:t>.</a:t>
            </a:r>
            <a:endParaRPr lang="en-US" altLang="ko-KR" sz="1400" dirty="0" smtClean="0">
              <a:latin typeface="+mj-lt"/>
            </a:endParaRPr>
          </a:p>
          <a:p>
            <a:pPr>
              <a:lnSpc>
                <a:spcPct val="120000"/>
              </a:lnSpc>
              <a:buNone/>
            </a:pPr>
            <a:r>
              <a:rPr lang="en-US" altLang="ko-KR" sz="2800" dirty="0">
                <a:latin typeface="+mj-lt"/>
              </a:rPr>
              <a:t> </a:t>
            </a:r>
            <a:r>
              <a:rPr lang="en-US" altLang="ko-KR" sz="2800" dirty="0" smtClean="0">
                <a:latin typeface="+mj-lt"/>
              </a:rPr>
              <a:t> (1)				</a:t>
            </a:r>
          </a:p>
          <a:p>
            <a:pPr>
              <a:lnSpc>
                <a:spcPct val="120000"/>
              </a:lnSpc>
              <a:buNone/>
            </a:pPr>
            <a:r>
              <a:rPr lang="en-US" altLang="ko-KR" sz="2800" dirty="0" smtClean="0">
                <a:latin typeface="+mj-lt"/>
              </a:rPr>
              <a:t>  (2) </a:t>
            </a:r>
          </a:p>
          <a:p>
            <a:pPr>
              <a:lnSpc>
                <a:spcPct val="120000"/>
              </a:lnSpc>
              <a:buNone/>
            </a:pPr>
            <a:r>
              <a:rPr lang="en-US" altLang="ko-KR" sz="2800" dirty="0" smtClean="0">
                <a:latin typeface="+mj-lt"/>
              </a:rPr>
              <a:t>  (3)				</a:t>
            </a:r>
          </a:p>
          <a:p>
            <a:pPr>
              <a:lnSpc>
                <a:spcPct val="120000"/>
              </a:lnSpc>
              <a:buNone/>
            </a:pPr>
            <a:r>
              <a:rPr lang="en-US" altLang="ko-KR" sz="2800" dirty="0" smtClean="0">
                <a:latin typeface="+mj-lt"/>
              </a:rPr>
              <a:t>  (4)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214423"/>
            <a:ext cx="1810544" cy="630402"/>
          </a:xfrm>
        </p:spPr>
        <p:txBody>
          <a:bodyPr/>
          <a:lstStyle/>
          <a:p>
            <a:pPr>
              <a:buNone/>
            </a:pPr>
            <a:r>
              <a:rPr lang="ko-KR" altLang="en-US" b="1" dirty="0" smtClean="0">
                <a:solidFill>
                  <a:srgbClr val="2A2D72"/>
                </a:solidFill>
              </a:rPr>
              <a:t>문제 </a:t>
            </a:r>
            <a:r>
              <a:rPr lang="en-US" altLang="ko-KR" b="1" dirty="0" smtClean="0">
                <a:solidFill>
                  <a:srgbClr val="2A2D72"/>
                </a:solidFill>
              </a:rPr>
              <a:t>3</a:t>
            </a:r>
          </a:p>
        </p:txBody>
      </p:sp>
      <p:sp>
        <p:nvSpPr>
          <p:cNvPr id="4" name="제목 개체 틀 1"/>
          <p:cNvSpPr txBox="1">
            <a:spLocks/>
          </p:cNvSpPr>
          <p:nvPr/>
        </p:nvSpPr>
        <p:spPr>
          <a:xfrm>
            <a:off x="6558616" y="186994"/>
            <a:ext cx="2214578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ko-KR" altLang="en-US" sz="1400" b="1" dirty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교과서 </a:t>
            </a:r>
            <a:r>
              <a:rPr lang="en-US" altLang="ko-KR" sz="1400" b="1" dirty="0" smtClean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p.97</a:t>
            </a:r>
            <a:endParaRPr lang="ko-KR" altLang="en-US" sz="1400" b="1" dirty="0">
              <a:solidFill>
                <a:schemeClr val="accent2">
                  <a:lumMod val="50000"/>
                </a:schemeClr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0034" y="4778250"/>
            <a:ext cx="765005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400" b="1" dirty="0">
                <a:solidFill>
                  <a:srgbClr val="FF0000"/>
                </a:solidFill>
              </a:rPr>
              <a:t>정답</a:t>
            </a:r>
            <a:endParaRPr lang="en-US" altLang="ko-KR" sz="2400" b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2400" dirty="0">
                <a:solidFill>
                  <a:srgbClr val="FF0000"/>
                </a:solidFill>
              </a:rPr>
              <a:t>  </a:t>
            </a:r>
            <a:r>
              <a:rPr lang="en-US" altLang="ko-KR" sz="2400" dirty="0" smtClean="0">
                <a:solidFill>
                  <a:srgbClr val="FF0000"/>
                </a:solidFill>
              </a:rPr>
              <a:t>(1) </a:t>
            </a:r>
            <a:r>
              <a:rPr lang="ko-KR" altLang="en-US" sz="2400" dirty="0" smtClean="0">
                <a:solidFill>
                  <a:srgbClr val="FF0000"/>
                </a:solidFill>
              </a:rPr>
              <a:t>모든 실수</a:t>
            </a:r>
            <a:r>
              <a:rPr lang="en-US" altLang="ko-KR" sz="2400" dirty="0" smtClean="0">
                <a:solidFill>
                  <a:srgbClr val="FF0000"/>
                </a:solidFill>
              </a:rPr>
              <a:t>		   (2) </a:t>
            </a:r>
            <a:r>
              <a:rPr lang="ko-KR" altLang="en-US" sz="2400" dirty="0" smtClean="0">
                <a:solidFill>
                  <a:srgbClr val="FF0000"/>
                </a:solidFill>
              </a:rPr>
              <a:t>해는 없다</a:t>
            </a:r>
            <a:r>
              <a:rPr lang="en-US" altLang="ko-KR" sz="2400" dirty="0" smtClean="0">
                <a:solidFill>
                  <a:srgbClr val="FF0000"/>
                </a:solidFill>
              </a:rPr>
              <a:t>.  </a:t>
            </a:r>
            <a:endParaRPr lang="en-US" altLang="ko-KR" sz="2400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2400" dirty="0">
                <a:solidFill>
                  <a:srgbClr val="FF0000"/>
                </a:solidFill>
              </a:rPr>
              <a:t>  </a:t>
            </a:r>
            <a:r>
              <a:rPr lang="en-US" altLang="ko-KR" sz="2400" dirty="0" smtClean="0">
                <a:solidFill>
                  <a:srgbClr val="FF0000"/>
                </a:solidFill>
              </a:rPr>
              <a:t>(3) </a:t>
            </a:r>
            <a:r>
              <a:rPr lang="ko-KR" altLang="en-US" sz="2400" dirty="0" smtClean="0">
                <a:solidFill>
                  <a:srgbClr val="FF0000"/>
                </a:solidFill>
              </a:rPr>
              <a:t>모든 실수</a:t>
            </a:r>
            <a:r>
              <a:rPr lang="en-US" altLang="ko-KR" sz="2400" dirty="0" smtClean="0">
                <a:solidFill>
                  <a:srgbClr val="FF0000"/>
                </a:solidFill>
              </a:rPr>
              <a:t>		   (4) </a:t>
            </a:r>
            <a:r>
              <a:rPr lang="ko-KR" altLang="en-US" sz="2400" dirty="0" smtClean="0">
                <a:solidFill>
                  <a:srgbClr val="FF0000"/>
                </a:solidFill>
              </a:rPr>
              <a:t>해는 없다</a:t>
            </a:r>
            <a:r>
              <a:rPr lang="en-US" altLang="ko-KR" sz="2400" dirty="0" smtClean="0">
                <a:solidFill>
                  <a:srgbClr val="FF0000"/>
                </a:solidFill>
              </a:rPr>
              <a:t>.</a:t>
            </a:r>
            <a:endParaRPr lang="ko-KR" altLang="en-US" sz="2400" dirty="0">
              <a:solidFill>
                <a:srgbClr val="FF0000"/>
              </a:solidFill>
            </a:endParaRPr>
          </a:p>
        </p:txBody>
      </p:sp>
      <p:sp>
        <p:nvSpPr>
          <p:cNvPr id="16" name="제목 1"/>
          <p:cNvSpPr txBox="1">
            <a:spLocks/>
          </p:cNvSpPr>
          <p:nvPr/>
        </p:nvSpPr>
        <p:spPr>
          <a:xfrm>
            <a:off x="742952" y="142852"/>
            <a:ext cx="6793704" cy="5111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n-US" altLang="ko-KR" sz="3600" b="1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Ⅱ</a:t>
            </a:r>
            <a:r>
              <a:rPr lang="en-US" altLang="ko-KR" sz="3600" spc="-150" dirty="0" smtClean="0">
                <a:latin typeface="HY견고딕" panose="02030600000101010101" pitchFamily="18" charset="-127"/>
                <a:ea typeface="HY견고딕" panose="02030600000101010101" pitchFamily="18" charset="-127"/>
                <a:cs typeface="Verdana" panose="020B0604030504040204" pitchFamily="34" charset="0"/>
              </a:rPr>
              <a:t>-3. </a:t>
            </a:r>
            <a:r>
              <a:rPr lang="ko-KR" altLang="en-US" sz="3600" spc="-150" dirty="0" smtClean="0">
                <a:latin typeface="HY견고딕" panose="02030600000101010101" pitchFamily="18" charset="-127"/>
                <a:ea typeface="HY견고딕" panose="02030600000101010101" pitchFamily="18" charset="-127"/>
                <a:cs typeface="Verdana" panose="020B0604030504040204" pitchFamily="34" charset="0"/>
              </a:rPr>
              <a:t>여러 가지 방정식과 부등식</a:t>
            </a:r>
            <a:endParaRPr lang="ko-KR" altLang="en-US" sz="3600" spc="-150" dirty="0">
              <a:latin typeface="HY견고딕" panose="02030600000101010101" pitchFamily="18" charset="-127"/>
              <a:ea typeface="HY견고딕" panose="02030600000101010101" pitchFamily="18" charset="-127"/>
              <a:cs typeface="Verdana" panose="020B0604030504040204" pitchFamily="34" charset="0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7628" y="2445783"/>
            <a:ext cx="2360417" cy="417217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2073" y="2985706"/>
            <a:ext cx="2771917" cy="400071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3504" y="3497151"/>
            <a:ext cx="2606174" cy="411501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60393" y="4033946"/>
            <a:ext cx="2811925" cy="394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74702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214423"/>
            <a:ext cx="2602632" cy="630402"/>
          </a:xfrm>
        </p:spPr>
        <p:txBody>
          <a:bodyPr/>
          <a:lstStyle/>
          <a:p>
            <a:pPr>
              <a:buNone/>
            </a:pPr>
            <a:r>
              <a:rPr lang="ko-KR" altLang="en-US" b="1" dirty="0" smtClean="0">
                <a:solidFill>
                  <a:srgbClr val="F6555B"/>
                </a:solidFill>
                <a:latin typeface="+mj-lt"/>
              </a:rPr>
              <a:t>예제 </a:t>
            </a:r>
            <a:r>
              <a:rPr lang="en-US" altLang="ko-KR" b="1" dirty="0" smtClean="0">
                <a:solidFill>
                  <a:srgbClr val="F6555B"/>
                </a:solidFill>
                <a:latin typeface="+mj-lt"/>
              </a:rPr>
              <a:t>4</a:t>
            </a:r>
            <a:endParaRPr lang="ko-KR" altLang="en-US" dirty="0">
              <a:solidFill>
                <a:srgbClr val="F6555B"/>
              </a:solidFill>
              <a:latin typeface="+mj-lt"/>
            </a:endParaRPr>
          </a:p>
        </p:txBody>
      </p:sp>
      <p:sp>
        <p:nvSpPr>
          <p:cNvPr id="4" name="제목 개체 틀 1"/>
          <p:cNvSpPr txBox="1">
            <a:spLocks/>
          </p:cNvSpPr>
          <p:nvPr/>
        </p:nvSpPr>
        <p:spPr>
          <a:xfrm>
            <a:off x="6558616" y="186994"/>
            <a:ext cx="2214578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ko-KR" altLang="en-US" sz="1400" b="1" dirty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교과서 </a:t>
            </a:r>
            <a:r>
              <a:rPr lang="en-US" altLang="ko-KR" sz="1400" b="1" dirty="0" smtClean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p.98</a:t>
            </a:r>
            <a:endParaRPr lang="ko-KR" altLang="en-US" sz="1400" b="1" dirty="0">
              <a:solidFill>
                <a:schemeClr val="accent2">
                  <a:lumMod val="50000"/>
                </a:schemeClr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  <p:sp>
        <p:nvSpPr>
          <p:cNvPr id="6" name="내용 개체 틀 2"/>
          <p:cNvSpPr txBox="1">
            <a:spLocks/>
          </p:cNvSpPr>
          <p:nvPr/>
        </p:nvSpPr>
        <p:spPr>
          <a:xfrm>
            <a:off x="741644" y="1799575"/>
            <a:ext cx="8222844" cy="3066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20000"/>
              </a:lnSpc>
              <a:defRPr/>
            </a:pPr>
            <a:r>
              <a:rPr lang="ko-KR" altLang="en-US" sz="3200" dirty="0" smtClean="0">
                <a:latin typeface="+mj-lt"/>
              </a:rPr>
              <a:t>다음 연립이차부등식을 풀라</a:t>
            </a:r>
            <a:r>
              <a:rPr lang="en-US" altLang="ko-KR" sz="3200" dirty="0" smtClean="0">
                <a:latin typeface="+mj-lt"/>
              </a:rPr>
              <a:t>.</a:t>
            </a:r>
            <a:r>
              <a:rPr lang="ko-KR" altLang="en-US" sz="3200" dirty="0" smtClean="0">
                <a:latin typeface="+mj-lt"/>
              </a:rPr>
              <a:t> </a:t>
            </a:r>
            <a:r>
              <a:rPr lang="en-US" altLang="ko-KR" sz="3200" dirty="0" smtClean="0">
                <a:latin typeface="+mj-lt"/>
              </a:rPr>
              <a:t>  </a:t>
            </a:r>
          </a:p>
          <a:p>
            <a:pPr>
              <a:lnSpc>
                <a:spcPct val="120000"/>
              </a:lnSpc>
              <a:defRPr/>
            </a:pPr>
            <a:r>
              <a:rPr lang="en-US" altLang="ko-KR" sz="3200" dirty="0">
                <a:latin typeface="+mj-lt"/>
              </a:rPr>
              <a:t>	</a:t>
            </a:r>
            <a:endParaRPr lang="en-US" altLang="ko-KR" sz="3200" dirty="0" smtClean="0">
              <a:latin typeface="+mj-lt"/>
            </a:endParaRPr>
          </a:p>
          <a:p>
            <a:pPr>
              <a:lnSpc>
                <a:spcPct val="120000"/>
              </a:lnSpc>
              <a:defRPr/>
            </a:pPr>
            <a:endParaRPr lang="en-US" altLang="ko-KR" sz="3200" dirty="0" smtClean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0034" y="5330280"/>
            <a:ext cx="82731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400" b="1" dirty="0" smtClean="0">
                <a:solidFill>
                  <a:srgbClr val="FF0000"/>
                </a:solidFill>
              </a:rPr>
              <a:t>정답</a:t>
            </a:r>
            <a:endParaRPr lang="en-US" altLang="ko-KR" sz="2000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2400" dirty="0" smtClean="0">
                <a:solidFill>
                  <a:srgbClr val="FF0000"/>
                </a:solidFill>
              </a:rPr>
              <a:t>  </a:t>
            </a:r>
            <a:endParaRPr lang="ko-KR" altLang="en-US" sz="2400" dirty="0">
              <a:solidFill>
                <a:srgbClr val="FF0000"/>
              </a:solidFill>
            </a:endParaRPr>
          </a:p>
        </p:txBody>
      </p:sp>
      <p:sp>
        <p:nvSpPr>
          <p:cNvPr id="8" name="제목 1"/>
          <p:cNvSpPr txBox="1">
            <a:spLocks/>
          </p:cNvSpPr>
          <p:nvPr/>
        </p:nvSpPr>
        <p:spPr>
          <a:xfrm>
            <a:off x="742952" y="142852"/>
            <a:ext cx="6793704" cy="5111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n-US" altLang="ko-KR" sz="3600" b="1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Ⅱ</a:t>
            </a:r>
            <a:r>
              <a:rPr lang="en-US" altLang="ko-KR" sz="3600" spc="-150" dirty="0" smtClean="0">
                <a:latin typeface="HY견고딕" panose="02030600000101010101" pitchFamily="18" charset="-127"/>
                <a:ea typeface="HY견고딕" panose="02030600000101010101" pitchFamily="18" charset="-127"/>
                <a:cs typeface="Verdana" panose="020B0604030504040204" pitchFamily="34" charset="0"/>
              </a:rPr>
              <a:t>-3. </a:t>
            </a:r>
            <a:r>
              <a:rPr lang="ko-KR" altLang="en-US" sz="3600" spc="-150" dirty="0" smtClean="0">
                <a:latin typeface="HY견고딕" panose="02030600000101010101" pitchFamily="18" charset="-127"/>
                <a:ea typeface="HY견고딕" panose="02030600000101010101" pitchFamily="18" charset="-127"/>
                <a:cs typeface="Verdana" panose="020B0604030504040204" pitchFamily="34" charset="0"/>
              </a:rPr>
              <a:t>여러 가지 방정식과 부등식</a:t>
            </a:r>
            <a:endParaRPr lang="ko-KR" altLang="en-US" sz="3600" spc="-150" dirty="0">
              <a:latin typeface="HY견고딕" panose="02030600000101010101" pitchFamily="18" charset="-127"/>
              <a:ea typeface="HY견고딕" panose="02030600000101010101" pitchFamily="18" charset="-127"/>
              <a:cs typeface="Verdana" panose="020B0604030504040204" pitchFamily="34" charset="0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2263" y="2520903"/>
            <a:ext cx="2419474" cy="908097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776" y="6107017"/>
            <a:ext cx="1657435" cy="260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09950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내용 개체 틀 2"/>
          <p:cNvSpPr txBox="1">
            <a:spLocks/>
          </p:cNvSpPr>
          <p:nvPr/>
        </p:nvSpPr>
        <p:spPr>
          <a:xfrm>
            <a:off x="741644" y="1799574"/>
            <a:ext cx="8222844" cy="32296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20000"/>
              </a:lnSpc>
              <a:buNone/>
            </a:pPr>
            <a:r>
              <a:rPr lang="ko-KR" altLang="en-US" sz="3200" dirty="0" smtClean="0"/>
              <a:t>다음 연립이차부등식을 풀라</a:t>
            </a:r>
            <a:r>
              <a:rPr lang="en-US" altLang="ko-KR" sz="3200" dirty="0" smtClean="0"/>
              <a:t>.</a:t>
            </a:r>
            <a:endParaRPr lang="en-US" altLang="ko-KR" sz="1400" dirty="0" smtClean="0">
              <a:latin typeface="+mj-lt"/>
            </a:endParaRPr>
          </a:p>
          <a:p>
            <a:pPr>
              <a:lnSpc>
                <a:spcPct val="120000"/>
              </a:lnSpc>
              <a:buNone/>
            </a:pPr>
            <a:r>
              <a:rPr lang="en-US" altLang="ko-KR" sz="1400" dirty="0"/>
              <a:t> </a:t>
            </a:r>
          </a:p>
          <a:p>
            <a:pPr>
              <a:lnSpc>
                <a:spcPct val="120000"/>
              </a:lnSpc>
              <a:buNone/>
            </a:pPr>
            <a:r>
              <a:rPr lang="en-US" altLang="ko-KR" sz="2800" dirty="0"/>
              <a:t>  (1</a:t>
            </a:r>
            <a:r>
              <a:rPr lang="en-US" altLang="ko-KR" sz="2800" dirty="0" smtClean="0"/>
              <a:t>) </a:t>
            </a:r>
            <a:r>
              <a:rPr lang="en-US" altLang="ko-KR" sz="2800" dirty="0"/>
              <a:t>				  </a:t>
            </a:r>
          </a:p>
          <a:p>
            <a:pPr>
              <a:lnSpc>
                <a:spcPct val="120000"/>
              </a:lnSpc>
              <a:buNone/>
            </a:pPr>
            <a:endParaRPr lang="en-US" altLang="ko-KR" sz="2800" dirty="0"/>
          </a:p>
          <a:p>
            <a:pPr>
              <a:lnSpc>
                <a:spcPct val="120000"/>
              </a:lnSpc>
              <a:buNone/>
            </a:pPr>
            <a:r>
              <a:rPr lang="en-US" altLang="ko-KR" sz="2800" dirty="0"/>
              <a:t>  (2</a:t>
            </a:r>
            <a:r>
              <a:rPr lang="en-US" altLang="ko-KR" sz="2800" dirty="0" smtClean="0"/>
              <a:t>) </a:t>
            </a:r>
            <a:endParaRPr lang="en-US" altLang="ko-KR" sz="2800" dirty="0" smtClean="0">
              <a:latin typeface="+mj-lt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214423"/>
            <a:ext cx="1810544" cy="630402"/>
          </a:xfrm>
        </p:spPr>
        <p:txBody>
          <a:bodyPr/>
          <a:lstStyle/>
          <a:p>
            <a:pPr>
              <a:buNone/>
            </a:pPr>
            <a:r>
              <a:rPr lang="ko-KR" altLang="en-US" b="1" dirty="0" smtClean="0">
                <a:solidFill>
                  <a:srgbClr val="2A2D72"/>
                </a:solidFill>
              </a:rPr>
              <a:t>문제 </a:t>
            </a:r>
            <a:r>
              <a:rPr lang="en-US" altLang="ko-KR" b="1" dirty="0" smtClean="0">
                <a:solidFill>
                  <a:srgbClr val="2A2D72"/>
                </a:solidFill>
              </a:rPr>
              <a:t>4</a:t>
            </a:r>
          </a:p>
        </p:txBody>
      </p:sp>
      <p:sp>
        <p:nvSpPr>
          <p:cNvPr id="4" name="제목 개체 틀 1"/>
          <p:cNvSpPr txBox="1">
            <a:spLocks/>
          </p:cNvSpPr>
          <p:nvPr/>
        </p:nvSpPr>
        <p:spPr>
          <a:xfrm>
            <a:off x="6558616" y="186994"/>
            <a:ext cx="2214578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ko-KR" altLang="en-US" sz="1400" b="1" dirty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교과서 </a:t>
            </a:r>
            <a:r>
              <a:rPr lang="en-US" altLang="ko-KR" sz="1400" b="1" dirty="0" smtClean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p.98</a:t>
            </a:r>
            <a:endParaRPr lang="ko-KR" altLang="en-US" sz="1400" b="1" dirty="0">
              <a:solidFill>
                <a:schemeClr val="accent2">
                  <a:lumMod val="50000"/>
                </a:schemeClr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  <p:sp>
        <p:nvSpPr>
          <p:cNvPr id="16" name="제목 1"/>
          <p:cNvSpPr txBox="1">
            <a:spLocks/>
          </p:cNvSpPr>
          <p:nvPr/>
        </p:nvSpPr>
        <p:spPr>
          <a:xfrm>
            <a:off x="742952" y="142852"/>
            <a:ext cx="6793704" cy="5111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n-US" altLang="ko-KR" sz="3600" b="1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Ⅱ</a:t>
            </a:r>
            <a:r>
              <a:rPr lang="en-US" altLang="ko-KR" sz="3600" spc="-150" dirty="0" smtClean="0">
                <a:latin typeface="HY견고딕" panose="02030600000101010101" pitchFamily="18" charset="-127"/>
                <a:ea typeface="HY견고딕" panose="02030600000101010101" pitchFamily="18" charset="-127"/>
                <a:cs typeface="Verdana" panose="020B0604030504040204" pitchFamily="34" charset="0"/>
              </a:rPr>
              <a:t>-3. </a:t>
            </a:r>
            <a:r>
              <a:rPr lang="ko-KR" altLang="en-US" sz="3600" spc="-150" dirty="0" smtClean="0">
                <a:latin typeface="HY견고딕" panose="02030600000101010101" pitchFamily="18" charset="-127"/>
                <a:ea typeface="HY견고딕" panose="02030600000101010101" pitchFamily="18" charset="-127"/>
                <a:cs typeface="Verdana" panose="020B0604030504040204" pitchFamily="34" charset="0"/>
              </a:rPr>
              <a:t>여러 가지 방정식과 부등식</a:t>
            </a:r>
            <a:endParaRPr lang="ko-KR" altLang="en-US" sz="3600" spc="-150" dirty="0">
              <a:latin typeface="HY견고딕" panose="02030600000101010101" pitchFamily="18" charset="-127"/>
              <a:ea typeface="HY견고딕" panose="02030600000101010101" pitchFamily="18" charset="-127"/>
              <a:cs typeface="Verdana" panose="020B0604030504040204" pitchFamily="34" charset="0"/>
            </a:endParaRPr>
          </a:p>
        </p:txBody>
      </p:sp>
      <p:pic>
        <p:nvPicPr>
          <p:cNvPr id="6" name="그림 5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670242" y="2537136"/>
            <a:ext cx="2688741" cy="835429"/>
          </a:xfrm>
          <a:prstGeom prst="rect">
            <a:avLst/>
          </a:prstGeom>
        </p:spPr>
      </p:pic>
      <p:pic>
        <p:nvPicPr>
          <p:cNvPr id="7" name="그림 6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670242" y="3564058"/>
            <a:ext cx="2637526" cy="83543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00034" y="5330280"/>
            <a:ext cx="82731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400" b="1" dirty="0" smtClean="0">
                <a:solidFill>
                  <a:srgbClr val="FF0000"/>
                </a:solidFill>
              </a:rPr>
              <a:t>정답</a:t>
            </a:r>
            <a:endParaRPr lang="en-US" altLang="ko-KR" sz="2000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2400" dirty="0" smtClean="0">
                <a:solidFill>
                  <a:srgbClr val="FF0000"/>
                </a:solidFill>
              </a:rPr>
              <a:t>  (1) 				   (2) 			</a:t>
            </a:r>
            <a:r>
              <a:rPr lang="ko-KR" altLang="en-US" sz="2400" dirty="0" smtClean="0">
                <a:solidFill>
                  <a:srgbClr val="FF0000"/>
                </a:solidFill>
              </a:rPr>
              <a:t>또는 </a:t>
            </a:r>
            <a:endParaRPr lang="ko-KR" altLang="en-US" sz="2400" dirty="0">
              <a:solidFill>
                <a:srgbClr val="FF0000"/>
              </a:solidFill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1035" y="6122293"/>
            <a:ext cx="1365320" cy="260363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63281" y="6129437"/>
            <a:ext cx="1860646" cy="260363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65905" y="6115148"/>
            <a:ext cx="742988" cy="260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99648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내용 개체 틀 2"/>
          <p:cNvSpPr txBox="1">
            <a:spLocks/>
          </p:cNvSpPr>
          <p:nvPr/>
        </p:nvSpPr>
        <p:spPr>
          <a:xfrm>
            <a:off x="741644" y="1799574"/>
            <a:ext cx="8222844" cy="367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20000"/>
              </a:lnSpc>
              <a:buNone/>
            </a:pPr>
            <a:r>
              <a:rPr lang="ko-KR" altLang="en-US" sz="2600" dirty="0" smtClean="0"/>
              <a:t>오른쪽 그림과 같이 유리 칸막이를 이용</a:t>
            </a:r>
            <a:r>
              <a:rPr lang="en-US" altLang="ko-KR" sz="2600" dirty="0" smtClean="0"/>
              <a:t/>
            </a:r>
            <a:br>
              <a:rPr lang="en-US" altLang="ko-KR" sz="2600" dirty="0" smtClean="0"/>
            </a:br>
            <a:r>
              <a:rPr lang="ko-KR" altLang="en-US" sz="2600" dirty="0" smtClean="0"/>
              <a:t>하여 직육면체 모양의 수족관을 만들려</a:t>
            </a:r>
            <a:r>
              <a:rPr lang="en-US" altLang="ko-KR" sz="2600" dirty="0" smtClean="0"/>
              <a:t/>
            </a:r>
            <a:br>
              <a:rPr lang="en-US" altLang="ko-KR" sz="2600" dirty="0" smtClean="0"/>
            </a:br>
            <a:r>
              <a:rPr lang="ko-KR" altLang="en-US" sz="2600" dirty="0" smtClean="0"/>
              <a:t>고 한다</a:t>
            </a:r>
            <a:r>
              <a:rPr lang="en-US" altLang="ko-KR" sz="2600" dirty="0" smtClean="0"/>
              <a:t>. </a:t>
            </a:r>
            <a:r>
              <a:rPr lang="ko-KR" altLang="en-US" sz="2600" dirty="0" smtClean="0"/>
              <a:t>수족관 바닥의 둘레의 길이가</a:t>
            </a:r>
            <a:r>
              <a:rPr lang="en-US" altLang="ko-KR" sz="2600" dirty="0" smtClean="0"/>
              <a:t/>
            </a:r>
            <a:br>
              <a:rPr lang="en-US" altLang="ko-KR" sz="2600" dirty="0" smtClean="0"/>
            </a:br>
            <a:r>
              <a:rPr lang="ko-KR" altLang="en-US" sz="2600" dirty="0" smtClean="0"/>
              <a:t>      </a:t>
            </a:r>
            <a:r>
              <a:rPr lang="ko-KR" altLang="en-US" sz="1100" dirty="0" smtClean="0"/>
              <a:t> </a:t>
            </a:r>
            <a:r>
              <a:rPr lang="ko-KR" altLang="en-US" sz="2600" dirty="0" smtClean="0"/>
              <a:t>이고 가로의 길이를      라고 할 때</a:t>
            </a:r>
            <a:r>
              <a:rPr lang="en-US" altLang="ko-KR" sz="2600" dirty="0" smtClean="0"/>
              <a:t>, </a:t>
            </a:r>
            <a:r>
              <a:rPr lang="ko-KR" altLang="en-US" sz="2600" dirty="0" smtClean="0"/>
              <a:t>수족</a:t>
            </a:r>
            <a:r>
              <a:rPr lang="en-US" altLang="ko-KR" sz="2600" dirty="0" smtClean="0"/>
              <a:t/>
            </a:r>
            <a:br>
              <a:rPr lang="en-US" altLang="ko-KR" sz="2600" dirty="0" smtClean="0"/>
            </a:br>
            <a:r>
              <a:rPr lang="ko-KR" altLang="en-US" sz="2600" dirty="0" smtClean="0"/>
              <a:t>수족관 바닥의 넓이가          이상이 되도록   의 값의 범위를 정하라</a:t>
            </a:r>
            <a:r>
              <a:rPr lang="en-US" altLang="ko-KR" sz="2600" dirty="0" smtClean="0"/>
              <a:t>. (</a:t>
            </a:r>
            <a:r>
              <a:rPr lang="ko-KR" altLang="en-US" sz="2600" dirty="0" smtClean="0"/>
              <a:t>단</a:t>
            </a:r>
            <a:r>
              <a:rPr lang="en-US" altLang="ko-KR" sz="2600" dirty="0" smtClean="0"/>
              <a:t>, </a:t>
            </a:r>
            <a:r>
              <a:rPr lang="ko-KR" altLang="en-US" sz="2600" dirty="0" smtClean="0"/>
              <a:t>수족관 바닥의 가로의 길이는 세로의 길이보다 길다</a:t>
            </a:r>
            <a:r>
              <a:rPr lang="en-US" altLang="ko-KR" sz="2600" dirty="0" smtClean="0"/>
              <a:t>.)</a:t>
            </a:r>
            <a:endParaRPr lang="en-US" altLang="ko-KR" sz="2600" dirty="0" smtClean="0">
              <a:latin typeface="+mj-lt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214423"/>
            <a:ext cx="1810544" cy="630402"/>
          </a:xfrm>
        </p:spPr>
        <p:txBody>
          <a:bodyPr/>
          <a:lstStyle/>
          <a:p>
            <a:pPr>
              <a:buNone/>
            </a:pPr>
            <a:r>
              <a:rPr lang="ko-KR" altLang="en-US" b="1" dirty="0" smtClean="0">
                <a:solidFill>
                  <a:srgbClr val="2A2D72"/>
                </a:solidFill>
              </a:rPr>
              <a:t>문제 </a:t>
            </a:r>
            <a:r>
              <a:rPr lang="en-US" altLang="ko-KR" b="1" dirty="0" smtClean="0">
                <a:solidFill>
                  <a:srgbClr val="2A2D72"/>
                </a:solidFill>
              </a:rPr>
              <a:t>5</a:t>
            </a:r>
          </a:p>
        </p:txBody>
      </p:sp>
      <p:sp>
        <p:nvSpPr>
          <p:cNvPr id="4" name="제목 개체 틀 1"/>
          <p:cNvSpPr txBox="1">
            <a:spLocks/>
          </p:cNvSpPr>
          <p:nvPr/>
        </p:nvSpPr>
        <p:spPr>
          <a:xfrm>
            <a:off x="6558616" y="186994"/>
            <a:ext cx="2214578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ko-KR" altLang="en-US" sz="1400" b="1" dirty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교과서 </a:t>
            </a:r>
            <a:r>
              <a:rPr lang="en-US" altLang="ko-KR" sz="1400" b="1" dirty="0" smtClean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p.98</a:t>
            </a:r>
            <a:endParaRPr lang="ko-KR" altLang="en-US" sz="1400" b="1" dirty="0">
              <a:solidFill>
                <a:schemeClr val="accent2">
                  <a:lumMod val="50000"/>
                </a:schemeClr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0034" y="4792538"/>
            <a:ext cx="765005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altLang="ko-KR" sz="24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2400" b="1" dirty="0" smtClean="0">
                <a:solidFill>
                  <a:srgbClr val="FF0000"/>
                </a:solidFill>
              </a:rPr>
              <a:t>정답</a:t>
            </a:r>
            <a:endParaRPr lang="en-US" altLang="ko-KR" sz="2400" b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2400" dirty="0">
                <a:solidFill>
                  <a:srgbClr val="FF0000"/>
                </a:solidFill>
              </a:rPr>
              <a:t>  </a:t>
            </a:r>
            <a:r>
              <a:rPr lang="en-US" altLang="ko-KR" sz="2400" dirty="0" smtClean="0">
                <a:solidFill>
                  <a:srgbClr val="FF0000"/>
                </a:solidFill>
              </a:rPr>
              <a:t>   </a:t>
            </a:r>
            <a:endParaRPr lang="ko-KR" altLang="en-US" sz="2400" dirty="0">
              <a:solidFill>
                <a:srgbClr val="FF0000"/>
              </a:solidFill>
            </a:endParaRPr>
          </a:p>
        </p:txBody>
      </p:sp>
      <p:sp>
        <p:nvSpPr>
          <p:cNvPr id="17" name="제목 1"/>
          <p:cNvSpPr txBox="1">
            <a:spLocks/>
          </p:cNvSpPr>
          <p:nvPr/>
        </p:nvSpPr>
        <p:spPr>
          <a:xfrm>
            <a:off x="742952" y="142852"/>
            <a:ext cx="6793704" cy="5111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n-US" altLang="ko-KR" sz="3600" b="1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Ⅱ</a:t>
            </a:r>
            <a:r>
              <a:rPr lang="en-US" altLang="ko-KR" sz="3600" spc="-150" dirty="0" smtClean="0">
                <a:latin typeface="HY견고딕" panose="02030600000101010101" pitchFamily="18" charset="-127"/>
                <a:ea typeface="HY견고딕" panose="02030600000101010101" pitchFamily="18" charset="-127"/>
                <a:cs typeface="Verdana" panose="020B0604030504040204" pitchFamily="34" charset="0"/>
              </a:rPr>
              <a:t>-3. </a:t>
            </a:r>
            <a:r>
              <a:rPr lang="ko-KR" altLang="en-US" sz="3600" spc="-150" dirty="0" smtClean="0">
                <a:latin typeface="HY견고딕" panose="02030600000101010101" pitchFamily="18" charset="-127"/>
                <a:ea typeface="HY견고딕" panose="02030600000101010101" pitchFamily="18" charset="-127"/>
                <a:cs typeface="Verdana" panose="020B0604030504040204" pitchFamily="34" charset="0"/>
              </a:rPr>
              <a:t>여러 가지 방정식과 부등식</a:t>
            </a:r>
            <a:endParaRPr lang="ko-KR" altLang="en-US" sz="3600" spc="-150" dirty="0">
              <a:latin typeface="HY견고딕" panose="02030600000101010101" pitchFamily="18" charset="-127"/>
              <a:ea typeface="HY견고딕" panose="02030600000101010101" pitchFamily="18" charset="-127"/>
              <a:cs typeface="Verdana" panose="020B0604030504040204" pitchFamily="34" charset="0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493" y="3359992"/>
            <a:ext cx="749339" cy="298465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7496" y="3454878"/>
            <a:ext cx="603281" cy="222261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2997" y="3793871"/>
            <a:ext cx="882695" cy="381020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91514" y="3922946"/>
            <a:ext cx="222261" cy="196860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0239" y="6118206"/>
            <a:ext cx="1384371" cy="247663"/>
          </a:xfrm>
          <a:prstGeom prst="rect">
            <a:avLst/>
          </a:prstGeom>
        </p:spPr>
      </p:pic>
      <p:pic>
        <p:nvPicPr>
          <p:cNvPr id="1026" name="Picture 2" descr="Z:\2015개정 교육과정 지도서\4.컷\지도서용 컷 JPG\수학 교과서\15h-m-2-3-035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770155" y="1855038"/>
            <a:ext cx="2206134" cy="1880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071332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214423"/>
            <a:ext cx="2602632" cy="630402"/>
          </a:xfrm>
        </p:spPr>
        <p:txBody>
          <a:bodyPr/>
          <a:lstStyle/>
          <a:p>
            <a:pPr>
              <a:buNone/>
            </a:pPr>
            <a:r>
              <a:rPr lang="ko-KR" altLang="en-US" b="1" dirty="0" smtClean="0">
                <a:solidFill>
                  <a:srgbClr val="F6555B"/>
                </a:solidFill>
                <a:latin typeface="+mj-lt"/>
              </a:rPr>
              <a:t>예제 </a:t>
            </a:r>
            <a:r>
              <a:rPr lang="en-US" altLang="ko-KR" b="1" dirty="0" smtClean="0">
                <a:solidFill>
                  <a:srgbClr val="F6555B"/>
                </a:solidFill>
                <a:latin typeface="+mj-lt"/>
              </a:rPr>
              <a:t>5</a:t>
            </a:r>
            <a:endParaRPr lang="ko-KR" altLang="en-US" dirty="0">
              <a:solidFill>
                <a:srgbClr val="F6555B"/>
              </a:solidFill>
              <a:latin typeface="+mj-lt"/>
            </a:endParaRPr>
          </a:p>
        </p:txBody>
      </p:sp>
      <p:sp>
        <p:nvSpPr>
          <p:cNvPr id="4" name="제목 개체 틀 1"/>
          <p:cNvSpPr txBox="1">
            <a:spLocks/>
          </p:cNvSpPr>
          <p:nvPr/>
        </p:nvSpPr>
        <p:spPr>
          <a:xfrm>
            <a:off x="6558616" y="186994"/>
            <a:ext cx="2214578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ko-KR" altLang="en-US" sz="1400" b="1" dirty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교과서 </a:t>
            </a:r>
            <a:r>
              <a:rPr lang="en-US" altLang="ko-KR" sz="1400" b="1" dirty="0" smtClean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p.99</a:t>
            </a:r>
            <a:endParaRPr lang="ko-KR" altLang="en-US" sz="1400" b="1" dirty="0">
              <a:solidFill>
                <a:schemeClr val="accent2">
                  <a:lumMod val="50000"/>
                </a:schemeClr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  <p:sp>
        <p:nvSpPr>
          <p:cNvPr id="6" name="내용 개체 틀 2"/>
          <p:cNvSpPr txBox="1">
            <a:spLocks/>
          </p:cNvSpPr>
          <p:nvPr/>
        </p:nvSpPr>
        <p:spPr>
          <a:xfrm>
            <a:off x="741644" y="1799575"/>
            <a:ext cx="8222844" cy="3066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20000"/>
              </a:lnSpc>
              <a:defRPr/>
            </a:pPr>
            <a:r>
              <a:rPr lang="ko-KR" altLang="en-US" sz="3200" dirty="0" smtClean="0">
                <a:latin typeface="+mj-lt"/>
              </a:rPr>
              <a:t>다음 연립이차부등식을 풀라</a:t>
            </a:r>
            <a:r>
              <a:rPr lang="en-US" altLang="ko-KR" sz="3200" dirty="0" smtClean="0">
                <a:latin typeface="+mj-lt"/>
              </a:rPr>
              <a:t>.</a:t>
            </a:r>
          </a:p>
          <a:p>
            <a:pPr>
              <a:lnSpc>
                <a:spcPct val="120000"/>
              </a:lnSpc>
              <a:defRPr/>
            </a:pPr>
            <a:r>
              <a:rPr lang="en-US" altLang="ko-KR" sz="3200" dirty="0">
                <a:latin typeface="+mj-lt"/>
              </a:rPr>
              <a:t>	</a:t>
            </a:r>
            <a:r>
              <a:rPr lang="en-US" altLang="ko-KR" sz="3200" dirty="0" smtClean="0">
                <a:latin typeface="+mj-lt"/>
              </a:rPr>
              <a:t>	</a:t>
            </a:r>
            <a:r>
              <a:rPr lang="ko-KR" altLang="en-US" sz="3200" dirty="0" smtClean="0">
                <a:latin typeface="+mj-lt"/>
              </a:rPr>
              <a:t> </a:t>
            </a:r>
            <a:r>
              <a:rPr lang="en-US" altLang="ko-KR" sz="3200" dirty="0" smtClean="0">
                <a:latin typeface="+mj-lt"/>
              </a:rPr>
              <a:t>  </a:t>
            </a:r>
            <a:r>
              <a:rPr lang="en-US" altLang="ko-KR" sz="3200" dirty="0">
                <a:latin typeface="+mj-lt"/>
              </a:rPr>
              <a:t>	</a:t>
            </a:r>
            <a:r>
              <a:rPr lang="en-US" altLang="ko-KR" sz="3200" dirty="0" smtClean="0">
                <a:latin typeface="+mj-lt"/>
              </a:rPr>
              <a:t>	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0034" y="5330280"/>
            <a:ext cx="82731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400" b="1" dirty="0" smtClean="0">
                <a:solidFill>
                  <a:srgbClr val="FF0000"/>
                </a:solidFill>
              </a:rPr>
              <a:t>정답</a:t>
            </a:r>
            <a:endParaRPr lang="en-US" altLang="ko-KR" sz="2000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endParaRPr lang="ko-KR" altLang="en-US" sz="2400" dirty="0">
              <a:solidFill>
                <a:srgbClr val="FF0000"/>
              </a:solidFill>
            </a:endParaRPr>
          </a:p>
        </p:txBody>
      </p:sp>
      <p:sp>
        <p:nvSpPr>
          <p:cNvPr id="8" name="제목 1"/>
          <p:cNvSpPr txBox="1">
            <a:spLocks/>
          </p:cNvSpPr>
          <p:nvPr/>
        </p:nvSpPr>
        <p:spPr>
          <a:xfrm>
            <a:off x="742952" y="142852"/>
            <a:ext cx="6793704" cy="5111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n-US" altLang="ko-KR" sz="3600" b="1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Ⅱ</a:t>
            </a:r>
            <a:r>
              <a:rPr lang="en-US" altLang="ko-KR" sz="3600" spc="-150" dirty="0" smtClean="0">
                <a:latin typeface="HY견고딕" panose="02030600000101010101" pitchFamily="18" charset="-127"/>
                <a:ea typeface="HY견고딕" panose="02030600000101010101" pitchFamily="18" charset="-127"/>
                <a:cs typeface="Verdana" panose="020B0604030504040204" pitchFamily="34" charset="0"/>
              </a:rPr>
              <a:t>-3. </a:t>
            </a:r>
            <a:r>
              <a:rPr lang="ko-KR" altLang="en-US" sz="3600" spc="-150" dirty="0" smtClean="0">
                <a:latin typeface="HY견고딕" panose="02030600000101010101" pitchFamily="18" charset="-127"/>
                <a:ea typeface="HY견고딕" panose="02030600000101010101" pitchFamily="18" charset="-127"/>
                <a:cs typeface="Verdana" panose="020B0604030504040204" pitchFamily="34" charset="0"/>
              </a:rPr>
              <a:t>여러 가지 방정식과 부등식</a:t>
            </a:r>
            <a:endParaRPr lang="ko-KR" altLang="en-US" sz="3600" spc="-150" dirty="0">
              <a:latin typeface="HY견고딕" panose="02030600000101010101" pitchFamily="18" charset="-127"/>
              <a:ea typeface="HY견고딕" panose="02030600000101010101" pitchFamily="18" charset="-127"/>
              <a:cs typeface="Verdana" panose="020B0604030504040204" pitchFamily="34" charset="0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8431" y="2490105"/>
            <a:ext cx="2667137" cy="990651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9997" y="6059197"/>
            <a:ext cx="1368365" cy="315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962856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00034" y="5330280"/>
            <a:ext cx="82731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400" b="1" dirty="0" smtClean="0">
                <a:solidFill>
                  <a:srgbClr val="FF0000"/>
                </a:solidFill>
              </a:rPr>
              <a:t>정답</a:t>
            </a:r>
            <a:endParaRPr lang="en-US" altLang="ko-KR" sz="2000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2400" dirty="0" smtClean="0">
                <a:solidFill>
                  <a:srgbClr val="FF0000"/>
                </a:solidFill>
              </a:rPr>
              <a:t>  </a:t>
            </a:r>
            <a:endParaRPr lang="ko-KR" altLang="en-US" sz="2400" dirty="0">
              <a:solidFill>
                <a:srgbClr val="FF0000"/>
              </a:solidFill>
            </a:endParaRPr>
          </a:p>
        </p:txBody>
      </p:sp>
      <p:sp>
        <p:nvSpPr>
          <p:cNvPr id="11" name="내용 개체 틀 2"/>
          <p:cNvSpPr txBox="1">
            <a:spLocks/>
          </p:cNvSpPr>
          <p:nvPr/>
        </p:nvSpPr>
        <p:spPr>
          <a:xfrm>
            <a:off x="741644" y="1799574"/>
            <a:ext cx="8222844" cy="32296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20000"/>
              </a:lnSpc>
              <a:buNone/>
            </a:pPr>
            <a:r>
              <a:rPr lang="ko-KR" altLang="en-US" sz="3200" dirty="0" smtClean="0"/>
              <a:t>다음 연립이차부등식을 풀라</a:t>
            </a:r>
            <a:r>
              <a:rPr lang="en-US" altLang="ko-KR" sz="3200" dirty="0" smtClean="0"/>
              <a:t>.</a:t>
            </a:r>
          </a:p>
          <a:p>
            <a:pPr>
              <a:lnSpc>
                <a:spcPct val="120000"/>
              </a:lnSpc>
              <a:buNone/>
            </a:pPr>
            <a:r>
              <a:rPr lang="en-US" altLang="ko-KR" sz="3200" dirty="0">
                <a:latin typeface="+mj-lt"/>
              </a:rPr>
              <a:t>	</a:t>
            </a:r>
            <a:r>
              <a:rPr lang="en-US" altLang="ko-KR" sz="3200" dirty="0" smtClean="0">
                <a:latin typeface="+mj-lt"/>
              </a:rPr>
              <a:t>	</a:t>
            </a:r>
            <a:endParaRPr lang="en-US" altLang="ko-KR" sz="3200" dirty="0">
              <a:latin typeface="+mj-lt"/>
            </a:endParaRPr>
          </a:p>
          <a:p>
            <a:pPr>
              <a:lnSpc>
                <a:spcPct val="120000"/>
              </a:lnSpc>
              <a:buNone/>
            </a:pPr>
            <a:endParaRPr lang="en-US" altLang="ko-KR" sz="1400" dirty="0" smtClean="0">
              <a:latin typeface="+mj-lt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214423"/>
            <a:ext cx="1810544" cy="630402"/>
          </a:xfrm>
        </p:spPr>
        <p:txBody>
          <a:bodyPr/>
          <a:lstStyle/>
          <a:p>
            <a:pPr>
              <a:buNone/>
            </a:pPr>
            <a:r>
              <a:rPr lang="ko-KR" altLang="en-US" b="1" dirty="0" smtClean="0">
                <a:solidFill>
                  <a:srgbClr val="2A2D72"/>
                </a:solidFill>
              </a:rPr>
              <a:t>문제 </a:t>
            </a:r>
            <a:r>
              <a:rPr lang="en-US" altLang="ko-KR" b="1" dirty="0">
                <a:solidFill>
                  <a:srgbClr val="2A2D72"/>
                </a:solidFill>
              </a:rPr>
              <a:t>6</a:t>
            </a:r>
            <a:endParaRPr lang="en-US" altLang="ko-KR" b="1" dirty="0" smtClean="0">
              <a:solidFill>
                <a:srgbClr val="2A2D72"/>
              </a:solidFill>
            </a:endParaRPr>
          </a:p>
        </p:txBody>
      </p:sp>
      <p:sp>
        <p:nvSpPr>
          <p:cNvPr id="4" name="제목 개체 틀 1"/>
          <p:cNvSpPr txBox="1">
            <a:spLocks/>
          </p:cNvSpPr>
          <p:nvPr/>
        </p:nvSpPr>
        <p:spPr>
          <a:xfrm>
            <a:off x="6558616" y="186994"/>
            <a:ext cx="2214578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ko-KR" altLang="en-US" sz="1400" b="1" dirty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교과서 </a:t>
            </a:r>
            <a:r>
              <a:rPr lang="en-US" altLang="ko-KR" sz="1400" b="1" dirty="0" smtClean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p.99</a:t>
            </a:r>
            <a:endParaRPr lang="ko-KR" altLang="en-US" sz="1400" b="1" dirty="0">
              <a:solidFill>
                <a:schemeClr val="accent2">
                  <a:lumMod val="50000"/>
                </a:schemeClr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  <p:sp>
        <p:nvSpPr>
          <p:cNvPr id="16" name="제목 1"/>
          <p:cNvSpPr txBox="1">
            <a:spLocks/>
          </p:cNvSpPr>
          <p:nvPr/>
        </p:nvSpPr>
        <p:spPr>
          <a:xfrm>
            <a:off x="742952" y="142852"/>
            <a:ext cx="6793704" cy="5111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n-US" altLang="ko-KR" sz="3600" b="1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Ⅱ</a:t>
            </a:r>
            <a:r>
              <a:rPr lang="en-US" altLang="ko-KR" sz="3600" spc="-150" dirty="0" smtClean="0">
                <a:latin typeface="HY견고딕" panose="02030600000101010101" pitchFamily="18" charset="-127"/>
                <a:ea typeface="HY견고딕" panose="02030600000101010101" pitchFamily="18" charset="-127"/>
                <a:cs typeface="Verdana" panose="020B0604030504040204" pitchFamily="34" charset="0"/>
              </a:rPr>
              <a:t>-3. </a:t>
            </a:r>
            <a:r>
              <a:rPr lang="ko-KR" altLang="en-US" sz="3600" spc="-150" dirty="0" smtClean="0">
                <a:latin typeface="HY견고딕" panose="02030600000101010101" pitchFamily="18" charset="-127"/>
                <a:ea typeface="HY견고딕" panose="02030600000101010101" pitchFamily="18" charset="-127"/>
                <a:cs typeface="Verdana" panose="020B0604030504040204" pitchFamily="34" charset="0"/>
              </a:rPr>
              <a:t>여러 가지 방정식과 부등식</a:t>
            </a:r>
            <a:endParaRPr lang="ko-KR" altLang="en-US" sz="3600" spc="-150" dirty="0">
              <a:latin typeface="HY견고딕" panose="02030600000101010101" pitchFamily="18" charset="-127"/>
              <a:ea typeface="HY견고딕" panose="02030600000101010101" pitchFamily="18" charset="-127"/>
              <a:cs typeface="Verdana" panose="020B0604030504040204" pitchFamily="34" charset="0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6351" y="2481002"/>
            <a:ext cx="2851297" cy="965250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671" y="6103609"/>
            <a:ext cx="1790792" cy="247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73051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500034" y="5308848"/>
            <a:ext cx="82731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400" b="1" dirty="0" smtClean="0">
                <a:solidFill>
                  <a:srgbClr val="FF0000"/>
                </a:solidFill>
              </a:rPr>
              <a:t>정답</a:t>
            </a:r>
          </a:p>
          <a:p>
            <a:pPr>
              <a:lnSpc>
                <a:spcPct val="150000"/>
              </a:lnSpc>
            </a:pPr>
            <a:r>
              <a:rPr lang="en-US" altLang="ko-KR" sz="2400" dirty="0" smtClean="0">
                <a:solidFill>
                  <a:srgbClr val="FF0000"/>
                </a:solidFill>
              </a:rPr>
              <a:t>  (1)		</a:t>
            </a:r>
            <a:r>
              <a:rPr lang="en-US" altLang="ko-KR" sz="2400" dirty="0">
                <a:solidFill>
                  <a:srgbClr val="FF0000"/>
                </a:solidFill>
              </a:rPr>
              <a:t> </a:t>
            </a:r>
            <a:r>
              <a:rPr lang="en-US" altLang="ko-KR" sz="2400" dirty="0" smtClean="0">
                <a:solidFill>
                  <a:srgbClr val="FF0000"/>
                </a:solidFill>
              </a:rPr>
              <a:t> </a:t>
            </a:r>
            <a:r>
              <a:rPr lang="ko-KR" altLang="en-US" sz="2400" dirty="0" smtClean="0">
                <a:solidFill>
                  <a:srgbClr val="FF0000"/>
                </a:solidFill>
              </a:rPr>
              <a:t>또는 </a:t>
            </a:r>
            <a:endParaRPr lang="ko-KR" altLang="en-US" sz="2400" dirty="0">
              <a:solidFill>
                <a:srgbClr val="FF0000"/>
              </a:solidFill>
            </a:endParaRPr>
          </a:p>
        </p:txBody>
      </p:sp>
      <p:sp>
        <p:nvSpPr>
          <p:cNvPr id="11" name="내용 개체 틀 2"/>
          <p:cNvSpPr txBox="1">
            <a:spLocks/>
          </p:cNvSpPr>
          <p:nvPr/>
        </p:nvSpPr>
        <p:spPr>
          <a:xfrm>
            <a:off x="741644" y="1799574"/>
            <a:ext cx="8222844" cy="32296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20000"/>
              </a:lnSpc>
              <a:buNone/>
            </a:pPr>
            <a:r>
              <a:rPr lang="ko-KR" altLang="en-US" sz="3200" dirty="0" smtClean="0"/>
              <a:t>다음 연립이차부등식을 풀라</a:t>
            </a:r>
            <a:r>
              <a:rPr lang="en-US" altLang="ko-KR" sz="3200" dirty="0" smtClean="0"/>
              <a:t>.</a:t>
            </a:r>
          </a:p>
          <a:p>
            <a:pPr>
              <a:lnSpc>
                <a:spcPct val="120000"/>
              </a:lnSpc>
              <a:buNone/>
            </a:pPr>
            <a:endParaRPr lang="en-US" altLang="ko-KR" sz="3200" dirty="0" smtClean="0">
              <a:latin typeface="+mj-lt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214423"/>
            <a:ext cx="1810544" cy="630402"/>
          </a:xfrm>
        </p:spPr>
        <p:txBody>
          <a:bodyPr/>
          <a:lstStyle/>
          <a:p>
            <a:pPr>
              <a:buNone/>
            </a:pPr>
            <a:r>
              <a:rPr lang="ko-KR" altLang="en-US" b="1" dirty="0" smtClean="0">
                <a:solidFill>
                  <a:srgbClr val="2A2D72"/>
                </a:solidFill>
              </a:rPr>
              <a:t>문제 </a:t>
            </a:r>
            <a:r>
              <a:rPr lang="en-US" altLang="ko-KR" b="1" dirty="0">
                <a:solidFill>
                  <a:srgbClr val="2A2D72"/>
                </a:solidFill>
              </a:rPr>
              <a:t>7</a:t>
            </a:r>
            <a:endParaRPr lang="en-US" altLang="ko-KR" b="1" dirty="0" smtClean="0">
              <a:solidFill>
                <a:srgbClr val="2A2D72"/>
              </a:solidFill>
            </a:endParaRPr>
          </a:p>
        </p:txBody>
      </p:sp>
      <p:sp>
        <p:nvSpPr>
          <p:cNvPr id="4" name="제목 개체 틀 1"/>
          <p:cNvSpPr txBox="1">
            <a:spLocks/>
          </p:cNvSpPr>
          <p:nvPr/>
        </p:nvSpPr>
        <p:spPr>
          <a:xfrm>
            <a:off x="6558616" y="186994"/>
            <a:ext cx="2214578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ko-KR" altLang="en-US" sz="1400" b="1" dirty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교과서 </a:t>
            </a:r>
            <a:r>
              <a:rPr lang="en-US" altLang="ko-KR" sz="1400" b="1" dirty="0" smtClean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p.99</a:t>
            </a:r>
            <a:endParaRPr lang="ko-KR" altLang="en-US" sz="1400" b="1" dirty="0">
              <a:solidFill>
                <a:schemeClr val="accent2">
                  <a:lumMod val="50000"/>
                </a:schemeClr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  <p:sp>
        <p:nvSpPr>
          <p:cNvPr id="16" name="제목 1"/>
          <p:cNvSpPr txBox="1">
            <a:spLocks/>
          </p:cNvSpPr>
          <p:nvPr/>
        </p:nvSpPr>
        <p:spPr>
          <a:xfrm>
            <a:off x="742952" y="142852"/>
            <a:ext cx="6793704" cy="5111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n-US" altLang="ko-KR" sz="3600" b="1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Ⅱ</a:t>
            </a:r>
            <a:r>
              <a:rPr lang="en-US" altLang="ko-KR" sz="3600" spc="-150" dirty="0" smtClean="0">
                <a:latin typeface="HY견고딕" panose="02030600000101010101" pitchFamily="18" charset="-127"/>
                <a:ea typeface="HY견고딕" panose="02030600000101010101" pitchFamily="18" charset="-127"/>
                <a:cs typeface="Verdana" panose="020B0604030504040204" pitchFamily="34" charset="0"/>
              </a:rPr>
              <a:t>-3. </a:t>
            </a:r>
            <a:r>
              <a:rPr lang="ko-KR" altLang="en-US" sz="3600" spc="-150" dirty="0" smtClean="0">
                <a:latin typeface="HY견고딕" panose="02030600000101010101" pitchFamily="18" charset="-127"/>
                <a:ea typeface="HY견고딕" panose="02030600000101010101" pitchFamily="18" charset="-127"/>
                <a:cs typeface="Verdana" panose="020B0604030504040204" pitchFamily="34" charset="0"/>
              </a:rPr>
              <a:t>여러 가지 방정식과 부등식</a:t>
            </a:r>
            <a:endParaRPr lang="ko-KR" altLang="en-US" sz="3600" spc="-150" dirty="0">
              <a:latin typeface="HY견고딕" panose="02030600000101010101" pitchFamily="18" charset="-127"/>
              <a:ea typeface="HY견고딕" panose="02030600000101010101" pitchFamily="18" charset="-127"/>
              <a:cs typeface="Verdana" panose="020B0604030504040204" pitchFamily="34" charset="0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4136" y="2681519"/>
            <a:ext cx="6375728" cy="457223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488" y="5887580"/>
            <a:ext cx="1727289" cy="673135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6832" y="6097140"/>
            <a:ext cx="1314518" cy="254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09393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214425"/>
            <a:ext cx="4330824" cy="630401"/>
          </a:xfrm>
        </p:spPr>
        <p:txBody>
          <a:bodyPr/>
          <a:lstStyle/>
          <a:p>
            <a:pPr>
              <a:buNone/>
            </a:pPr>
            <a:r>
              <a:rPr lang="ko-KR" altLang="en-US" b="1" dirty="0" err="1" smtClean="0">
                <a:solidFill>
                  <a:srgbClr val="64C6C0"/>
                </a:solidFill>
              </a:rPr>
              <a:t>중단원</a:t>
            </a:r>
            <a:r>
              <a:rPr lang="ko-KR" altLang="en-US" b="1" dirty="0" smtClean="0">
                <a:solidFill>
                  <a:srgbClr val="64C6C0"/>
                </a:solidFill>
              </a:rPr>
              <a:t> 학습 점검 </a:t>
            </a:r>
            <a:r>
              <a:rPr lang="en-US" altLang="ko-KR" b="1" dirty="0" smtClean="0">
                <a:solidFill>
                  <a:srgbClr val="64C6C0"/>
                </a:solidFill>
              </a:rPr>
              <a:t>01</a:t>
            </a:r>
            <a:endParaRPr lang="ko-KR" altLang="en-US" sz="2800" dirty="0">
              <a:solidFill>
                <a:srgbClr val="64C6C0"/>
              </a:solidFill>
            </a:endParaRPr>
          </a:p>
        </p:txBody>
      </p:sp>
      <p:sp>
        <p:nvSpPr>
          <p:cNvPr id="4" name="제목 개체 틀 1"/>
          <p:cNvSpPr txBox="1">
            <a:spLocks/>
          </p:cNvSpPr>
          <p:nvPr/>
        </p:nvSpPr>
        <p:spPr>
          <a:xfrm>
            <a:off x="6558616" y="186994"/>
            <a:ext cx="2214578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>
              <a:spcBef>
                <a:spcPct val="0"/>
              </a:spcBef>
              <a:defRPr/>
            </a:pPr>
            <a:r>
              <a:rPr lang="ko-KR" altLang="en-US" sz="1400" b="1" dirty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교과서 </a:t>
            </a:r>
            <a:r>
              <a:rPr lang="en-US" altLang="ko-KR" sz="1400" b="1" dirty="0" smtClean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p.100</a:t>
            </a:r>
            <a:endParaRPr lang="ko-KR" altLang="en-US" sz="1400" b="1" dirty="0">
              <a:solidFill>
                <a:schemeClr val="accent2">
                  <a:lumMod val="50000"/>
                </a:schemeClr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34" y="4857760"/>
            <a:ext cx="80380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400" b="1" dirty="0">
                <a:solidFill>
                  <a:srgbClr val="FF0000"/>
                </a:solidFill>
              </a:rPr>
              <a:t>정답</a:t>
            </a:r>
            <a:endParaRPr lang="en-US" altLang="ko-KR" sz="2400" b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2400" dirty="0">
                <a:solidFill>
                  <a:srgbClr val="FF0000"/>
                </a:solidFill>
              </a:rPr>
              <a:t>  (1</a:t>
            </a:r>
            <a:r>
              <a:rPr lang="en-US" altLang="ko-KR" sz="2400" dirty="0" smtClean="0">
                <a:solidFill>
                  <a:srgbClr val="FF0000"/>
                </a:solidFill>
              </a:rPr>
              <a:t>) </a:t>
            </a:r>
            <a:endParaRPr lang="en-US" altLang="ko-KR" sz="2400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2400" dirty="0">
                <a:solidFill>
                  <a:srgbClr val="FF0000"/>
                </a:solidFill>
              </a:rPr>
              <a:t>  (2</a:t>
            </a:r>
            <a:r>
              <a:rPr lang="en-US" altLang="ko-KR" sz="2400" dirty="0" smtClean="0">
                <a:solidFill>
                  <a:srgbClr val="FF0000"/>
                </a:solidFill>
              </a:rPr>
              <a:t>)         </a:t>
            </a:r>
            <a:r>
              <a:rPr lang="ko-KR" altLang="en-US" sz="2400" dirty="0" smtClean="0">
                <a:solidFill>
                  <a:srgbClr val="FF0000"/>
                </a:solidFill>
              </a:rPr>
              <a:t>또는</a:t>
            </a:r>
            <a:endParaRPr lang="ko-KR" altLang="en-US" sz="2400" dirty="0">
              <a:solidFill>
                <a:srgbClr val="FF0000"/>
              </a:solidFill>
            </a:endParaRPr>
          </a:p>
        </p:txBody>
      </p:sp>
      <p:sp>
        <p:nvSpPr>
          <p:cNvPr id="13" name="내용 개체 틀 2"/>
          <p:cNvSpPr txBox="1">
            <a:spLocks/>
          </p:cNvSpPr>
          <p:nvPr/>
        </p:nvSpPr>
        <p:spPr>
          <a:xfrm>
            <a:off x="741644" y="179957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lnSpc>
                <a:spcPct val="120000"/>
              </a:lnSpc>
              <a:spcBef>
                <a:spcPct val="20000"/>
              </a:spcBef>
            </a:pPr>
            <a:r>
              <a:rPr lang="ko-KR" altLang="en-US" sz="3200" dirty="0" smtClean="0">
                <a:solidFill>
                  <a:prstClr val="black"/>
                </a:solidFill>
              </a:rPr>
              <a:t>사차방정식</a:t>
            </a:r>
            <a:r>
              <a:rPr lang="en-US" altLang="ko-KR" sz="3200" dirty="0" smtClean="0">
                <a:solidFill>
                  <a:prstClr val="black"/>
                </a:solidFill>
              </a:rPr>
              <a:t>			    </a:t>
            </a:r>
            <a:r>
              <a:rPr lang="ko-KR" altLang="en-US" sz="3200" dirty="0" smtClean="0">
                <a:solidFill>
                  <a:prstClr val="black"/>
                </a:solidFill>
              </a:rPr>
              <a:t>의 한 근이</a:t>
            </a:r>
            <a:endParaRPr lang="en-US" altLang="ko-KR" sz="3200" dirty="0" smtClean="0">
              <a:solidFill>
                <a:prstClr val="black"/>
              </a:solidFill>
            </a:endParaRP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</a:pPr>
            <a:r>
              <a:rPr lang="ko-KR" altLang="en-US" sz="3200" dirty="0" smtClean="0">
                <a:solidFill>
                  <a:prstClr val="black"/>
                </a:solidFill>
              </a:rPr>
              <a:t>일 때 다음을 구하라</a:t>
            </a:r>
            <a:r>
              <a:rPr lang="en-US" altLang="ko-KR" sz="3200" dirty="0" smtClean="0">
                <a:solidFill>
                  <a:prstClr val="black"/>
                </a:solidFill>
              </a:rPr>
              <a:t>.</a:t>
            </a: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</a:pPr>
            <a:r>
              <a:rPr lang="en-US" altLang="ko-KR" sz="2800" dirty="0">
                <a:solidFill>
                  <a:prstClr val="black"/>
                </a:solidFill>
              </a:rPr>
              <a:t> </a:t>
            </a:r>
            <a:r>
              <a:rPr lang="en-US" altLang="ko-KR" sz="2800" dirty="0" smtClean="0">
                <a:solidFill>
                  <a:prstClr val="black"/>
                </a:solidFill>
              </a:rPr>
              <a:t> (1) </a:t>
            </a:r>
            <a:r>
              <a:rPr lang="ko-KR" altLang="en-US" sz="2800" dirty="0" smtClean="0">
                <a:solidFill>
                  <a:prstClr val="black"/>
                </a:solidFill>
              </a:rPr>
              <a:t>상수   의 값</a:t>
            </a:r>
            <a:r>
              <a:rPr lang="en-US" altLang="ko-KR" sz="2800" dirty="0" smtClean="0">
                <a:solidFill>
                  <a:prstClr val="black"/>
                </a:solidFill>
              </a:rPr>
              <a:t>	  (2) </a:t>
            </a:r>
            <a:r>
              <a:rPr lang="ko-KR" altLang="en-US" sz="2800" dirty="0" smtClean="0">
                <a:solidFill>
                  <a:prstClr val="black"/>
                </a:solidFill>
              </a:rPr>
              <a:t>나머지 세 근</a:t>
            </a:r>
            <a:endParaRPr lang="ko-KR" altLang="en-US" sz="2400" dirty="0">
              <a:solidFill>
                <a:prstClr val="black"/>
              </a:solidFill>
            </a:endParaRPr>
          </a:p>
        </p:txBody>
      </p:sp>
      <p:sp>
        <p:nvSpPr>
          <p:cNvPr id="14" name="제목 1"/>
          <p:cNvSpPr txBox="1">
            <a:spLocks/>
          </p:cNvSpPr>
          <p:nvPr/>
        </p:nvSpPr>
        <p:spPr>
          <a:xfrm>
            <a:off x="742952" y="142852"/>
            <a:ext cx="6793704" cy="5111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n-US" altLang="ko-KR" sz="3600" b="1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Ⅱ</a:t>
            </a:r>
            <a:r>
              <a:rPr lang="en-US" altLang="ko-KR" sz="3600" spc="-150" dirty="0" smtClean="0">
                <a:latin typeface="HY견고딕" panose="02030600000101010101" pitchFamily="18" charset="-127"/>
                <a:ea typeface="HY견고딕" panose="02030600000101010101" pitchFamily="18" charset="-127"/>
                <a:cs typeface="Verdana" panose="020B0604030504040204" pitchFamily="34" charset="0"/>
              </a:rPr>
              <a:t>-3. </a:t>
            </a:r>
            <a:r>
              <a:rPr lang="ko-KR" altLang="en-US" sz="3600" spc="-150" dirty="0" smtClean="0">
                <a:latin typeface="HY견고딕" panose="02030600000101010101" pitchFamily="18" charset="-127"/>
                <a:ea typeface="HY견고딕" panose="02030600000101010101" pitchFamily="18" charset="-127"/>
                <a:cs typeface="Verdana" panose="020B0604030504040204" pitchFamily="34" charset="0"/>
              </a:rPr>
              <a:t>여러 가지 방정식과 부등식</a:t>
            </a:r>
            <a:endParaRPr lang="ko-KR" altLang="en-US" sz="3600" spc="-150" dirty="0">
              <a:latin typeface="HY견고딕" panose="02030600000101010101" pitchFamily="18" charset="-127"/>
              <a:ea typeface="HY견고딕" panose="02030600000101010101" pitchFamily="18" charset="-127"/>
              <a:cs typeface="Verdana" panose="020B0604030504040204" pitchFamily="34" charset="0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1567" y="1918280"/>
            <a:ext cx="3003704" cy="450873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2675" y="2004698"/>
            <a:ext cx="571529" cy="330217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5210" y="3296086"/>
            <a:ext cx="218903" cy="331312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06488" y="5636492"/>
            <a:ext cx="590580" cy="254013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99344" y="6190613"/>
            <a:ext cx="711237" cy="234962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40109" y="6158709"/>
            <a:ext cx="958899" cy="279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43082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내용 개체 틀 2"/>
          <p:cNvSpPr txBox="1">
            <a:spLocks/>
          </p:cNvSpPr>
          <p:nvPr/>
        </p:nvSpPr>
        <p:spPr>
          <a:xfrm>
            <a:off x="741644" y="1799574"/>
            <a:ext cx="8222844" cy="32296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20000"/>
              </a:lnSpc>
              <a:buNone/>
            </a:pPr>
            <a:r>
              <a:rPr lang="ko-KR" altLang="en-US" sz="3200" dirty="0" smtClean="0"/>
              <a:t>다음 방정식을 풀라</a:t>
            </a:r>
            <a:r>
              <a:rPr lang="en-US" altLang="ko-KR" sz="3200" dirty="0" smtClean="0"/>
              <a:t>.</a:t>
            </a:r>
            <a:r>
              <a:rPr lang="ko-KR" altLang="en-US" sz="1100" dirty="0" smtClean="0"/>
              <a:t> </a:t>
            </a:r>
            <a:endParaRPr lang="en-US" altLang="ko-KR" sz="3200" dirty="0" smtClean="0"/>
          </a:p>
          <a:p>
            <a:pPr>
              <a:lnSpc>
                <a:spcPct val="120000"/>
              </a:lnSpc>
              <a:buNone/>
            </a:pPr>
            <a:r>
              <a:rPr lang="en-US" altLang="ko-KR" sz="2800" dirty="0" smtClean="0">
                <a:latin typeface="+mj-lt"/>
              </a:rPr>
              <a:t>  (1)				  </a:t>
            </a:r>
          </a:p>
          <a:p>
            <a:pPr>
              <a:lnSpc>
                <a:spcPct val="120000"/>
              </a:lnSpc>
              <a:buNone/>
            </a:pPr>
            <a:r>
              <a:rPr lang="en-US" altLang="ko-KR" sz="2800" dirty="0">
                <a:latin typeface="+mj-lt"/>
              </a:rPr>
              <a:t> </a:t>
            </a:r>
            <a:r>
              <a:rPr lang="en-US" altLang="ko-KR" sz="2800" dirty="0" smtClean="0">
                <a:latin typeface="+mj-lt"/>
              </a:rPr>
              <a:t> (2)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214423"/>
            <a:ext cx="1810544" cy="630402"/>
          </a:xfrm>
        </p:spPr>
        <p:txBody>
          <a:bodyPr/>
          <a:lstStyle/>
          <a:p>
            <a:pPr>
              <a:buNone/>
            </a:pPr>
            <a:r>
              <a:rPr lang="ko-KR" altLang="en-US" b="1" dirty="0" smtClean="0">
                <a:solidFill>
                  <a:srgbClr val="2A2D72"/>
                </a:solidFill>
              </a:rPr>
              <a:t>문제 </a:t>
            </a:r>
            <a:r>
              <a:rPr lang="en-US" altLang="ko-KR" b="1" dirty="0" smtClean="0">
                <a:solidFill>
                  <a:srgbClr val="2A2D72"/>
                </a:solidFill>
              </a:rPr>
              <a:t>2</a:t>
            </a:r>
          </a:p>
        </p:txBody>
      </p:sp>
      <p:sp>
        <p:nvSpPr>
          <p:cNvPr id="4" name="제목 개체 틀 1"/>
          <p:cNvSpPr txBox="1">
            <a:spLocks/>
          </p:cNvSpPr>
          <p:nvPr/>
        </p:nvSpPr>
        <p:spPr>
          <a:xfrm>
            <a:off x="6558616" y="186994"/>
            <a:ext cx="2214578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ko-KR" altLang="en-US" sz="1400" b="1" dirty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교과서 </a:t>
            </a:r>
            <a:r>
              <a:rPr lang="en-US" altLang="ko-KR" sz="1400" b="1" dirty="0" smtClean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p.82</a:t>
            </a:r>
            <a:endParaRPr lang="ko-KR" altLang="en-US" sz="1400" b="1" dirty="0">
              <a:solidFill>
                <a:schemeClr val="accent2">
                  <a:lumMod val="50000"/>
                </a:schemeClr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0033" y="4792538"/>
            <a:ext cx="812713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altLang="ko-KR" sz="24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2400" b="1" dirty="0" smtClean="0">
                <a:solidFill>
                  <a:srgbClr val="FF0000"/>
                </a:solidFill>
              </a:rPr>
              <a:t>정답</a:t>
            </a:r>
            <a:endParaRPr lang="en-US" altLang="ko-KR" sz="2400" b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2400" dirty="0">
                <a:solidFill>
                  <a:srgbClr val="FF0000"/>
                </a:solidFill>
              </a:rPr>
              <a:t>  (1</a:t>
            </a:r>
            <a:r>
              <a:rPr lang="en-US" altLang="ko-KR" sz="2400" dirty="0" smtClean="0">
                <a:solidFill>
                  <a:srgbClr val="FF0000"/>
                </a:solidFill>
              </a:rPr>
              <a:t>) 	        </a:t>
            </a:r>
            <a:r>
              <a:rPr lang="ko-KR" altLang="en-US" sz="2400" dirty="0" smtClean="0">
                <a:solidFill>
                  <a:srgbClr val="FF0000"/>
                </a:solidFill>
              </a:rPr>
              <a:t>또는 </a:t>
            </a:r>
            <a:r>
              <a:rPr lang="en-US" altLang="ko-KR" sz="2400" dirty="0" smtClean="0">
                <a:solidFill>
                  <a:srgbClr val="FF0000"/>
                </a:solidFill>
              </a:rPr>
              <a:t>		  (2) 	        </a:t>
            </a:r>
            <a:r>
              <a:rPr lang="ko-KR" altLang="en-US" sz="2400" dirty="0" smtClean="0">
                <a:solidFill>
                  <a:srgbClr val="FF0000"/>
                </a:solidFill>
              </a:rPr>
              <a:t>또는 </a:t>
            </a:r>
            <a:endParaRPr lang="en-US" altLang="ko-KR" sz="2400" dirty="0">
              <a:solidFill>
                <a:srgbClr val="FF0000"/>
              </a:solidFill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2277" y="2475112"/>
            <a:ext cx="3438336" cy="392633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9529" y="3015738"/>
            <a:ext cx="2625027" cy="392633"/>
          </a:xfrm>
          <a:prstGeom prst="rect">
            <a:avLst/>
          </a:prstGeom>
        </p:spPr>
      </p:pic>
      <p:sp>
        <p:nvSpPr>
          <p:cNvPr id="15" name="제목 1"/>
          <p:cNvSpPr txBox="1">
            <a:spLocks/>
          </p:cNvSpPr>
          <p:nvPr/>
        </p:nvSpPr>
        <p:spPr>
          <a:xfrm>
            <a:off x="742952" y="142852"/>
            <a:ext cx="6793704" cy="5111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n-US" altLang="ko-KR" sz="3600" b="1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Ⅱ</a:t>
            </a:r>
            <a:r>
              <a:rPr lang="en-US" altLang="ko-KR" sz="3600" spc="-150" dirty="0" smtClean="0">
                <a:latin typeface="HY견고딕" panose="02030600000101010101" pitchFamily="18" charset="-127"/>
                <a:ea typeface="HY견고딕" panose="02030600000101010101" pitchFamily="18" charset="-127"/>
                <a:cs typeface="Verdana" panose="020B0604030504040204" pitchFamily="34" charset="0"/>
              </a:rPr>
              <a:t>-3. </a:t>
            </a:r>
            <a:r>
              <a:rPr lang="ko-KR" altLang="en-US" sz="3600" spc="-150" dirty="0" smtClean="0">
                <a:latin typeface="HY견고딕" panose="02030600000101010101" pitchFamily="18" charset="-127"/>
                <a:ea typeface="HY견고딕" panose="02030600000101010101" pitchFamily="18" charset="-127"/>
                <a:cs typeface="Verdana" panose="020B0604030504040204" pitchFamily="34" charset="0"/>
              </a:rPr>
              <a:t>여러 가지 방정식과 부등식</a:t>
            </a:r>
            <a:endParaRPr lang="ko-KR" altLang="en-US" sz="3600" spc="-150" dirty="0">
              <a:latin typeface="HY견고딕" panose="02030600000101010101" pitchFamily="18" charset="-127"/>
              <a:ea typeface="HY견고딕" panose="02030600000101010101" pitchFamily="18" charset="-127"/>
              <a:cs typeface="Verdana" panose="020B0604030504040204" pitchFamily="34" charset="0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2103" y="6113642"/>
            <a:ext cx="952549" cy="279414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58154" y="5893257"/>
            <a:ext cx="863644" cy="679485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44243" y="6113642"/>
            <a:ext cx="984301" cy="266714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20541" y="6031637"/>
            <a:ext cx="1447874" cy="368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93943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500034" y="4778250"/>
            <a:ext cx="765005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400" b="1" dirty="0" smtClean="0">
                <a:solidFill>
                  <a:srgbClr val="FF0000"/>
                </a:solidFill>
              </a:rPr>
              <a:t>정답</a:t>
            </a:r>
            <a:endParaRPr lang="en-US" altLang="ko-KR" sz="24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1200" b="1" dirty="0" smtClean="0">
                <a:solidFill>
                  <a:srgbClr val="FF0000"/>
                </a:solidFill>
              </a:rPr>
              <a:t> </a:t>
            </a:r>
            <a:endParaRPr lang="en-US" altLang="ko-KR" sz="24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2400" dirty="0" smtClean="0">
                <a:solidFill>
                  <a:srgbClr val="FF0000"/>
                </a:solidFill>
              </a:rPr>
              <a:t>  (</a:t>
            </a:r>
            <a:r>
              <a:rPr lang="ko-KR" altLang="en-US" sz="2400" dirty="0" smtClean="0">
                <a:solidFill>
                  <a:srgbClr val="FF0000"/>
                </a:solidFill>
              </a:rPr>
              <a:t>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  </a:t>
            </a:r>
            <a:r>
              <a:rPr lang="en-US" altLang="ko-KR" sz="2400" b="1" dirty="0" smtClean="0">
                <a:solidFill>
                  <a:srgbClr val="FF0000"/>
                </a:solidFill>
              </a:rPr>
              <a:t>	 	</a:t>
            </a:r>
            <a:r>
              <a:rPr lang="ko-KR" altLang="en-US" sz="2400" dirty="0" smtClean="0">
                <a:solidFill>
                  <a:srgbClr val="FF0000"/>
                </a:solidFill>
              </a:rPr>
              <a:t>또는    </a:t>
            </a:r>
            <a:r>
              <a:rPr lang="en-US" altLang="ko-KR" sz="2400" dirty="0" smtClean="0">
                <a:solidFill>
                  <a:srgbClr val="FF0000"/>
                </a:solidFill>
              </a:rPr>
              <a:t>	      (</a:t>
            </a:r>
            <a:r>
              <a:rPr lang="ko-KR" altLang="en-US" sz="2400" dirty="0" err="1" smtClean="0">
                <a:solidFill>
                  <a:srgbClr val="FF0000"/>
                </a:solidFill>
              </a:rPr>
              <a:t>복호동순</a:t>
            </a:r>
            <a:r>
              <a:rPr lang="en-US" altLang="ko-KR" sz="2400" dirty="0" smtClean="0">
                <a:solidFill>
                  <a:srgbClr val="FF0000"/>
                </a:solidFill>
              </a:rPr>
              <a:t>)</a:t>
            </a:r>
            <a:endParaRPr lang="en-US" altLang="ko-KR" sz="2400" dirty="0">
              <a:solidFill>
                <a:srgbClr val="FF0000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214425"/>
            <a:ext cx="4330824" cy="630401"/>
          </a:xfrm>
        </p:spPr>
        <p:txBody>
          <a:bodyPr/>
          <a:lstStyle/>
          <a:p>
            <a:pPr>
              <a:buNone/>
            </a:pPr>
            <a:r>
              <a:rPr lang="ko-KR" altLang="en-US" b="1" dirty="0" err="1" smtClean="0">
                <a:solidFill>
                  <a:srgbClr val="64C6C0"/>
                </a:solidFill>
              </a:rPr>
              <a:t>중단원</a:t>
            </a:r>
            <a:r>
              <a:rPr lang="ko-KR" altLang="en-US" b="1" dirty="0" smtClean="0">
                <a:solidFill>
                  <a:srgbClr val="64C6C0"/>
                </a:solidFill>
              </a:rPr>
              <a:t> 학습 점검 </a:t>
            </a:r>
            <a:r>
              <a:rPr lang="en-US" altLang="ko-KR" b="1" dirty="0" smtClean="0">
                <a:solidFill>
                  <a:srgbClr val="64C6C0"/>
                </a:solidFill>
              </a:rPr>
              <a:t>02</a:t>
            </a:r>
            <a:endParaRPr lang="ko-KR" altLang="en-US" sz="2800" dirty="0">
              <a:solidFill>
                <a:srgbClr val="64C6C0"/>
              </a:solidFill>
            </a:endParaRPr>
          </a:p>
        </p:txBody>
      </p:sp>
      <p:sp>
        <p:nvSpPr>
          <p:cNvPr id="4" name="제목 개체 틀 1"/>
          <p:cNvSpPr txBox="1">
            <a:spLocks/>
          </p:cNvSpPr>
          <p:nvPr/>
        </p:nvSpPr>
        <p:spPr>
          <a:xfrm>
            <a:off x="6558616" y="186994"/>
            <a:ext cx="2214578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>
              <a:spcBef>
                <a:spcPct val="0"/>
              </a:spcBef>
              <a:defRPr/>
            </a:pPr>
            <a:r>
              <a:rPr lang="ko-KR" altLang="en-US" sz="1400" b="1" dirty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교과서 </a:t>
            </a:r>
            <a:r>
              <a:rPr lang="en-US" altLang="ko-KR" sz="1400" b="1" dirty="0" smtClean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p.100</a:t>
            </a:r>
            <a:endParaRPr lang="ko-KR" altLang="en-US" sz="1400" b="1" dirty="0">
              <a:solidFill>
                <a:schemeClr val="accent2">
                  <a:lumMod val="50000"/>
                </a:schemeClr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  <p:sp>
        <p:nvSpPr>
          <p:cNvPr id="13" name="내용 개체 틀 2"/>
          <p:cNvSpPr txBox="1">
            <a:spLocks/>
          </p:cNvSpPr>
          <p:nvPr/>
        </p:nvSpPr>
        <p:spPr>
          <a:xfrm>
            <a:off x="741644" y="179957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ko-KR" altLang="en-US" sz="3200" dirty="0" smtClean="0">
                <a:solidFill>
                  <a:prstClr val="black"/>
                </a:solidFill>
              </a:rPr>
              <a:t>다음 연립이차방정식을 풀라</a:t>
            </a:r>
            <a:r>
              <a:rPr lang="en-US" altLang="ko-KR" sz="3200" dirty="0" smtClean="0">
                <a:solidFill>
                  <a:prstClr val="black"/>
                </a:solidFill>
              </a:rPr>
              <a:t>.</a:t>
            </a:r>
          </a:p>
          <a:p>
            <a:pPr marL="342900" indent="-342900">
              <a:spcBef>
                <a:spcPct val="20000"/>
              </a:spcBef>
            </a:pPr>
            <a:r>
              <a:rPr lang="en-US" altLang="ko-KR" sz="3200" dirty="0">
                <a:solidFill>
                  <a:prstClr val="black"/>
                </a:solidFill>
              </a:rPr>
              <a:t>	</a:t>
            </a:r>
            <a:r>
              <a:rPr lang="en-US" altLang="ko-KR" sz="3200" dirty="0" smtClean="0">
                <a:solidFill>
                  <a:prstClr val="black"/>
                </a:solidFill>
              </a:rPr>
              <a:t>		</a:t>
            </a:r>
            <a:endParaRPr lang="ko-KR" altLang="en-US" sz="2800" dirty="0">
              <a:solidFill>
                <a:prstClr val="black"/>
              </a:solidFill>
            </a:endParaRPr>
          </a:p>
        </p:txBody>
      </p:sp>
      <p:sp>
        <p:nvSpPr>
          <p:cNvPr id="14" name="제목 1"/>
          <p:cNvSpPr txBox="1">
            <a:spLocks/>
          </p:cNvSpPr>
          <p:nvPr/>
        </p:nvSpPr>
        <p:spPr>
          <a:xfrm>
            <a:off x="742952" y="142852"/>
            <a:ext cx="6793704" cy="5111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n-US" altLang="ko-KR" sz="3600" b="1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Ⅱ</a:t>
            </a:r>
            <a:r>
              <a:rPr lang="en-US" altLang="ko-KR" sz="3600" spc="-150" dirty="0" smtClean="0">
                <a:latin typeface="HY견고딕" panose="02030600000101010101" pitchFamily="18" charset="-127"/>
                <a:ea typeface="HY견고딕" panose="02030600000101010101" pitchFamily="18" charset="-127"/>
                <a:cs typeface="Verdana" panose="020B0604030504040204" pitchFamily="34" charset="0"/>
              </a:rPr>
              <a:t>-3. </a:t>
            </a:r>
            <a:r>
              <a:rPr lang="ko-KR" altLang="en-US" sz="3600" spc="-150" dirty="0" smtClean="0">
                <a:latin typeface="HY견고딕" panose="02030600000101010101" pitchFamily="18" charset="-127"/>
                <a:ea typeface="HY견고딕" panose="02030600000101010101" pitchFamily="18" charset="-127"/>
                <a:cs typeface="Verdana" panose="020B0604030504040204" pitchFamily="34" charset="0"/>
              </a:rPr>
              <a:t>여러 가지 방정식과 부등식</a:t>
            </a:r>
            <a:endParaRPr lang="ko-KR" altLang="en-US" sz="3600" spc="-150" dirty="0">
              <a:latin typeface="HY견고딕" panose="02030600000101010101" pitchFamily="18" charset="-127"/>
              <a:ea typeface="HY견고딕" panose="02030600000101010101" pitchFamily="18" charset="-127"/>
              <a:cs typeface="Verdana" panose="020B0604030504040204" pitchFamily="34" charset="0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8250" y="2472853"/>
            <a:ext cx="2927500" cy="990651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778" y="5552634"/>
            <a:ext cx="1498677" cy="844593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1658" y="5577241"/>
            <a:ext cx="1682836" cy="812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1343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214425"/>
            <a:ext cx="4330824" cy="630401"/>
          </a:xfrm>
        </p:spPr>
        <p:txBody>
          <a:bodyPr/>
          <a:lstStyle/>
          <a:p>
            <a:pPr>
              <a:buNone/>
            </a:pPr>
            <a:r>
              <a:rPr lang="ko-KR" altLang="en-US" b="1" dirty="0" err="1" smtClean="0">
                <a:solidFill>
                  <a:srgbClr val="64C6C0"/>
                </a:solidFill>
              </a:rPr>
              <a:t>중단원</a:t>
            </a:r>
            <a:r>
              <a:rPr lang="ko-KR" altLang="en-US" b="1" dirty="0" smtClean="0">
                <a:solidFill>
                  <a:srgbClr val="64C6C0"/>
                </a:solidFill>
              </a:rPr>
              <a:t> 학습 점검 </a:t>
            </a:r>
            <a:r>
              <a:rPr lang="en-US" altLang="ko-KR" b="1" dirty="0" smtClean="0">
                <a:solidFill>
                  <a:srgbClr val="64C6C0"/>
                </a:solidFill>
              </a:rPr>
              <a:t>03</a:t>
            </a:r>
            <a:endParaRPr lang="ko-KR" altLang="en-US" sz="2800" dirty="0">
              <a:solidFill>
                <a:srgbClr val="64C6C0"/>
              </a:solidFill>
            </a:endParaRPr>
          </a:p>
        </p:txBody>
      </p:sp>
      <p:sp>
        <p:nvSpPr>
          <p:cNvPr id="4" name="제목 개체 틀 1"/>
          <p:cNvSpPr txBox="1">
            <a:spLocks/>
          </p:cNvSpPr>
          <p:nvPr/>
        </p:nvSpPr>
        <p:spPr>
          <a:xfrm>
            <a:off x="6558616" y="186994"/>
            <a:ext cx="2214578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>
              <a:spcBef>
                <a:spcPct val="0"/>
              </a:spcBef>
              <a:defRPr/>
            </a:pPr>
            <a:r>
              <a:rPr lang="ko-KR" altLang="en-US" sz="1400" b="1" dirty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교과서 </a:t>
            </a:r>
            <a:r>
              <a:rPr lang="en-US" altLang="ko-KR" sz="1400" b="1" dirty="0" smtClean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p.100</a:t>
            </a:r>
            <a:endParaRPr lang="ko-KR" altLang="en-US" sz="1400" b="1" dirty="0">
              <a:solidFill>
                <a:schemeClr val="accent2">
                  <a:lumMod val="50000"/>
                </a:schemeClr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34" y="4857760"/>
            <a:ext cx="22177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altLang="ko-KR" sz="24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2400" b="1" dirty="0" smtClean="0">
                <a:solidFill>
                  <a:srgbClr val="FF0000"/>
                </a:solidFill>
              </a:rPr>
              <a:t>정답</a:t>
            </a:r>
            <a:endParaRPr lang="en-US" altLang="ko-KR" sz="2400" b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2400" dirty="0">
                <a:solidFill>
                  <a:srgbClr val="FF0000"/>
                </a:solidFill>
              </a:rPr>
              <a:t>   </a:t>
            </a:r>
            <a:r>
              <a:rPr lang="en-US" altLang="ko-KR" sz="2400" dirty="0" smtClean="0">
                <a:solidFill>
                  <a:srgbClr val="FF0000"/>
                </a:solidFill>
              </a:rPr>
              <a:t>      , </a:t>
            </a:r>
            <a:endParaRPr lang="en-US" altLang="ko-KR" sz="2400" dirty="0">
              <a:solidFill>
                <a:srgbClr val="FF0000"/>
              </a:solidFill>
            </a:endParaRPr>
          </a:p>
        </p:txBody>
      </p:sp>
      <p:sp>
        <p:nvSpPr>
          <p:cNvPr id="13" name="내용 개체 틀 2"/>
          <p:cNvSpPr txBox="1">
            <a:spLocks/>
          </p:cNvSpPr>
          <p:nvPr/>
        </p:nvSpPr>
        <p:spPr>
          <a:xfrm>
            <a:off x="741644" y="179957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altLang="ko-KR" sz="3200" dirty="0" smtClean="0">
                <a:solidFill>
                  <a:prstClr val="black"/>
                </a:solidFill>
              </a:rPr>
              <a:t>        , 	    </a:t>
            </a:r>
            <a:r>
              <a:rPr lang="ko-KR" altLang="en-US" sz="3200" dirty="0" smtClean="0">
                <a:solidFill>
                  <a:prstClr val="black"/>
                </a:solidFill>
              </a:rPr>
              <a:t>일 때</a:t>
            </a:r>
            <a:r>
              <a:rPr lang="en-US" altLang="ko-KR" sz="3200" dirty="0" smtClean="0">
                <a:solidFill>
                  <a:prstClr val="black"/>
                </a:solidFill>
              </a:rPr>
              <a:t>, </a:t>
            </a:r>
            <a:r>
              <a:rPr lang="ko-KR" altLang="en-US" sz="3200" dirty="0" smtClean="0">
                <a:solidFill>
                  <a:prstClr val="black"/>
                </a:solidFill>
              </a:rPr>
              <a:t>부등식 </a:t>
            </a:r>
            <a:r>
              <a:rPr lang="en-US" altLang="ko-KR" sz="3200" dirty="0" smtClean="0">
                <a:solidFill>
                  <a:prstClr val="black"/>
                </a:solidFill>
              </a:rPr>
              <a:t>		      </a:t>
            </a:r>
            <a:r>
              <a:rPr lang="ko-KR" altLang="en-US" sz="3200" dirty="0" smtClean="0">
                <a:solidFill>
                  <a:prstClr val="black"/>
                </a:solidFill>
              </a:rPr>
              <a:t>의</a:t>
            </a:r>
            <a:endParaRPr lang="en-US" altLang="ko-KR" sz="3200" dirty="0" smtClean="0">
              <a:solidFill>
                <a:prstClr val="black"/>
              </a:solidFill>
            </a:endParaRPr>
          </a:p>
          <a:p>
            <a:pPr marL="342900" indent="-342900">
              <a:spcBef>
                <a:spcPct val="20000"/>
              </a:spcBef>
            </a:pPr>
            <a:r>
              <a:rPr lang="ko-KR" altLang="en-US" sz="3200" dirty="0" smtClean="0">
                <a:solidFill>
                  <a:prstClr val="black"/>
                </a:solidFill>
              </a:rPr>
              <a:t>해가 </a:t>
            </a:r>
            <a:r>
              <a:rPr lang="en-US" altLang="ko-KR" sz="3200" dirty="0" smtClean="0">
                <a:solidFill>
                  <a:prstClr val="black"/>
                </a:solidFill>
              </a:rPr>
              <a:t>		 </a:t>
            </a:r>
            <a:r>
              <a:rPr lang="ko-KR" altLang="en-US" sz="3200" dirty="0" smtClean="0">
                <a:solidFill>
                  <a:prstClr val="black"/>
                </a:solidFill>
              </a:rPr>
              <a:t>가 되도록 두 상수   </a:t>
            </a:r>
            <a:r>
              <a:rPr lang="en-US" altLang="ko-KR" sz="3200" dirty="0" smtClean="0">
                <a:solidFill>
                  <a:prstClr val="black"/>
                </a:solidFill>
              </a:rPr>
              <a:t>, </a:t>
            </a:r>
            <a:r>
              <a:rPr lang="ko-KR" altLang="en-US" sz="3200" dirty="0" smtClean="0">
                <a:solidFill>
                  <a:prstClr val="black"/>
                </a:solidFill>
              </a:rPr>
              <a:t>  의 </a:t>
            </a:r>
            <a:endParaRPr lang="en-US" altLang="ko-KR" sz="3200" dirty="0" smtClean="0">
              <a:solidFill>
                <a:prstClr val="black"/>
              </a:solidFill>
            </a:endParaRPr>
          </a:p>
          <a:p>
            <a:pPr marL="342900" indent="-342900">
              <a:spcBef>
                <a:spcPct val="20000"/>
              </a:spcBef>
            </a:pPr>
            <a:r>
              <a:rPr lang="ko-KR" altLang="en-US" sz="3200" dirty="0" smtClean="0">
                <a:solidFill>
                  <a:prstClr val="black"/>
                </a:solidFill>
              </a:rPr>
              <a:t>값을 각각</a:t>
            </a:r>
            <a:r>
              <a:rPr lang="en-US" altLang="ko-KR" sz="3200" dirty="0">
                <a:solidFill>
                  <a:prstClr val="black"/>
                </a:solidFill>
              </a:rPr>
              <a:t> </a:t>
            </a:r>
            <a:r>
              <a:rPr lang="ko-KR" altLang="en-US" sz="3200" dirty="0" smtClean="0">
                <a:solidFill>
                  <a:prstClr val="black"/>
                </a:solidFill>
              </a:rPr>
              <a:t>정하라</a:t>
            </a:r>
            <a:r>
              <a:rPr lang="en-US" altLang="ko-KR" sz="3200" dirty="0" smtClean="0">
                <a:solidFill>
                  <a:prstClr val="black"/>
                </a:solidFill>
              </a:rPr>
              <a:t>.</a:t>
            </a:r>
            <a:endParaRPr lang="ko-KR" altLang="en-US" sz="3200" dirty="0">
              <a:solidFill>
                <a:prstClr val="black"/>
              </a:solidFill>
            </a:endParaRPr>
          </a:p>
        </p:txBody>
      </p:sp>
      <p:sp>
        <p:nvSpPr>
          <p:cNvPr id="14" name="제목 1"/>
          <p:cNvSpPr txBox="1">
            <a:spLocks/>
          </p:cNvSpPr>
          <p:nvPr/>
        </p:nvSpPr>
        <p:spPr>
          <a:xfrm>
            <a:off x="742952" y="142852"/>
            <a:ext cx="6793704" cy="5111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n-US" altLang="ko-KR" sz="3600" b="1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Ⅱ</a:t>
            </a:r>
            <a:r>
              <a:rPr lang="en-US" altLang="ko-KR" sz="3600" spc="-150" dirty="0" smtClean="0">
                <a:latin typeface="HY견고딕" panose="02030600000101010101" pitchFamily="18" charset="-127"/>
                <a:ea typeface="HY견고딕" panose="02030600000101010101" pitchFamily="18" charset="-127"/>
                <a:cs typeface="Verdana" panose="020B0604030504040204" pitchFamily="34" charset="0"/>
              </a:rPr>
              <a:t>-3. </a:t>
            </a:r>
            <a:r>
              <a:rPr lang="ko-KR" altLang="en-US" sz="3600" spc="-150" dirty="0" smtClean="0">
                <a:latin typeface="HY견고딕" panose="02030600000101010101" pitchFamily="18" charset="-127"/>
                <a:ea typeface="HY견고딕" panose="02030600000101010101" pitchFamily="18" charset="-127"/>
                <a:cs typeface="Verdana" panose="020B0604030504040204" pitchFamily="34" charset="0"/>
              </a:rPr>
              <a:t>여러 가지 방정식과 부등식</a:t>
            </a:r>
            <a:endParaRPr lang="ko-KR" altLang="en-US" sz="3600" spc="-150" dirty="0">
              <a:latin typeface="HY견고딕" panose="02030600000101010101" pitchFamily="18" charset="-127"/>
              <a:ea typeface="HY견고딕" panose="02030600000101010101" pitchFamily="18" charset="-127"/>
              <a:cs typeface="Verdana" panose="020B0604030504040204" pitchFamily="34" charset="0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8648" y="1930832"/>
            <a:ext cx="1003352" cy="330217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6299" y="1914955"/>
            <a:ext cx="958899" cy="361969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4747" y="1851452"/>
            <a:ext cx="2159111" cy="425472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23845" y="2513207"/>
            <a:ext cx="1892397" cy="330217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56618" y="2621163"/>
            <a:ext cx="222261" cy="222261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41921" y="2503681"/>
            <a:ext cx="203210" cy="349268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9421" y="6202368"/>
            <a:ext cx="679485" cy="234962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50516" y="6188873"/>
            <a:ext cx="692186" cy="247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22376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214425"/>
            <a:ext cx="4330824" cy="630401"/>
          </a:xfrm>
        </p:spPr>
        <p:txBody>
          <a:bodyPr/>
          <a:lstStyle/>
          <a:p>
            <a:pPr>
              <a:buNone/>
            </a:pPr>
            <a:r>
              <a:rPr lang="ko-KR" altLang="en-US" b="1" dirty="0" err="1" smtClean="0">
                <a:solidFill>
                  <a:srgbClr val="64C6C0"/>
                </a:solidFill>
              </a:rPr>
              <a:t>중단원</a:t>
            </a:r>
            <a:r>
              <a:rPr lang="ko-KR" altLang="en-US" b="1" dirty="0" smtClean="0">
                <a:solidFill>
                  <a:srgbClr val="64C6C0"/>
                </a:solidFill>
              </a:rPr>
              <a:t> 학습 점검 </a:t>
            </a:r>
            <a:r>
              <a:rPr lang="en-US" altLang="ko-KR" b="1" dirty="0" smtClean="0">
                <a:solidFill>
                  <a:srgbClr val="64C6C0"/>
                </a:solidFill>
              </a:rPr>
              <a:t>04</a:t>
            </a:r>
            <a:endParaRPr lang="ko-KR" altLang="en-US" sz="2800" dirty="0">
              <a:solidFill>
                <a:srgbClr val="64C6C0"/>
              </a:solidFill>
            </a:endParaRPr>
          </a:p>
        </p:txBody>
      </p:sp>
      <p:sp>
        <p:nvSpPr>
          <p:cNvPr id="4" name="제목 개체 틀 1"/>
          <p:cNvSpPr txBox="1">
            <a:spLocks/>
          </p:cNvSpPr>
          <p:nvPr/>
        </p:nvSpPr>
        <p:spPr>
          <a:xfrm>
            <a:off x="6558616" y="186994"/>
            <a:ext cx="2214578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>
              <a:spcBef>
                <a:spcPct val="0"/>
              </a:spcBef>
              <a:defRPr/>
            </a:pPr>
            <a:r>
              <a:rPr lang="ko-KR" altLang="en-US" sz="1400" b="1" dirty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교과서 </a:t>
            </a:r>
            <a:r>
              <a:rPr lang="en-US" altLang="ko-KR" sz="1400" b="1" dirty="0" smtClean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p.100</a:t>
            </a:r>
            <a:endParaRPr lang="ko-KR" altLang="en-US" sz="1400" b="1" dirty="0">
              <a:solidFill>
                <a:schemeClr val="accent2">
                  <a:lumMod val="50000"/>
                </a:schemeClr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34" y="4857760"/>
            <a:ext cx="22177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altLang="ko-KR" sz="24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2400" b="1" dirty="0" smtClean="0">
                <a:solidFill>
                  <a:srgbClr val="FF0000"/>
                </a:solidFill>
              </a:rPr>
              <a:t>정답</a:t>
            </a:r>
            <a:endParaRPr lang="en-US" altLang="ko-KR" sz="2400" b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2400" dirty="0">
                <a:solidFill>
                  <a:srgbClr val="FF0000"/>
                </a:solidFill>
              </a:rPr>
              <a:t>  </a:t>
            </a:r>
          </a:p>
        </p:txBody>
      </p:sp>
      <p:sp>
        <p:nvSpPr>
          <p:cNvPr id="13" name="내용 개체 틀 2"/>
          <p:cNvSpPr txBox="1">
            <a:spLocks/>
          </p:cNvSpPr>
          <p:nvPr/>
        </p:nvSpPr>
        <p:spPr>
          <a:xfrm>
            <a:off x="741644" y="179957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ko-KR" altLang="en-US" sz="3200" dirty="0" smtClean="0">
                <a:solidFill>
                  <a:prstClr val="black"/>
                </a:solidFill>
              </a:rPr>
              <a:t>삼차방정식</a:t>
            </a:r>
            <a:r>
              <a:rPr lang="en-US" altLang="ko-KR" sz="3200" dirty="0">
                <a:solidFill>
                  <a:prstClr val="black"/>
                </a:solidFill>
              </a:rPr>
              <a:t>	</a:t>
            </a:r>
            <a:r>
              <a:rPr lang="en-US" altLang="ko-KR" sz="3200" dirty="0" smtClean="0">
                <a:solidFill>
                  <a:prstClr val="black"/>
                </a:solidFill>
              </a:rPr>
              <a:t>				</a:t>
            </a:r>
            <a:endParaRPr lang="en-US" altLang="ko-KR" sz="3200" dirty="0">
              <a:solidFill>
                <a:prstClr val="black"/>
              </a:solidFill>
            </a:endParaRPr>
          </a:p>
          <a:p>
            <a:pPr marL="342900" indent="-342900">
              <a:spcBef>
                <a:spcPct val="20000"/>
              </a:spcBef>
            </a:pPr>
            <a:r>
              <a:rPr lang="ko-KR" altLang="en-US" sz="3200" dirty="0" smtClean="0">
                <a:solidFill>
                  <a:prstClr val="black"/>
                </a:solidFill>
              </a:rPr>
              <a:t>이 서로 다른 두 개의 실근을 가질 때</a:t>
            </a:r>
            <a:r>
              <a:rPr lang="en-US" altLang="ko-KR" sz="3200" dirty="0" smtClean="0">
                <a:solidFill>
                  <a:prstClr val="black"/>
                </a:solidFill>
              </a:rPr>
              <a:t>, </a:t>
            </a:r>
            <a:r>
              <a:rPr lang="ko-KR" altLang="en-US" sz="3200" dirty="0" smtClean="0">
                <a:solidFill>
                  <a:prstClr val="black"/>
                </a:solidFill>
              </a:rPr>
              <a:t>상수</a:t>
            </a:r>
            <a:endParaRPr lang="en-US" altLang="ko-KR" sz="3200" dirty="0" smtClean="0">
              <a:solidFill>
                <a:prstClr val="black"/>
              </a:solidFill>
            </a:endParaRPr>
          </a:p>
          <a:p>
            <a:pPr marL="342900" indent="-342900">
              <a:spcBef>
                <a:spcPct val="20000"/>
              </a:spcBef>
            </a:pPr>
            <a:r>
              <a:rPr lang="en-US" altLang="ko-KR" sz="3200" dirty="0">
                <a:solidFill>
                  <a:prstClr val="black"/>
                </a:solidFill>
              </a:rPr>
              <a:t> </a:t>
            </a:r>
            <a:r>
              <a:rPr lang="en-US" altLang="ko-KR" sz="3200" dirty="0" smtClean="0">
                <a:solidFill>
                  <a:prstClr val="black"/>
                </a:solidFill>
              </a:rPr>
              <a:t> </a:t>
            </a:r>
            <a:r>
              <a:rPr lang="ko-KR" altLang="en-US" sz="3200" dirty="0" smtClean="0">
                <a:solidFill>
                  <a:prstClr val="black"/>
                </a:solidFill>
              </a:rPr>
              <a:t>의 값을 구하라</a:t>
            </a:r>
            <a:r>
              <a:rPr lang="en-US" altLang="ko-KR" sz="3200" dirty="0">
                <a:solidFill>
                  <a:prstClr val="black"/>
                </a:solidFill>
              </a:rPr>
              <a:t>.</a:t>
            </a:r>
            <a:r>
              <a:rPr lang="ko-KR" altLang="en-US" sz="3200" dirty="0" smtClean="0">
                <a:solidFill>
                  <a:prstClr val="black"/>
                </a:solidFill>
              </a:rPr>
              <a:t>  </a:t>
            </a:r>
            <a:endParaRPr lang="ko-KR" altLang="en-US" sz="3200" dirty="0">
              <a:solidFill>
                <a:prstClr val="black"/>
              </a:solidFill>
            </a:endParaRPr>
          </a:p>
        </p:txBody>
      </p:sp>
      <p:sp>
        <p:nvSpPr>
          <p:cNvPr id="14" name="제목 1"/>
          <p:cNvSpPr txBox="1">
            <a:spLocks/>
          </p:cNvSpPr>
          <p:nvPr/>
        </p:nvSpPr>
        <p:spPr>
          <a:xfrm>
            <a:off x="742952" y="142852"/>
            <a:ext cx="6793704" cy="5111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n-US" altLang="ko-KR" sz="3600" b="1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Ⅱ</a:t>
            </a:r>
            <a:r>
              <a:rPr lang="en-US" altLang="ko-KR" sz="3600" spc="-150" dirty="0" smtClean="0">
                <a:latin typeface="HY견고딕" panose="02030600000101010101" pitchFamily="18" charset="-127"/>
                <a:ea typeface="HY견고딕" panose="02030600000101010101" pitchFamily="18" charset="-127"/>
                <a:cs typeface="Verdana" panose="020B0604030504040204" pitchFamily="34" charset="0"/>
              </a:rPr>
              <a:t>-3. </a:t>
            </a:r>
            <a:r>
              <a:rPr lang="ko-KR" altLang="en-US" sz="3600" spc="-150" dirty="0" smtClean="0">
                <a:latin typeface="HY견고딕" panose="02030600000101010101" pitchFamily="18" charset="-127"/>
                <a:ea typeface="HY견고딕" panose="02030600000101010101" pitchFamily="18" charset="-127"/>
                <a:cs typeface="Verdana" panose="020B0604030504040204" pitchFamily="34" charset="0"/>
              </a:rPr>
              <a:t>여러 가지 방정식과 부등식</a:t>
            </a:r>
            <a:endParaRPr lang="ko-KR" altLang="en-US" sz="3600" spc="-150" dirty="0">
              <a:latin typeface="HY견고딕" panose="02030600000101010101" pitchFamily="18" charset="-127"/>
              <a:ea typeface="HY견고딕" panose="02030600000101010101" pitchFamily="18" charset="-127"/>
              <a:cs typeface="Verdana" panose="020B0604030504040204" pitchFamily="34" charset="0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9274" y="1845185"/>
            <a:ext cx="5480332" cy="476274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644" y="3179592"/>
            <a:ext cx="234962" cy="241312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842" y="6194907"/>
            <a:ext cx="139707" cy="260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02620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214425"/>
            <a:ext cx="4330824" cy="630401"/>
          </a:xfrm>
        </p:spPr>
        <p:txBody>
          <a:bodyPr/>
          <a:lstStyle/>
          <a:p>
            <a:pPr>
              <a:buNone/>
            </a:pPr>
            <a:r>
              <a:rPr lang="ko-KR" altLang="en-US" b="1" dirty="0" err="1" smtClean="0">
                <a:solidFill>
                  <a:srgbClr val="64C6C0"/>
                </a:solidFill>
              </a:rPr>
              <a:t>중단원</a:t>
            </a:r>
            <a:r>
              <a:rPr lang="ko-KR" altLang="en-US" b="1" dirty="0" smtClean="0">
                <a:solidFill>
                  <a:srgbClr val="64C6C0"/>
                </a:solidFill>
              </a:rPr>
              <a:t> 학습 점검 </a:t>
            </a:r>
            <a:r>
              <a:rPr lang="en-US" altLang="ko-KR" b="1" dirty="0" smtClean="0">
                <a:solidFill>
                  <a:srgbClr val="64C6C0"/>
                </a:solidFill>
              </a:rPr>
              <a:t>05</a:t>
            </a:r>
            <a:endParaRPr lang="ko-KR" altLang="en-US" sz="2800" dirty="0">
              <a:solidFill>
                <a:srgbClr val="64C6C0"/>
              </a:solidFill>
            </a:endParaRPr>
          </a:p>
        </p:txBody>
      </p:sp>
      <p:sp>
        <p:nvSpPr>
          <p:cNvPr id="4" name="제목 개체 틀 1"/>
          <p:cNvSpPr txBox="1">
            <a:spLocks/>
          </p:cNvSpPr>
          <p:nvPr/>
        </p:nvSpPr>
        <p:spPr>
          <a:xfrm>
            <a:off x="6558616" y="186994"/>
            <a:ext cx="2214578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>
              <a:spcBef>
                <a:spcPct val="0"/>
              </a:spcBef>
              <a:defRPr/>
            </a:pPr>
            <a:r>
              <a:rPr lang="ko-KR" altLang="en-US" sz="1400" b="1" dirty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교과서 </a:t>
            </a:r>
            <a:r>
              <a:rPr lang="en-US" altLang="ko-KR" sz="1400" b="1" dirty="0" smtClean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p.101</a:t>
            </a:r>
            <a:endParaRPr lang="ko-KR" altLang="en-US" sz="1400" b="1" dirty="0">
              <a:solidFill>
                <a:schemeClr val="accent2">
                  <a:lumMod val="50000"/>
                </a:schemeClr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34" y="4857760"/>
            <a:ext cx="22177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altLang="ko-KR" sz="24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2400" b="1" dirty="0" smtClean="0">
                <a:solidFill>
                  <a:srgbClr val="FF0000"/>
                </a:solidFill>
              </a:rPr>
              <a:t>정답</a:t>
            </a:r>
            <a:endParaRPr lang="en-US" altLang="ko-KR" sz="2400" b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2400" dirty="0">
                <a:solidFill>
                  <a:srgbClr val="FF0000"/>
                </a:solidFill>
              </a:rPr>
              <a:t>  </a:t>
            </a:r>
          </a:p>
        </p:txBody>
      </p:sp>
      <p:sp>
        <p:nvSpPr>
          <p:cNvPr id="13" name="내용 개체 틀 2"/>
          <p:cNvSpPr txBox="1">
            <a:spLocks/>
          </p:cNvSpPr>
          <p:nvPr/>
        </p:nvSpPr>
        <p:spPr>
          <a:xfrm>
            <a:off x="741644" y="179957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ko-KR" altLang="en-US" sz="2800" dirty="0" smtClean="0">
                <a:solidFill>
                  <a:prstClr val="black"/>
                </a:solidFill>
              </a:rPr>
              <a:t>삼차방정식</a:t>
            </a:r>
            <a:r>
              <a:rPr lang="ko-KR" altLang="en-US" sz="3200" dirty="0" smtClean="0">
                <a:solidFill>
                  <a:prstClr val="black"/>
                </a:solidFill>
              </a:rPr>
              <a:t> </a:t>
            </a:r>
            <a:r>
              <a:rPr lang="en-US" altLang="ko-KR" sz="3200" dirty="0" smtClean="0">
                <a:solidFill>
                  <a:prstClr val="black"/>
                </a:solidFill>
              </a:rPr>
              <a:t>		 </a:t>
            </a:r>
            <a:r>
              <a:rPr lang="ko-KR" altLang="en-US" sz="3200" dirty="0" smtClean="0">
                <a:solidFill>
                  <a:prstClr val="black"/>
                </a:solidFill>
              </a:rPr>
              <a:t>의 한 허근을   라고 할 </a:t>
            </a:r>
            <a:endParaRPr lang="en-US" altLang="ko-KR" sz="3200" dirty="0" smtClean="0">
              <a:solidFill>
                <a:prstClr val="black"/>
              </a:solidFill>
            </a:endParaRPr>
          </a:p>
          <a:p>
            <a:pPr marL="342900" indent="-342900">
              <a:spcBef>
                <a:spcPct val="20000"/>
              </a:spcBef>
            </a:pPr>
            <a:endParaRPr lang="en-US" altLang="ko-KR" sz="1600" dirty="0" smtClean="0">
              <a:solidFill>
                <a:prstClr val="black"/>
              </a:solidFill>
            </a:endParaRPr>
          </a:p>
          <a:p>
            <a:pPr marL="342900" indent="-342900">
              <a:spcBef>
                <a:spcPct val="20000"/>
              </a:spcBef>
            </a:pPr>
            <a:r>
              <a:rPr lang="ko-KR" altLang="en-US" sz="3200" dirty="0" smtClean="0">
                <a:solidFill>
                  <a:prstClr val="black"/>
                </a:solidFill>
              </a:rPr>
              <a:t>때</a:t>
            </a:r>
            <a:r>
              <a:rPr lang="en-US" altLang="ko-KR" sz="3200" dirty="0" smtClean="0">
                <a:solidFill>
                  <a:prstClr val="black"/>
                </a:solidFill>
              </a:rPr>
              <a:t>, 				  </a:t>
            </a:r>
            <a:r>
              <a:rPr lang="ko-KR" altLang="en-US" sz="3200" dirty="0" smtClean="0">
                <a:solidFill>
                  <a:prstClr val="black"/>
                </a:solidFill>
              </a:rPr>
              <a:t>의 값을 구하라</a:t>
            </a:r>
            <a:r>
              <a:rPr lang="en-US" altLang="ko-KR" sz="3200" dirty="0" smtClean="0">
                <a:solidFill>
                  <a:prstClr val="black"/>
                </a:solidFill>
              </a:rPr>
              <a:t>.</a:t>
            </a:r>
            <a:endParaRPr lang="ko-KR" altLang="en-US" sz="2800" dirty="0">
              <a:solidFill>
                <a:prstClr val="black"/>
              </a:solidFill>
            </a:endParaRPr>
          </a:p>
        </p:txBody>
      </p:sp>
      <p:sp>
        <p:nvSpPr>
          <p:cNvPr id="14" name="제목 1"/>
          <p:cNvSpPr txBox="1">
            <a:spLocks/>
          </p:cNvSpPr>
          <p:nvPr/>
        </p:nvSpPr>
        <p:spPr>
          <a:xfrm>
            <a:off x="742952" y="142852"/>
            <a:ext cx="6793704" cy="5111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n-US" altLang="ko-KR" sz="3600" b="1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Ⅱ</a:t>
            </a:r>
            <a:r>
              <a:rPr lang="en-US" altLang="ko-KR" sz="3600" spc="-150" dirty="0" smtClean="0">
                <a:latin typeface="HY견고딕" panose="02030600000101010101" pitchFamily="18" charset="-127"/>
                <a:ea typeface="HY견고딕" panose="02030600000101010101" pitchFamily="18" charset="-127"/>
                <a:cs typeface="Verdana" panose="020B0604030504040204" pitchFamily="34" charset="0"/>
              </a:rPr>
              <a:t>-3. </a:t>
            </a:r>
            <a:r>
              <a:rPr lang="ko-KR" altLang="en-US" sz="3600" spc="-150" dirty="0" smtClean="0">
                <a:latin typeface="HY견고딕" panose="02030600000101010101" pitchFamily="18" charset="-127"/>
                <a:ea typeface="HY견고딕" panose="02030600000101010101" pitchFamily="18" charset="-127"/>
                <a:cs typeface="Verdana" panose="020B0604030504040204" pitchFamily="34" charset="0"/>
              </a:rPr>
              <a:t>여러 가지 방정식과 부등식</a:t>
            </a:r>
            <a:endParaRPr lang="ko-KR" altLang="en-US" sz="3600" spc="-150" dirty="0">
              <a:latin typeface="HY견고딕" panose="02030600000101010101" pitchFamily="18" charset="-127"/>
              <a:ea typeface="HY견고딕" panose="02030600000101010101" pitchFamily="18" charset="-127"/>
              <a:cs typeface="Verdana" panose="020B0604030504040204" pitchFamily="34" charset="0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7810" y="1844826"/>
            <a:ext cx="1866996" cy="469924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2306" y="2005171"/>
            <a:ext cx="285765" cy="234962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7439" y="2514086"/>
            <a:ext cx="3168813" cy="984301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8664" y="6201707"/>
            <a:ext cx="457223" cy="247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26276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214425"/>
            <a:ext cx="4330824" cy="630401"/>
          </a:xfrm>
        </p:spPr>
        <p:txBody>
          <a:bodyPr/>
          <a:lstStyle/>
          <a:p>
            <a:pPr>
              <a:buNone/>
            </a:pPr>
            <a:r>
              <a:rPr lang="ko-KR" altLang="en-US" b="1" dirty="0" err="1" smtClean="0">
                <a:solidFill>
                  <a:srgbClr val="64C6C0"/>
                </a:solidFill>
              </a:rPr>
              <a:t>중단원</a:t>
            </a:r>
            <a:r>
              <a:rPr lang="ko-KR" altLang="en-US" b="1" dirty="0" smtClean="0">
                <a:solidFill>
                  <a:srgbClr val="64C6C0"/>
                </a:solidFill>
              </a:rPr>
              <a:t> 학습 점검 </a:t>
            </a:r>
            <a:r>
              <a:rPr lang="en-US" altLang="ko-KR" b="1" dirty="0" smtClean="0">
                <a:solidFill>
                  <a:srgbClr val="64C6C0"/>
                </a:solidFill>
              </a:rPr>
              <a:t>06</a:t>
            </a:r>
            <a:endParaRPr lang="ko-KR" altLang="en-US" sz="2800" dirty="0">
              <a:solidFill>
                <a:srgbClr val="64C6C0"/>
              </a:solidFill>
            </a:endParaRPr>
          </a:p>
        </p:txBody>
      </p:sp>
      <p:sp>
        <p:nvSpPr>
          <p:cNvPr id="4" name="제목 개체 틀 1"/>
          <p:cNvSpPr txBox="1">
            <a:spLocks/>
          </p:cNvSpPr>
          <p:nvPr/>
        </p:nvSpPr>
        <p:spPr>
          <a:xfrm>
            <a:off x="6558616" y="186994"/>
            <a:ext cx="2214578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>
              <a:spcBef>
                <a:spcPct val="0"/>
              </a:spcBef>
              <a:defRPr/>
            </a:pPr>
            <a:r>
              <a:rPr lang="ko-KR" altLang="en-US" sz="1400" b="1" dirty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교과서 </a:t>
            </a:r>
            <a:r>
              <a:rPr lang="en-US" altLang="ko-KR" sz="1400" b="1" dirty="0" smtClean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p.101</a:t>
            </a:r>
            <a:endParaRPr lang="ko-KR" altLang="en-US" sz="1400" b="1" dirty="0">
              <a:solidFill>
                <a:schemeClr val="accent2">
                  <a:lumMod val="50000"/>
                </a:schemeClr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34" y="4857760"/>
            <a:ext cx="22177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altLang="ko-KR" sz="24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2400" b="1" dirty="0" smtClean="0">
                <a:solidFill>
                  <a:srgbClr val="FF0000"/>
                </a:solidFill>
              </a:rPr>
              <a:t>정답</a:t>
            </a:r>
            <a:endParaRPr lang="en-US" altLang="ko-KR" sz="2400" b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endParaRPr lang="ko-KR" altLang="en-US" sz="2400" dirty="0">
              <a:solidFill>
                <a:srgbClr val="FF0000"/>
              </a:solidFill>
            </a:endParaRPr>
          </a:p>
        </p:txBody>
      </p:sp>
      <p:sp>
        <p:nvSpPr>
          <p:cNvPr id="13" name="내용 개체 틀 2"/>
          <p:cNvSpPr txBox="1">
            <a:spLocks/>
          </p:cNvSpPr>
          <p:nvPr/>
        </p:nvSpPr>
        <p:spPr>
          <a:xfrm>
            <a:off x="741644" y="179957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</a:pPr>
            <a:endParaRPr lang="en-US" altLang="ko-KR" sz="1400" dirty="0" smtClean="0">
              <a:solidFill>
                <a:prstClr val="black"/>
              </a:solidFill>
            </a:endParaRPr>
          </a:p>
          <a:p>
            <a:pPr marL="342900" indent="-342900">
              <a:spcBef>
                <a:spcPct val="20000"/>
              </a:spcBef>
            </a:pPr>
            <a:r>
              <a:rPr lang="ko-KR" altLang="en-US" sz="3200" dirty="0" smtClean="0">
                <a:solidFill>
                  <a:prstClr val="black"/>
                </a:solidFill>
              </a:rPr>
              <a:t>연립일차부등식 </a:t>
            </a:r>
            <a:r>
              <a:rPr lang="en-US" altLang="ko-KR" sz="3200" dirty="0" smtClean="0">
                <a:solidFill>
                  <a:prstClr val="black"/>
                </a:solidFill>
              </a:rPr>
              <a:t>			  </a:t>
            </a:r>
            <a:r>
              <a:rPr lang="ko-KR" altLang="en-US" sz="3200" dirty="0" smtClean="0">
                <a:solidFill>
                  <a:prstClr val="black"/>
                </a:solidFill>
              </a:rPr>
              <a:t>가 정수인 </a:t>
            </a:r>
            <a:endParaRPr lang="en-US" altLang="ko-KR" sz="3200" dirty="0" smtClean="0">
              <a:solidFill>
                <a:prstClr val="black"/>
              </a:solidFill>
            </a:endParaRPr>
          </a:p>
          <a:p>
            <a:pPr marL="342900" indent="-342900">
              <a:spcBef>
                <a:spcPct val="20000"/>
              </a:spcBef>
            </a:pPr>
            <a:endParaRPr lang="en-US" altLang="ko-KR" sz="1400" dirty="0" smtClean="0">
              <a:solidFill>
                <a:prstClr val="black"/>
              </a:solidFill>
            </a:endParaRPr>
          </a:p>
          <a:p>
            <a:pPr marL="342900" indent="-342900">
              <a:spcBef>
                <a:spcPct val="20000"/>
              </a:spcBef>
            </a:pPr>
            <a:r>
              <a:rPr lang="ko-KR" altLang="en-US" sz="3200" dirty="0" smtClean="0">
                <a:solidFill>
                  <a:prstClr val="black"/>
                </a:solidFill>
              </a:rPr>
              <a:t>해를 갖기 위한 실수   의 값의 범위를 </a:t>
            </a:r>
            <a:r>
              <a:rPr lang="ko-KR" altLang="en-US" sz="3200" dirty="0" err="1" smtClean="0">
                <a:solidFill>
                  <a:prstClr val="black"/>
                </a:solidFill>
              </a:rPr>
              <a:t>구하</a:t>
            </a:r>
            <a:endParaRPr lang="en-US" altLang="ko-KR" sz="3200" dirty="0" smtClean="0">
              <a:solidFill>
                <a:prstClr val="black"/>
              </a:solidFill>
            </a:endParaRPr>
          </a:p>
          <a:p>
            <a:pPr marL="342900" indent="-342900">
              <a:spcBef>
                <a:spcPct val="20000"/>
              </a:spcBef>
            </a:pPr>
            <a:r>
              <a:rPr lang="ko-KR" altLang="en-US" sz="3200" dirty="0" smtClean="0">
                <a:solidFill>
                  <a:prstClr val="black"/>
                </a:solidFill>
              </a:rPr>
              <a:t>라</a:t>
            </a:r>
            <a:r>
              <a:rPr lang="en-US" altLang="ko-KR" sz="3200" dirty="0" smtClean="0">
                <a:solidFill>
                  <a:prstClr val="black"/>
                </a:solidFill>
              </a:rPr>
              <a:t>.</a:t>
            </a:r>
            <a:endParaRPr lang="ko-KR" altLang="en-US" sz="2800" dirty="0">
              <a:solidFill>
                <a:prstClr val="black"/>
              </a:solidFill>
            </a:endParaRPr>
          </a:p>
        </p:txBody>
      </p:sp>
      <p:sp>
        <p:nvSpPr>
          <p:cNvPr id="14" name="제목 1"/>
          <p:cNvSpPr txBox="1">
            <a:spLocks/>
          </p:cNvSpPr>
          <p:nvPr/>
        </p:nvSpPr>
        <p:spPr>
          <a:xfrm>
            <a:off x="742952" y="142852"/>
            <a:ext cx="6793704" cy="5111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n-US" altLang="ko-KR" sz="3600" b="1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Ⅱ</a:t>
            </a:r>
            <a:r>
              <a:rPr lang="en-US" altLang="ko-KR" sz="3600" spc="-150" dirty="0" smtClean="0">
                <a:latin typeface="HY견고딕" panose="02030600000101010101" pitchFamily="18" charset="-127"/>
                <a:ea typeface="HY견고딕" panose="02030600000101010101" pitchFamily="18" charset="-127"/>
                <a:cs typeface="Verdana" panose="020B0604030504040204" pitchFamily="34" charset="0"/>
              </a:rPr>
              <a:t>-3. </a:t>
            </a:r>
            <a:r>
              <a:rPr lang="ko-KR" altLang="en-US" sz="3600" spc="-150" dirty="0" smtClean="0">
                <a:latin typeface="HY견고딕" panose="02030600000101010101" pitchFamily="18" charset="-127"/>
                <a:ea typeface="HY견고딕" panose="02030600000101010101" pitchFamily="18" charset="-127"/>
                <a:cs typeface="Verdana" panose="020B0604030504040204" pitchFamily="34" charset="0"/>
              </a:rPr>
              <a:t>여러 가지 방정식과 부등식</a:t>
            </a:r>
            <a:endParaRPr lang="ko-KR" altLang="en-US" sz="3600" spc="-150" dirty="0">
              <a:latin typeface="HY견고딕" panose="02030600000101010101" pitchFamily="18" charset="-127"/>
              <a:ea typeface="HY견고딕" panose="02030600000101010101" pitchFamily="18" charset="-127"/>
              <a:cs typeface="Verdana" panose="020B0604030504040204" pitchFamily="34" charset="0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4858" y="1979771"/>
            <a:ext cx="2654436" cy="850944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0869" y="3174554"/>
            <a:ext cx="228612" cy="241312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9295" y="6188213"/>
            <a:ext cx="730288" cy="260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59444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214425"/>
            <a:ext cx="4330824" cy="630401"/>
          </a:xfrm>
        </p:spPr>
        <p:txBody>
          <a:bodyPr/>
          <a:lstStyle/>
          <a:p>
            <a:pPr>
              <a:buNone/>
            </a:pPr>
            <a:r>
              <a:rPr lang="ko-KR" altLang="en-US" b="1" dirty="0" err="1" smtClean="0">
                <a:solidFill>
                  <a:srgbClr val="64C6C0"/>
                </a:solidFill>
              </a:rPr>
              <a:t>중단원</a:t>
            </a:r>
            <a:r>
              <a:rPr lang="ko-KR" altLang="en-US" b="1" dirty="0" smtClean="0">
                <a:solidFill>
                  <a:srgbClr val="64C6C0"/>
                </a:solidFill>
              </a:rPr>
              <a:t> 학습 점검 </a:t>
            </a:r>
            <a:r>
              <a:rPr lang="en-US" altLang="ko-KR" b="1" dirty="0" smtClean="0">
                <a:solidFill>
                  <a:srgbClr val="64C6C0"/>
                </a:solidFill>
              </a:rPr>
              <a:t>07</a:t>
            </a:r>
            <a:endParaRPr lang="ko-KR" altLang="en-US" sz="2800" dirty="0">
              <a:solidFill>
                <a:srgbClr val="64C6C0"/>
              </a:solidFill>
            </a:endParaRPr>
          </a:p>
        </p:txBody>
      </p:sp>
      <p:sp>
        <p:nvSpPr>
          <p:cNvPr id="4" name="제목 개체 틀 1"/>
          <p:cNvSpPr txBox="1">
            <a:spLocks/>
          </p:cNvSpPr>
          <p:nvPr/>
        </p:nvSpPr>
        <p:spPr>
          <a:xfrm>
            <a:off x="6558616" y="186994"/>
            <a:ext cx="2214578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>
              <a:spcBef>
                <a:spcPct val="0"/>
              </a:spcBef>
              <a:defRPr/>
            </a:pPr>
            <a:r>
              <a:rPr lang="ko-KR" altLang="en-US" sz="1400" b="1" dirty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교과서 </a:t>
            </a:r>
            <a:r>
              <a:rPr lang="en-US" altLang="ko-KR" sz="1400" b="1" dirty="0" smtClean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p.101</a:t>
            </a:r>
            <a:endParaRPr lang="ko-KR" altLang="en-US" sz="1400" b="1" dirty="0">
              <a:solidFill>
                <a:schemeClr val="accent2">
                  <a:lumMod val="50000"/>
                </a:schemeClr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34" y="4857760"/>
            <a:ext cx="22177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altLang="ko-KR" sz="24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2400" b="1" dirty="0" smtClean="0">
                <a:solidFill>
                  <a:srgbClr val="FF0000"/>
                </a:solidFill>
              </a:rPr>
              <a:t>정답</a:t>
            </a:r>
            <a:endParaRPr lang="en-US" altLang="ko-KR" sz="2400" b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2400" dirty="0">
                <a:solidFill>
                  <a:srgbClr val="FF0000"/>
                </a:solidFill>
              </a:rPr>
              <a:t>  </a:t>
            </a:r>
          </a:p>
        </p:txBody>
      </p:sp>
      <p:sp>
        <p:nvSpPr>
          <p:cNvPr id="13" name="내용 개체 틀 2"/>
          <p:cNvSpPr txBox="1">
            <a:spLocks/>
          </p:cNvSpPr>
          <p:nvPr/>
        </p:nvSpPr>
        <p:spPr>
          <a:xfrm>
            <a:off x="741644" y="179957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ko-KR" altLang="en-US" sz="3200" dirty="0" smtClean="0">
                <a:solidFill>
                  <a:prstClr val="black"/>
                </a:solidFill>
              </a:rPr>
              <a:t>부등식 </a:t>
            </a:r>
            <a:r>
              <a:rPr lang="en-US" altLang="ko-KR" sz="3200" dirty="0" smtClean="0">
                <a:solidFill>
                  <a:prstClr val="black"/>
                </a:solidFill>
              </a:rPr>
              <a:t>				  </a:t>
            </a:r>
            <a:r>
              <a:rPr lang="ko-KR" altLang="en-US" sz="3200" dirty="0" smtClean="0">
                <a:solidFill>
                  <a:prstClr val="black"/>
                </a:solidFill>
              </a:rPr>
              <a:t>을 만족시키는</a:t>
            </a:r>
            <a:endParaRPr lang="en-US" altLang="ko-KR" sz="3200" dirty="0" smtClean="0">
              <a:solidFill>
                <a:prstClr val="black"/>
              </a:solidFill>
            </a:endParaRPr>
          </a:p>
          <a:p>
            <a:pPr marL="342900" indent="-342900">
              <a:spcBef>
                <a:spcPct val="20000"/>
              </a:spcBef>
            </a:pPr>
            <a:r>
              <a:rPr lang="ko-KR" altLang="en-US" sz="3200" dirty="0" smtClean="0">
                <a:solidFill>
                  <a:prstClr val="black"/>
                </a:solidFill>
              </a:rPr>
              <a:t>모든 정수   의 값의 합을 구하라</a:t>
            </a:r>
            <a:r>
              <a:rPr lang="en-US" altLang="ko-KR" sz="3200" dirty="0" smtClean="0">
                <a:solidFill>
                  <a:prstClr val="black"/>
                </a:solidFill>
              </a:rPr>
              <a:t>.</a:t>
            </a:r>
            <a:r>
              <a:rPr lang="ko-KR" altLang="en-US" sz="3200" dirty="0" smtClean="0">
                <a:solidFill>
                  <a:prstClr val="black"/>
                </a:solidFill>
              </a:rPr>
              <a:t> </a:t>
            </a:r>
            <a:endParaRPr lang="ko-KR" altLang="en-US" sz="2800" dirty="0">
              <a:solidFill>
                <a:prstClr val="black"/>
              </a:solidFill>
            </a:endParaRPr>
          </a:p>
        </p:txBody>
      </p:sp>
      <p:sp>
        <p:nvSpPr>
          <p:cNvPr id="14" name="제목 1"/>
          <p:cNvSpPr txBox="1">
            <a:spLocks/>
          </p:cNvSpPr>
          <p:nvPr/>
        </p:nvSpPr>
        <p:spPr>
          <a:xfrm>
            <a:off x="742952" y="142852"/>
            <a:ext cx="6793704" cy="5111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n-US" altLang="ko-KR" sz="3600" b="1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Ⅱ</a:t>
            </a:r>
            <a:r>
              <a:rPr lang="en-US" altLang="ko-KR" sz="3600" spc="-150" dirty="0" smtClean="0">
                <a:latin typeface="HY견고딕" panose="02030600000101010101" pitchFamily="18" charset="-127"/>
                <a:ea typeface="HY견고딕" panose="02030600000101010101" pitchFamily="18" charset="-127"/>
                <a:cs typeface="Verdana" panose="020B0604030504040204" pitchFamily="34" charset="0"/>
              </a:rPr>
              <a:t>-3. </a:t>
            </a:r>
            <a:r>
              <a:rPr lang="ko-KR" altLang="en-US" sz="3600" spc="-150" dirty="0" smtClean="0">
                <a:latin typeface="HY견고딕" panose="02030600000101010101" pitchFamily="18" charset="-127"/>
                <a:ea typeface="HY견고딕" panose="02030600000101010101" pitchFamily="18" charset="-127"/>
                <a:cs typeface="Verdana" panose="020B0604030504040204" pitchFamily="34" charset="0"/>
              </a:rPr>
              <a:t>여러 가지 방정식과 부등식</a:t>
            </a:r>
            <a:endParaRPr lang="ko-KR" altLang="en-US" sz="3600" spc="-150" dirty="0">
              <a:latin typeface="HY견고딕" panose="02030600000101010101" pitchFamily="18" charset="-127"/>
              <a:ea typeface="HY견고딕" panose="02030600000101010101" pitchFamily="18" charset="-127"/>
              <a:cs typeface="Verdana" panose="020B0604030504040204" pitchFamily="34" charset="0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7485" y="1870657"/>
            <a:ext cx="3511730" cy="457223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7642" y="2611432"/>
            <a:ext cx="254013" cy="234962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873" y="6204883"/>
            <a:ext cx="158758" cy="241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87338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214425"/>
            <a:ext cx="4330824" cy="630401"/>
          </a:xfrm>
        </p:spPr>
        <p:txBody>
          <a:bodyPr/>
          <a:lstStyle/>
          <a:p>
            <a:pPr>
              <a:buNone/>
            </a:pPr>
            <a:r>
              <a:rPr lang="ko-KR" altLang="en-US" b="1" dirty="0" err="1" smtClean="0">
                <a:solidFill>
                  <a:srgbClr val="64C6C0"/>
                </a:solidFill>
              </a:rPr>
              <a:t>중단원</a:t>
            </a:r>
            <a:r>
              <a:rPr lang="ko-KR" altLang="en-US" b="1" dirty="0" smtClean="0">
                <a:solidFill>
                  <a:srgbClr val="64C6C0"/>
                </a:solidFill>
              </a:rPr>
              <a:t> 학습 점검 </a:t>
            </a:r>
            <a:r>
              <a:rPr lang="en-US" altLang="ko-KR" b="1" dirty="0" smtClean="0">
                <a:solidFill>
                  <a:srgbClr val="64C6C0"/>
                </a:solidFill>
              </a:rPr>
              <a:t>08</a:t>
            </a:r>
            <a:endParaRPr lang="ko-KR" altLang="en-US" sz="2800" dirty="0">
              <a:solidFill>
                <a:srgbClr val="64C6C0"/>
              </a:solidFill>
            </a:endParaRPr>
          </a:p>
        </p:txBody>
      </p:sp>
      <p:sp>
        <p:nvSpPr>
          <p:cNvPr id="4" name="제목 개체 틀 1"/>
          <p:cNvSpPr txBox="1">
            <a:spLocks/>
          </p:cNvSpPr>
          <p:nvPr/>
        </p:nvSpPr>
        <p:spPr>
          <a:xfrm>
            <a:off x="6558616" y="186994"/>
            <a:ext cx="2214578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>
              <a:spcBef>
                <a:spcPct val="0"/>
              </a:spcBef>
              <a:defRPr/>
            </a:pPr>
            <a:r>
              <a:rPr lang="ko-KR" altLang="en-US" sz="1400" b="1" dirty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교과서 </a:t>
            </a:r>
            <a:r>
              <a:rPr lang="en-US" altLang="ko-KR" sz="1400" b="1" dirty="0" smtClean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p.101</a:t>
            </a:r>
            <a:endParaRPr lang="ko-KR" altLang="en-US" sz="1400" b="1" dirty="0">
              <a:solidFill>
                <a:schemeClr val="accent2">
                  <a:lumMod val="50000"/>
                </a:schemeClr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  <p:sp>
        <p:nvSpPr>
          <p:cNvPr id="13" name="내용 개체 틀 2"/>
          <p:cNvSpPr txBox="1">
            <a:spLocks/>
          </p:cNvSpPr>
          <p:nvPr/>
        </p:nvSpPr>
        <p:spPr>
          <a:xfrm>
            <a:off x="741644" y="179957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ko-KR" altLang="en-US" sz="3200" dirty="0">
                <a:solidFill>
                  <a:prstClr val="black"/>
                </a:solidFill>
              </a:rPr>
              <a:t> </a:t>
            </a:r>
            <a:r>
              <a:rPr lang="ko-KR" altLang="en-US" sz="3200" dirty="0" smtClean="0">
                <a:solidFill>
                  <a:prstClr val="black"/>
                </a:solidFill>
              </a:rPr>
              <a:t> 에 대한 이차부등식</a:t>
            </a:r>
            <a:endParaRPr lang="en-US" altLang="ko-KR" sz="3200" dirty="0" smtClean="0">
              <a:solidFill>
                <a:prstClr val="black"/>
              </a:solidFill>
            </a:endParaRPr>
          </a:p>
          <a:p>
            <a:pPr marL="342900" indent="-342900">
              <a:spcBef>
                <a:spcPct val="20000"/>
              </a:spcBef>
            </a:pPr>
            <a:endParaRPr lang="en-US" altLang="ko-KR" sz="3200" dirty="0">
              <a:solidFill>
                <a:prstClr val="black"/>
              </a:solidFill>
            </a:endParaRPr>
          </a:p>
          <a:p>
            <a:pPr marL="342900" indent="-342900">
              <a:spcBef>
                <a:spcPct val="20000"/>
              </a:spcBef>
            </a:pPr>
            <a:r>
              <a:rPr lang="ko-KR" altLang="en-US" sz="3200" dirty="0" smtClean="0">
                <a:solidFill>
                  <a:prstClr val="black"/>
                </a:solidFill>
              </a:rPr>
              <a:t>의 해가 존재하지 않도록 하는 실수   의</a:t>
            </a:r>
            <a:endParaRPr lang="en-US" altLang="ko-KR" sz="3200" dirty="0" smtClean="0">
              <a:solidFill>
                <a:prstClr val="black"/>
              </a:solidFill>
            </a:endParaRPr>
          </a:p>
          <a:p>
            <a:pPr marL="342900" indent="-342900">
              <a:spcBef>
                <a:spcPct val="20000"/>
              </a:spcBef>
            </a:pPr>
            <a:r>
              <a:rPr lang="ko-KR" altLang="en-US" sz="3200" dirty="0" smtClean="0">
                <a:solidFill>
                  <a:prstClr val="black"/>
                </a:solidFill>
              </a:rPr>
              <a:t>값의 범위를 구하라</a:t>
            </a:r>
            <a:r>
              <a:rPr lang="en-US" altLang="ko-KR" sz="3200" dirty="0" smtClean="0">
                <a:solidFill>
                  <a:prstClr val="black"/>
                </a:solidFill>
              </a:rPr>
              <a:t>.</a:t>
            </a:r>
            <a:endParaRPr lang="ko-KR" altLang="en-US" sz="2800" dirty="0">
              <a:solidFill>
                <a:prstClr val="black"/>
              </a:solidFill>
            </a:endParaRPr>
          </a:p>
        </p:txBody>
      </p:sp>
      <p:sp>
        <p:nvSpPr>
          <p:cNvPr id="14" name="제목 1"/>
          <p:cNvSpPr txBox="1">
            <a:spLocks/>
          </p:cNvSpPr>
          <p:nvPr/>
        </p:nvSpPr>
        <p:spPr>
          <a:xfrm>
            <a:off x="742952" y="142852"/>
            <a:ext cx="6793704" cy="5111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n-US" altLang="ko-KR" sz="3600" b="1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Ⅱ</a:t>
            </a:r>
            <a:r>
              <a:rPr lang="en-US" altLang="ko-KR" sz="3600" spc="-150" dirty="0" smtClean="0">
                <a:latin typeface="HY견고딕" panose="02030600000101010101" pitchFamily="18" charset="-127"/>
                <a:ea typeface="HY견고딕" panose="02030600000101010101" pitchFamily="18" charset="-127"/>
                <a:cs typeface="Verdana" panose="020B0604030504040204" pitchFamily="34" charset="0"/>
              </a:rPr>
              <a:t>-3. </a:t>
            </a:r>
            <a:r>
              <a:rPr lang="ko-KR" altLang="en-US" sz="3600" spc="-150" dirty="0" smtClean="0">
                <a:latin typeface="HY견고딕" panose="02030600000101010101" pitchFamily="18" charset="-127"/>
                <a:ea typeface="HY견고딕" panose="02030600000101010101" pitchFamily="18" charset="-127"/>
                <a:cs typeface="Verdana" panose="020B0604030504040204" pitchFamily="34" charset="0"/>
              </a:rPr>
              <a:t>여러 가지 방정식과 부등식</a:t>
            </a:r>
            <a:endParaRPr lang="ko-KR" altLang="en-US" sz="3600" spc="-150" dirty="0">
              <a:latin typeface="HY견고딕" panose="02030600000101010101" pitchFamily="18" charset="-127"/>
              <a:ea typeface="HY견고딕" panose="02030600000101010101" pitchFamily="18" charset="-127"/>
              <a:cs typeface="Verdana" panose="020B0604030504040204" pitchFamily="34" charset="0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183" y="2039284"/>
            <a:ext cx="241312" cy="241312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7306" y="2465978"/>
            <a:ext cx="4629388" cy="450873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7294" y="3208332"/>
            <a:ext cx="228612" cy="241312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0895" y="5894724"/>
            <a:ext cx="1803493" cy="67948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00034" y="5308848"/>
            <a:ext cx="82731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400" b="1" dirty="0" smtClean="0">
                <a:solidFill>
                  <a:srgbClr val="FF0000"/>
                </a:solidFill>
              </a:rPr>
              <a:t>정답</a:t>
            </a:r>
          </a:p>
          <a:p>
            <a:pPr>
              <a:lnSpc>
                <a:spcPct val="150000"/>
              </a:lnSpc>
            </a:pPr>
            <a:r>
              <a:rPr lang="en-US" altLang="ko-KR" sz="2400" dirty="0" smtClean="0">
                <a:solidFill>
                  <a:srgbClr val="FF0000"/>
                </a:solidFill>
              </a:rPr>
              <a:t> </a:t>
            </a:r>
            <a:r>
              <a:rPr lang="ko-KR" altLang="en-US" sz="2400" dirty="0" smtClean="0">
                <a:solidFill>
                  <a:srgbClr val="FF0000"/>
                </a:solidFill>
              </a:rPr>
              <a:t> </a:t>
            </a:r>
            <a:endParaRPr lang="ko-KR" alt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6595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214425"/>
            <a:ext cx="4330824" cy="630401"/>
          </a:xfrm>
        </p:spPr>
        <p:txBody>
          <a:bodyPr/>
          <a:lstStyle/>
          <a:p>
            <a:pPr>
              <a:buNone/>
            </a:pPr>
            <a:r>
              <a:rPr lang="ko-KR" altLang="en-US" b="1" dirty="0" err="1" smtClean="0">
                <a:solidFill>
                  <a:srgbClr val="64C6C0"/>
                </a:solidFill>
              </a:rPr>
              <a:t>중단원</a:t>
            </a:r>
            <a:r>
              <a:rPr lang="ko-KR" altLang="en-US" b="1" dirty="0" smtClean="0">
                <a:solidFill>
                  <a:srgbClr val="64C6C0"/>
                </a:solidFill>
              </a:rPr>
              <a:t> 학습 점검 </a:t>
            </a:r>
            <a:r>
              <a:rPr lang="en-US" altLang="ko-KR" b="1" dirty="0" smtClean="0">
                <a:solidFill>
                  <a:srgbClr val="64C6C0"/>
                </a:solidFill>
              </a:rPr>
              <a:t>09</a:t>
            </a:r>
            <a:endParaRPr lang="ko-KR" altLang="en-US" sz="2800" dirty="0">
              <a:solidFill>
                <a:srgbClr val="64C6C0"/>
              </a:solidFill>
            </a:endParaRPr>
          </a:p>
        </p:txBody>
      </p:sp>
      <p:sp>
        <p:nvSpPr>
          <p:cNvPr id="4" name="제목 개체 틀 1"/>
          <p:cNvSpPr txBox="1">
            <a:spLocks/>
          </p:cNvSpPr>
          <p:nvPr/>
        </p:nvSpPr>
        <p:spPr>
          <a:xfrm>
            <a:off x="6558616" y="186994"/>
            <a:ext cx="2214578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>
              <a:spcBef>
                <a:spcPct val="0"/>
              </a:spcBef>
              <a:defRPr/>
            </a:pPr>
            <a:r>
              <a:rPr lang="ko-KR" altLang="en-US" sz="1400" b="1" dirty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교과서 </a:t>
            </a:r>
            <a:r>
              <a:rPr lang="en-US" altLang="ko-KR" sz="1400" b="1" dirty="0" smtClean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p.101</a:t>
            </a:r>
            <a:endParaRPr lang="ko-KR" altLang="en-US" sz="1400" b="1" dirty="0">
              <a:solidFill>
                <a:schemeClr val="accent2">
                  <a:lumMod val="50000"/>
                </a:schemeClr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34" y="4857760"/>
            <a:ext cx="33257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altLang="ko-KR" sz="24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2400" b="1" dirty="0" smtClean="0">
                <a:solidFill>
                  <a:srgbClr val="FF0000"/>
                </a:solidFill>
              </a:rPr>
              <a:t>정답</a:t>
            </a:r>
            <a:endParaRPr lang="en-US" altLang="ko-KR" sz="2400" b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2400" dirty="0">
                <a:solidFill>
                  <a:srgbClr val="FF0000"/>
                </a:solidFill>
              </a:rPr>
              <a:t>  </a:t>
            </a:r>
            <a:r>
              <a:rPr lang="en-US" altLang="ko-KR" sz="2400" dirty="0" smtClean="0">
                <a:solidFill>
                  <a:srgbClr val="FF0000"/>
                </a:solidFill>
              </a:rPr>
              <a:t>	   </a:t>
            </a:r>
            <a:r>
              <a:rPr lang="ko-KR" altLang="en-US" sz="2400" dirty="0" smtClean="0">
                <a:solidFill>
                  <a:srgbClr val="FF0000"/>
                </a:solidFill>
              </a:rPr>
              <a:t>또는</a:t>
            </a:r>
            <a:endParaRPr lang="ko-KR" altLang="en-US" sz="2400" dirty="0">
              <a:solidFill>
                <a:srgbClr val="FF0000"/>
              </a:solidFill>
            </a:endParaRPr>
          </a:p>
        </p:txBody>
      </p:sp>
      <p:sp>
        <p:nvSpPr>
          <p:cNvPr id="13" name="내용 개체 틀 2"/>
          <p:cNvSpPr txBox="1">
            <a:spLocks/>
          </p:cNvSpPr>
          <p:nvPr/>
        </p:nvSpPr>
        <p:spPr>
          <a:xfrm>
            <a:off x="741644" y="179957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</a:pPr>
            <a:endParaRPr lang="en-US" altLang="ko-KR" sz="1400" dirty="0" smtClean="0">
              <a:solidFill>
                <a:prstClr val="black"/>
              </a:solidFill>
            </a:endParaRPr>
          </a:p>
          <a:p>
            <a:pPr marL="342900" indent="-342900">
              <a:spcBef>
                <a:spcPct val="20000"/>
              </a:spcBef>
            </a:pPr>
            <a:r>
              <a:rPr lang="ko-KR" altLang="en-US" sz="3200" dirty="0" smtClean="0">
                <a:solidFill>
                  <a:prstClr val="black"/>
                </a:solidFill>
              </a:rPr>
              <a:t>연립이차부등식</a:t>
            </a:r>
            <a:r>
              <a:rPr lang="en-US" altLang="ko-KR" sz="3200" dirty="0" smtClean="0">
                <a:solidFill>
                  <a:prstClr val="black"/>
                </a:solidFill>
              </a:rPr>
              <a:t>			    </a:t>
            </a:r>
            <a:r>
              <a:rPr lang="ko-KR" altLang="en-US" sz="3200" dirty="0" smtClean="0">
                <a:solidFill>
                  <a:prstClr val="black"/>
                </a:solidFill>
              </a:rPr>
              <a:t>의 해가</a:t>
            </a:r>
            <a:endParaRPr lang="en-US" altLang="ko-KR" sz="3200" dirty="0" smtClean="0">
              <a:solidFill>
                <a:prstClr val="black"/>
              </a:solidFill>
            </a:endParaRPr>
          </a:p>
          <a:p>
            <a:pPr marL="342900" indent="-342900">
              <a:spcBef>
                <a:spcPct val="20000"/>
              </a:spcBef>
            </a:pPr>
            <a:endParaRPr lang="en-US" altLang="ko-KR" sz="1400" dirty="0">
              <a:solidFill>
                <a:prstClr val="black"/>
              </a:solidFill>
            </a:endParaRPr>
          </a:p>
          <a:p>
            <a:pPr marL="342900" indent="-342900">
              <a:spcBef>
                <a:spcPct val="20000"/>
              </a:spcBef>
            </a:pPr>
            <a:r>
              <a:rPr lang="ko-KR" altLang="en-US" sz="3200" dirty="0" smtClean="0">
                <a:solidFill>
                  <a:prstClr val="black"/>
                </a:solidFill>
              </a:rPr>
              <a:t>존재하도록 하는 실수   의 값의 범위를 구</a:t>
            </a:r>
            <a:endParaRPr lang="en-US" altLang="ko-KR" sz="3200" dirty="0" smtClean="0">
              <a:solidFill>
                <a:prstClr val="black"/>
              </a:solidFill>
            </a:endParaRPr>
          </a:p>
          <a:p>
            <a:pPr marL="342900" indent="-342900">
              <a:spcBef>
                <a:spcPct val="20000"/>
              </a:spcBef>
            </a:pPr>
            <a:r>
              <a:rPr lang="ko-KR" altLang="en-US" sz="3200" dirty="0" smtClean="0">
                <a:solidFill>
                  <a:prstClr val="black"/>
                </a:solidFill>
              </a:rPr>
              <a:t>하라</a:t>
            </a:r>
            <a:r>
              <a:rPr lang="en-US" altLang="ko-KR" sz="3200" dirty="0" smtClean="0">
                <a:solidFill>
                  <a:prstClr val="black"/>
                </a:solidFill>
              </a:rPr>
              <a:t>.</a:t>
            </a:r>
            <a:r>
              <a:rPr lang="ko-KR" altLang="en-US" sz="3200" dirty="0" smtClean="0">
                <a:solidFill>
                  <a:prstClr val="black"/>
                </a:solidFill>
              </a:rPr>
              <a:t> </a:t>
            </a:r>
            <a:endParaRPr lang="ko-KR" altLang="en-US" sz="2800" dirty="0">
              <a:solidFill>
                <a:prstClr val="black"/>
              </a:solidFill>
            </a:endParaRPr>
          </a:p>
        </p:txBody>
      </p:sp>
      <p:sp>
        <p:nvSpPr>
          <p:cNvPr id="14" name="제목 1"/>
          <p:cNvSpPr txBox="1">
            <a:spLocks/>
          </p:cNvSpPr>
          <p:nvPr/>
        </p:nvSpPr>
        <p:spPr>
          <a:xfrm>
            <a:off x="742952" y="142852"/>
            <a:ext cx="6793704" cy="5111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n-US" altLang="ko-KR" sz="3600" b="1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Ⅱ</a:t>
            </a:r>
            <a:r>
              <a:rPr lang="en-US" altLang="ko-KR" sz="3600" spc="-150" dirty="0" smtClean="0">
                <a:latin typeface="HY견고딕" panose="02030600000101010101" pitchFamily="18" charset="-127"/>
                <a:ea typeface="HY견고딕" panose="02030600000101010101" pitchFamily="18" charset="-127"/>
                <a:cs typeface="Verdana" panose="020B0604030504040204" pitchFamily="34" charset="0"/>
              </a:rPr>
              <a:t>-3. </a:t>
            </a:r>
            <a:r>
              <a:rPr lang="ko-KR" altLang="en-US" sz="3600" spc="-150" dirty="0" smtClean="0">
                <a:latin typeface="HY견고딕" panose="02030600000101010101" pitchFamily="18" charset="-127"/>
                <a:ea typeface="HY견고딕" panose="02030600000101010101" pitchFamily="18" charset="-127"/>
                <a:cs typeface="Verdana" panose="020B0604030504040204" pitchFamily="34" charset="0"/>
              </a:rPr>
              <a:t>여러 가지 방정식과 부등식</a:t>
            </a:r>
            <a:endParaRPr lang="ko-KR" altLang="en-US" sz="3600" spc="-150" dirty="0">
              <a:latin typeface="HY견고딕" panose="02030600000101010101" pitchFamily="18" charset="-127"/>
              <a:ea typeface="HY견고딕" panose="02030600000101010101" pitchFamily="18" charset="-127"/>
              <a:cs typeface="Verdana" panose="020B0604030504040204" pitchFamily="34" charset="0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5798" y="1900853"/>
            <a:ext cx="3035456" cy="977950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1407" y="3183767"/>
            <a:ext cx="241312" cy="222261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587" y="6194161"/>
            <a:ext cx="927148" cy="260363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20145" y="6193367"/>
            <a:ext cx="717587" cy="254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38357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내용 개체 틀 2"/>
          <p:cNvSpPr txBox="1">
            <a:spLocks/>
          </p:cNvSpPr>
          <p:nvPr/>
        </p:nvSpPr>
        <p:spPr>
          <a:xfrm>
            <a:off x="741644" y="184482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</a:pPr>
            <a:endParaRPr lang="en-US" altLang="ko-KR" sz="500" dirty="0" smtClean="0">
              <a:solidFill>
                <a:prstClr val="black"/>
              </a:solidFill>
            </a:endParaRPr>
          </a:p>
          <a:p>
            <a:pPr marL="342900" lvl="0" indent="-342900">
              <a:spcBef>
                <a:spcPct val="20000"/>
              </a:spcBef>
            </a:pPr>
            <a:r>
              <a:rPr lang="ko-KR" altLang="en-US" sz="3200" dirty="0" smtClean="0">
                <a:solidFill>
                  <a:prstClr val="black"/>
                </a:solidFill>
              </a:rPr>
              <a:t>실수   </a:t>
            </a:r>
            <a:r>
              <a:rPr lang="en-US" altLang="ko-KR" sz="3200" dirty="0" smtClean="0">
                <a:solidFill>
                  <a:prstClr val="black"/>
                </a:solidFill>
              </a:rPr>
              <a:t>,   </a:t>
            </a:r>
            <a:r>
              <a:rPr lang="ko-KR" altLang="en-US" sz="3200" dirty="0" smtClean="0">
                <a:solidFill>
                  <a:prstClr val="black"/>
                </a:solidFill>
              </a:rPr>
              <a:t>에 대하여</a:t>
            </a:r>
            <a:endParaRPr lang="en-US" altLang="ko-KR" sz="3200" dirty="0" smtClean="0">
              <a:solidFill>
                <a:prstClr val="black"/>
              </a:solidFill>
            </a:endParaRPr>
          </a:p>
          <a:p>
            <a:pPr marL="342900" lvl="0" indent="-342900">
              <a:spcBef>
                <a:spcPct val="20000"/>
              </a:spcBef>
            </a:pPr>
            <a:endParaRPr lang="en-US" altLang="ko-KR" sz="1200" dirty="0">
              <a:solidFill>
                <a:prstClr val="black"/>
              </a:solidFill>
            </a:endParaRPr>
          </a:p>
          <a:p>
            <a:pPr marL="342900" lvl="0" indent="-342900">
              <a:spcBef>
                <a:spcPct val="20000"/>
              </a:spcBef>
            </a:pPr>
            <a:r>
              <a:rPr lang="ko-KR" altLang="en-US" sz="3200" dirty="0" smtClean="0">
                <a:solidFill>
                  <a:prstClr val="black"/>
                </a:solidFill>
              </a:rPr>
              <a:t>일 때</a:t>
            </a:r>
            <a:r>
              <a:rPr lang="en-US" altLang="ko-KR" sz="3200" dirty="0" smtClean="0">
                <a:solidFill>
                  <a:prstClr val="black"/>
                </a:solidFill>
              </a:rPr>
              <a:t>,	    </a:t>
            </a:r>
            <a:r>
              <a:rPr lang="ko-KR" altLang="en-US" sz="3200" dirty="0" smtClean="0">
                <a:solidFill>
                  <a:prstClr val="black"/>
                </a:solidFill>
              </a:rPr>
              <a:t>의 값은</a:t>
            </a:r>
            <a:r>
              <a:rPr lang="en-US" altLang="ko-KR" sz="3200" dirty="0" smtClean="0">
                <a:solidFill>
                  <a:prstClr val="black"/>
                </a:solidFill>
              </a:rPr>
              <a:t>? </a:t>
            </a:r>
            <a:r>
              <a:rPr lang="ko-KR" altLang="en-US" sz="3200" dirty="0" smtClean="0">
                <a:solidFill>
                  <a:prstClr val="black"/>
                </a:solidFill>
              </a:rPr>
              <a:t> </a:t>
            </a:r>
            <a:endParaRPr lang="en-US" altLang="ko-KR" sz="3200" dirty="0">
              <a:solidFill>
                <a:prstClr val="black"/>
              </a:solidFill>
            </a:endParaRPr>
          </a:p>
          <a:p>
            <a:pPr marL="342900" lvl="0" indent="-342900">
              <a:spcBef>
                <a:spcPct val="20000"/>
              </a:spcBef>
            </a:pPr>
            <a:r>
              <a:rPr lang="en-US" altLang="ko-KR" sz="2800" dirty="0" smtClean="0">
                <a:solidFill>
                  <a:prstClr val="black"/>
                </a:solidFill>
              </a:rPr>
              <a:t>  ① 				  ② </a:t>
            </a:r>
          </a:p>
          <a:p>
            <a:pPr marL="342900" indent="-342900">
              <a:spcBef>
                <a:spcPct val="20000"/>
              </a:spcBef>
            </a:pPr>
            <a:r>
              <a:rPr lang="en-US" altLang="ko-KR" sz="2800" dirty="0">
                <a:solidFill>
                  <a:prstClr val="black"/>
                </a:solidFill>
              </a:rPr>
              <a:t> </a:t>
            </a:r>
            <a:r>
              <a:rPr lang="en-US" altLang="ko-KR" sz="2800" dirty="0" smtClean="0">
                <a:solidFill>
                  <a:prstClr val="black"/>
                </a:solidFill>
              </a:rPr>
              <a:t> ③ 				  ④</a:t>
            </a:r>
          </a:p>
          <a:p>
            <a:pPr marL="342900" indent="-342900">
              <a:spcBef>
                <a:spcPct val="20000"/>
              </a:spcBef>
            </a:pPr>
            <a:r>
              <a:rPr lang="en-US" altLang="ko-KR" sz="2800" dirty="0">
                <a:solidFill>
                  <a:prstClr val="black"/>
                </a:solidFill>
              </a:rPr>
              <a:t> </a:t>
            </a:r>
            <a:r>
              <a:rPr lang="en-US" altLang="ko-KR" sz="2800" dirty="0" smtClean="0">
                <a:solidFill>
                  <a:prstClr val="black"/>
                </a:solidFill>
              </a:rPr>
              <a:t> ⑤</a:t>
            </a:r>
            <a:endParaRPr lang="ko-KR" altLang="en-US" sz="2800" dirty="0">
              <a:solidFill>
                <a:prstClr val="black"/>
              </a:solidFill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42952" y="142852"/>
            <a:ext cx="6043626" cy="511156"/>
          </a:xfrm>
        </p:spPr>
        <p:txBody>
          <a:bodyPr/>
          <a:lstStyle/>
          <a:p>
            <a:r>
              <a:rPr lang="en-US" altLang="ko-KR" b="1" dirty="0" smtClean="0"/>
              <a:t>Ⅱ</a:t>
            </a:r>
            <a:r>
              <a:rPr lang="en-US" altLang="ko-KR" dirty="0" smtClean="0"/>
              <a:t>. </a:t>
            </a:r>
            <a:r>
              <a:rPr lang="ko-KR" altLang="en-US" dirty="0" smtClean="0"/>
              <a:t>방정식과 부등식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214423"/>
            <a:ext cx="4114800" cy="630402"/>
          </a:xfrm>
        </p:spPr>
        <p:txBody>
          <a:bodyPr/>
          <a:lstStyle/>
          <a:p>
            <a:pPr>
              <a:buNone/>
            </a:pPr>
            <a:r>
              <a:rPr lang="ko-KR" altLang="en-US" b="1" dirty="0" smtClean="0">
                <a:solidFill>
                  <a:srgbClr val="F27640"/>
                </a:solidFill>
              </a:rPr>
              <a:t>대단원 학습 점검 </a:t>
            </a:r>
            <a:r>
              <a:rPr lang="en-US" altLang="ko-KR" b="1" dirty="0" smtClean="0">
                <a:solidFill>
                  <a:srgbClr val="F27640"/>
                </a:solidFill>
              </a:rPr>
              <a:t>01</a:t>
            </a:r>
            <a:endParaRPr lang="ko-KR" altLang="en-US" dirty="0">
              <a:solidFill>
                <a:srgbClr val="F27640"/>
              </a:solidFill>
            </a:endParaRPr>
          </a:p>
        </p:txBody>
      </p:sp>
      <p:sp>
        <p:nvSpPr>
          <p:cNvPr id="4" name="제목 개체 틀 1"/>
          <p:cNvSpPr txBox="1">
            <a:spLocks/>
          </p:cNvSpPr>
          <p:nvPr/>
        </p:nvSpPr>
        <p:spPr>
          <a:xfrm>
            <a:off x="6558616" y="186994"/>
            <a:ext cx="2214578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400" b="1" dirty="0" smtClean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교과서 </a:t>
            </a:r>
            <a:r>
              <a:rPr lang="en-US" altLang="ko-KR" sz="1400" b="1" dirty="0" smtClean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p.104</a:t>
            </a:r>
            <a:endParaRPr lang="ko-KR" altLang="en-US" sz="1400" b="1" kern="1200" noProof="0" dirty="0">
              <a:solidFill>
                <a:schemeClr val="accent2">
                  <a:lumMod val="50000"/>
                </a:schemeClr>
              </a:solidFill>
              <a:latin typeface="HY중고딕" panose="02030600000101010101" pitchFamily="18" charset="-127"/>
              <a:ea typeface="HY중고딕" panose="02030600000101010101" pitchFamily="18" charset="-127"/>
              <a:cs typeface="+mn-cs"/>
            </a:endParaRPr>
          </a:p>
        </p:txBody>
      </p:sp>
      <p:sp>
        <p:nvSpPr>
          <p:cNvPr id="14" name="타원 13"/>
          <p:cNvSpPr/>
          <p:nvPr/>
        </p:nvSpPr>
        <p:spPr>
          <a:xfrm>
            <a:off x="1062131" y="4000504"/>
            <a:ext cx="366597" cy="39476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6" name="그림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9414" y="2276872"/>
            <a:ext cx="260363" cy="247663"/>
          </a:xfrm>
          <a:prstGeom prst="rect">
            <a:avLst/>
          </a:prstGeom>
        </p:spPr>
      </p:pic>
      <p:pic>
        <p:nvPicPr>
          <p:cNvPr id="17" name="그림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2712" y="2276872"/>
            <a:ext cx="273064" cy="304816"/>
          </a:xfrm>
          <a:prstGeom prst="rect">
            <a:avLst/>
          </a:prstGeom>
        </p:spPr>
      </p:pic>
      <p:pic>
        <p:nvPicPr>
          <p:cNvPr id="18" name="그림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0757" y="1888763"/>
            <a:ext cx="3765744" cy="825542"/>
          </a:xfrm>
          <a:prstGeom prst="rect">
            <a:avLst/>
          </a:prstGeom>
        </p:spPr>
      </p:pic>
      <p:pic>
        <p:nvPicPr>
          <p:cNvPr id="19" name="그림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35388" y="2947648"/>
            <a:ext cx="1168460" cy="438173"/>
          </a:xfrm>
          <a:prstGeom prst="rect">
            <a:avLst/>
          </a:prstGeom>
        </p:spPr>
      </p:pic>
      <p:pic>
        <p:nvPicPr>
          <p:cNvPr id="20" name="그림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05283" y="3538512"/>
            <a:ext cx="560099" cy="291480"/>
          </a:xfrm>
          <a:prstGeom prst="rect">
            <a:avLst/>
          </a:prstGeom>
        </p:spPr>
      </p:pic>
      <p:pic>
        <p:nvPicPr>
          <p:cNvPr id="21" name="그림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01373" y="3538513"/>
            <a:ext cx="531522" cy="280049"/>
          </a:xfrm>
          <a:prstGeom prst="rect">
            <a:avLst/>
          </a:prstGeom>
        </p:spPr>
      </p:pic>
      <p:pic>
        <p:nvPicPr>
          <p:cNvPr id="22" name="그림 2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66955" y="4047715"/>
            <a:ext cx="205751" cy="314341"/>
          </a:xfrm>
          <a:prstGeom prst="rect">
            <a:avLst/>
          </a:prstGeom>
        </p:spPr>
      </p:pic>
      <p:pic>
        <p:nvPicPr>
          <p:cNvPr id="23" name="그림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18157" y="4035503"/>
            <a:ext cx="160028" cy="308626"/>
          </a:xfrm>
          <a:prstGeom prst="rect">
            <a:avLst/>
          </a:prstGeom>
        </p:spPr>
      </p:pic>
      <p:pic>
        <p:nvPicPr>
          <p:cNvPr id="24" name="그림 2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75105" y="4549269"/>
            <a:ext cx="182889" cy="297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7467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42952" y="142852"/>
            <a:ext cx="6043626" cy="511156"/>
          </a:xfrm>
        </p:spPr>
        <p:txBody>
          <a:bodyPr/>
          <a:lstStyle/>
          <a:p>
            <a:r>
              <a:rPr lang="en-US" altLang="ko-KR" b="1" dirty="0"/>
              <a:t>Ⅱ</a:t>
            </a:r>
            <a:r>
              <a:rPr lang="en-US" altLang="ko-KR" dirty="0"/>
              <a:t>. </a:t>
            </a:r>
            <a:r>
              <a:rPr lang="ko-KR" altLang="en-US" dirty="0"/>
              <a:t>방정식과 부등식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214423"/>
            <a:ext cx="4114800" cy="630402"/>
          </a:xfrm>
        </p:spPr>
        <p:txBody>
          <a:bodyPr/>
          <a:lstStyle/>
          <a:p>
            <a:pPr>
              <a:buNone/>
            </a:pPr>
            <a:r>
              <a:rPr lang="ko-KR" altLang="en-US" b="1" dirty="0" smtClean="0">
                <a:solidFill>
                  <a:srgbClr val="F27640"/>
                </a:solidFill>
              </a:rPr>
              <a:t>대단원 학습 점검 </a:t>
            </a:r>
            <a:r>
              <a:rPr lang="en-US" altLang="ko-KR" b="1" dirty="0" smtClean="0">
                <a:solidFill>
                  <a:srgbClr val="F27640"/>
                </a:solidFill>
              </a:rPr>
              <a:t>02</a:t>
            </a:r>
            <a:endParaRPr lang="ko-KR" altLang="en-US" dirty="0">
              <a:solidFill>
                <a:srgbClr val="F27640"/>
              </a:solidFill>
            </a:endParaRPr>
          </a:p>
        </p:txBody>
      </p:sp>
      <p:sp>
        <p:nvSpPr>
          <p:cNvPr id="4" name="제목 개체 틀 1"/>
          <p:cNvSpPr txBox="1">
            <a:spLocks/>
          </p:cNvSpPr>
          <p:nvPr/>
        </p:nvSpPr>
        <p:spPr>
          <a:xfrm>
            <a:off x="6558616" y="186994"/>
            <a:ext cx="2214578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400" b="1" dirty="0" smtClean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교과서 </a:t>
            </a:r>
            <a:r>
              <a:rPr lang="en-US" altLang="ko-KR" sz="1400" b="1" dirty="0" smtClean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p.104</a:t>
            </a:r>
            <a:endParaRPr lang="ko-KR" altLang="en-US" sz="1400" b="1" kern="1200" noProof="0" dirty="0">
              <a:solidFill>
                <a:schemeClr val="accent2">
                  <a:lumMod val="50000"/>
                </a:schemeClr>
              </a:solidFill>
              <a:latin typeface="HY중고딕" panose="02030600000101010101" pitchFamily="18" charset="-127"/>
              <a:ea typeface="HY중고딕" panose="02030600000101010101" pitchFamily="18" charset="-127"/>
              <a:cs typeface="+mn-cs"/>
            </a:endParaRPr>
          </a:p>
        </p:txBody>
      </p:sp>
      <p:sp>
        <p:nvSpPr>
          <p:cNvPr id="11" name="내용 개체 틀 2"/>
          <p:cNvSpPr txBox="1">
            <a:spLocks/>
          </p:cNvSpPr>
          <p:nvPr/>
        </p:nvSpPr>
        <p:spPr>
          <a:xfrm>
            <a:off x="755576" y="1844825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</a:pPr>
            <a:endParaRPr lang="en-US" altLang="ko-KR" sz="500" dirty="0">
              <a:solidFill>
                <a:prstClr val="black"/>
              </a:solidFill>
            </a:endParaRPr>
          </a:p>
          <a:p>
            <a:pPr marL="342900" lvl="0" indent="-342900">
              <a:spcBef>
                <a:spcPct val="20000"/>
              </a:spcBef>
            </a:pPr>
            <a:r>
              <a:rPr lang="ko-KR" altLang="en-US" sz="3200" dirty="0" smtClean="0">
                <a:solidFill>
                  <a:prstClr val="black"/>
                </a:solidFill>
              </a:rPr>
              <a:t>복소수</a:t>
            </a:r>
            <a:r>
              <a:rPr lang="en-US" altLang="ko-KR" sz="3200" dirty="0" smtClean="0">
                <a:solidFill>
                  <a:prstClr val="black"/>
                </a:solidFill>
              </a:rPr>
              <a:t>			</a:t>
            </a:r>
            <a:r>
              <a:rPr lang="ko-KR" altLang="en-US" sz="3200" dirty="0" smtClean="0">
                <a:solidFill>
                  <a:prstClr val="black"/>
                </a:solidFill>
              </a:rPr>
              <a:t>에 대하여 </a:t>
            </a:r>
            <a:endParaRPr lang="en-US" altLang="ko-KR" sz="3200" dirty="0" smtClean="0">
              <a:solidFill>
                <a:prstClr val="black"/>
              </a:solidFill>
            </a:endParaRPr>
          </a:p>
          <a:p>
            <a:pPr marL="342900" lvl="0" indent="-342900">
              <a:spcBef>
                <a:spcPct val="20000"/>
              </a:spcBef>
            </a:pPr>
            <a:endParaRPr lang="en-US" altLang="ko-KR" sz="1200" dirty="0" smtClean="0">
              <a:solidFill>
                <a:prstClr val="black"/>
              </a:solidFill>
            </a:endParaRPr>
          </a:p>
          <a:p>
            <a:pPr marL="342900" lvl="0" indent="-342900">
              <a:spcBef>
                <a:spcPct val="20000"/>
              </a:spcBef>
            </a:pPr>
            <a:r>
              <a:rPr lang="en-US" altLang="ko-KR" sz="3200" dirty="0" smtClean="0">
                <a:solidFill>
                  <a:prstClr val="black"/>
                </a:solidFill>
              </a:rPr>
              <a:t>					 </a:t>
            </a:r>
            <a:r>
              <a:rPr lang="ko-KR" altLang="en-US" sz="3200" dirty="0" smtClean="0">
                <a:solidFill>
                  <a:prstClr val="black"/>
                </a:solidFill>
              </a:rPr>
              <a:t>일 때</a:t>
            </a:r>
            <a:r>
              <a:rPr lang="en-US" altLang="ko-KR" sz="3200" dirty="0" smtClean="0">
                <a:solidFill>
                  <a:prstClr val="black"/>
                </a:solidFill>
              </a:rPr>
              <a:t>,        </a:t>
            </a:r>
            <a:r>
              <a:rPr lang="ko-KR" altLang="en-US" sz="3200" dirty="0" smtClean="0">
                <a:solidFill>
                  <a:prstClr val="black"/>
                </a:solidFill>
              </a:rPr>
              <a:t>의 값은</a:t>
            </a:r>
            <a:r>
              <a:rPr lang="en-US" altLang="ko-KR" sz="3200" dirty="0" smtClean="0">
                <a:solidFill>
                  <a:prstClr val="black"/>
                </a:solidFill>
              </a:rPr>
              <a:t>?</a:t>
            </a:r>
          </a:p>
          <a:p>
            <a:pPr lvl="0">
              <a:spcBef>
                <a:spcPct val="20000"/>
              </a:spcBef>
            </a:pPr>
            <a:r>
              <a:rPr lang="en-US" altLang="ko-KR" sz="3200" dirty="0" smtClean="0">
                <a:solidFill>
                  <a:prstClr val="black"/>
                </a:solidFill>
              </a:rPr>
              <a:t>			      (</a:t>
            </a:r>
            <a:r>
              <a:rPr lang="ko-KR" altLang="en-US" sz="3200" dirty="0" smtClean="0">
                <a:solidFill>
                  <a:prstClr val="black"/>
                </a:solidFill>
              </a:rPr>
              <a:t>단</a:t>
            </a:r>
            <a:r>
              <a:rPr lang="en-US" altLang="ko-KR" sz="3200" dirty="0" smtClean="0">
                <a:solidFill>
                  <a:prstClr val="black"/>
                </a:solidFill>
              </a:rPr>
              <a:t>,   ,   </a:t>
            </a:r>
            <a:r>
              <a:rPr lang="ko-KR" altLang="en-US" sz="3200" dirty="0" smtClean="0">
                <a:solidFill>
                  <a:prstClr val="black"/>
                </a:solidFill>
              </a:rPr>
              <a:t>는 실수이다</a:t>
            </a:r>
            <a:r>
              <a:rPr lang="en-US" altLang="ko-KR" sz="3200" dirty="0" smtClean="0">
                <a:solidFill>
                  <a:prstClr val="black"/>
                </a:solidFill>
              </a:rPr>
              <a:t>.) </a:t>
            </a:r>
          </a:p>
          <a:p>
            <a:pPr lvl="0">
              <a:spcBef>
                <a:spcPct val="20000"/>
              </a:spcBef>
            </a:pPr>
            <a:r>
              <a:rPr lang="en-US" altLang="ko-KR" sz="2800" dirty="0" smtClean="0">
                <a:solidFill>
                  <a:prstClr val="black"/>
                </a:solidFill>
              </a:rPr>
              <a:t>  ①				  ②</a:t>
            </a:r>
          </a:p>
          <a:p>
            <a:pPr lvl="0">
              <a:spcBef>
                <a:spcPct val="20000"/>
              </a:spcBef>
            </a:pPr>
            <a:r>
              <a:rPr lang="en-US" altLang="ko-KR" sz="2800" dirty="0">
                <a:solidFill>
                  <a:prstClr val="black"/>
                </a:solidFill>
              </a:rPr>
              <a:t> </a:t>
            </a:r>
            <a:r>
              <a:rPr lang="en-US" altLang="ko-KR" sz="2800" dirty="0" smtClean="0">
                <a:solidFill>
                  <a:prstClr val="black"/>
                </a:solidFill>
              </a:rPr>
              <a:t> ③				  ④</a:t>
            </a:r>
          </a:p>
          <a:p>
            <a:pPr lvl="0">
              <a:spcBef>
                <a:spcPct val="20000"/>
              </a:spcBef>
            </a:pPr>
            <a:r>
              <a:rPr lang="en-US" altLang="ko-KR" sz="2800" dirty="0">
                <a:solidFill>
                  <a:prstClr val="black"/>
                </a:solidFill>
              </a:rPr>
              <a:t> </a:t>
            </a:r>
            <a:r>
              <a:rPr lang="en-US" altLang="ko-KR" sz="2800" dirty="0" smtClean="0">
                <a:solidFill>
                  <a:prstClr val="black"/>
                </a:solidFill>
              </a:rPr>
              <a:t> ⑤</a:t>
            </a:r>
            <a:endParaRPr lang="ko-KR" altLang="en-US" sz="2800" dirty="0">
              <a:solidFill>
                <a:prstClr val="black"/>
              </a:solidFill>
            </a:endParaRPr>
          </a:p>
        </p:txBody>
      </p:sp>
      <p:sp>
        <p:nvSpPr>
          <p:cNvPr id="20" name="타원 19"/>
          <p:cNvSpPr/>
          <p:nvPr/>
        </p:nvSpPr>
        <p:spPr>
          <a:xfrm>
            <a:off x="1068262" y="4060247"/>
            <a:ext cx="388774" cy="40096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4" name="그림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8986" y="1882803"/>
            <a:ext cx="2231576" cy="859216"/>
          </a:xfrm>
          <a:prstGeom prst="rect">
            <a:avLst/>
          </a:prstGeom>
        </p:spPr>
      </p:pic>
      <p:pic>
        <p:nvPicPr>
          <p:cNvPr id="16" name="그림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2852936"/>
            <a:ext cx="3759393" cy="457223"/>
          </a:xfrm>
          <a:prstGeom prst="rect">
            <a:avLst/>
          </a:prstGeom>
        </p:spPr>
      </p:pic>
      <p:pic>
        <p:nvPicPr>
          <p:cNvPr id="17" name="그림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9895" y="2948890"/>
            <a:ext cx="895396" cy="336567"/>
          </a:xfrm>
          <a:prstGeom prst="rect">
            <a:avLst/>
          </a:prstGeom>
        </p:spPr>
      </p:pic>
      <p:pic>
        <p:nvPicPr>
          <p:cNvPr id="18" name="그림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20072" y="3644472"/>
            <a:ext cx="222261" cy="222261"/>
          </a:xfrm>
          <a:prstGeom prst="rect">
            <a:avLst/>
          </a:prstGeom>
        </p:spPr>
      </p:pic>
      <p:pic>
        <p:nvPicPr>
          <p:cNvPr id="19" name="그림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40709" y="3523815"/>
            <a:ext cx="215911" cy="342918"/>
          </a:xfrm>
          <a:prstGeom prst="rect">
            <a:avLst/>
          </a:prstGeom>
        </p:spPr>
      </p:pic>
      <p:pic>
        <p:nvPicPr>
          <p:cNvPr id="26" name="그림 2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31161" y="4113250"/>
            <a:ext cx="560099" cy="291480"/>
          </a:xfrm>
          <a:prstGeom prst="rect">
            <a:avLst/>
          </a:prstGeom>
        </p:spPr>
      </p:pic>
      <p:pic>
        <p:nvPicPr>
          <p:cNvPr id="27" name="그림 2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27251" y="4113251"/>
            <a:ext cx="531522" cy="280049"/>
          </a:xfrm>
          <a:prstGeom prst="rect">
            <a:avLst/>
          </a:prstGeom>
        </p:spPr>
      </p:pic>
      <p:pic>
        <p:nvPicPr>
          <p:cNvPr id="28" name="그림 2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92833" y="4648331"/>
            <a:ext cx="205751" cy="314341"/>
          </a:xfrm>
          <a:prstGeom prst="rect">
            <a:avLst/>
          </a:prstGeom>
        </p:spPr>
      </p:pic>
      <p:pic>
        <p:nvPicPr>
          <p:cNvPr id="29" name="그림 2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244035" y="4636119"/>
            <a:ext cx="160028" cy="308626"/>
          </a:xfrm>
          <a:prstGeom prst="rect">
            <a:avLst/>
          </a:prstGeom>
        </p:spPr>
      </p:pic>
      <p:pic>
        <p:nvPicPr>
          <p:cNvPr id="30" name="그림 2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00983" y="5175763"/>
            <a:ext cx="182889" cy="297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93907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214423"/>
            <a:ext cx="2602632" cy="630402"/>
          </a:xfrm>
        </p:spPr>
        <p:txBody>
          <a:bodyPr/>
          <a:lstStyle/>
          <a:p>
            <a:pPr>
              <a:buNone/>
            </a:pPr>
            <a:r>
              <a:rPr lang="ko-KR" altLang="en-US" b="1" dirty="0" smtClean="0">
                <a:solidFill>
                  <a:srgbClr val="F6555B"/>
                </a:solidFill>
                <a:latin typeface="+mj-lt"/>
              </a:rPr>
              <a:t>예제 </a:t>
            </a:r>
            <a:r>
              <a:rPr lang="en-US" altLang="ko-KR" b="1" dirty="0">
                <a:solidFill>
                  <a:srgbClr val="F6555B"/>
                </a:solidFill>
                <a:latin typeface="+mj-lt"/>
              </a:rPr>
              <a:t>3</a:t>
            </a:r>
            <a:endParaRPr lang="ko-KR" altLang="en-US" dirty="0">
              <a:solidFill>
                <a:srgbClr val="F6555B"/>
              </a:solidFill>
              <a:latin typeface="+mj-lt"/>
            </a:endParaRPr>
          </a:p>
        </p:txBody>
      </p:sp>
      <p:sp>
        <p:nvSpPr>
          <p:cNvPr id="4" name="제목 개체 틀 1"/>
          <p:cNvSpPr txBox="1">
            <a:spLocks/>
          </p:cNvSpPr>
          <p:nvPr/>
        </p:nvSpPr>
        <p:spPr>
          <a:xfrm>
            <a:off x="6558616" y="186994"/>
            <a:ext cx="2214578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ko-KR" altLang="en-US" sz="1400" b="1" dirty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교과서 </a:t>
            </a:r>
            <a:r>
              <a:rPr lang="en-US" altLang="ko-KR" sz="1400" b="1" dirty="0" smtClean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p.83</a:t>
            </a:r>
            <a:endParaRPr lang="ko-KR" altLang="en-US" sz="1400" b="1" dirty="0">
              <a:solidFill>
                <a:schemeClr val="accent2">
                  <a:lumMod val="50000"/>
                </a:schemeClr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  <p:sp>
        <p:nvSpPr>
          <p:cNvPr id="6" name="내용 개체 틀 2"/>
          <p:cNvSpPr txBox="1">
            <a:spLocks/>
          </p:cNvSpPr>
          <p:nvPr/>
        </p:nvSpPr>
        <p:spPr>
          <a:xfrm>
            <a:off x="741644" y="1799575"/>
            <a:ext cx="8222844" cy="3066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20000"/>
              </a:lnSpc>
              <a:defRPr/>
            </a:pPr>
            <a:r>
              <a:rPr lang="ko-KR" altLang="en-US" sz="3200" dirty="0" smtClean="0">
                <a:latin typeface="+mj-lt"/>
              </a:rPr>
              <a:t>삼차방정식</a:t>
            </a:r>
            <a:r>
              <a:rPr lang="en-US" altLang="ko-KR" sz="3200" dirty="0" smtClean="0">
                <a:latin typeface="+mj-lt"/>
              </a:rPr>
              <a:t>				     </a:t>
            </a:r>
            <a:r>
              <a:rPr lang="ko-KR" altLang="en-US" sz="3200" dirty="0" smtClean="0">
                <a:latin typeface="+mj-lt"/>
              </a:rPr>
              <a:t>을 풀라</a:t>
            </a:r>
            <a:r>
              <a:rPr lang="en-US" altLang="ko-KR" sz="3200" dirty="0" smtClean="0">
                <a:latin typeface="+mj-lt"/>
              </a:rPr>
              <a:t>.</a:t>
            </a:r>
            <a:r>
              <a:rPr lang="ko-KR" altLang="en-US" sz="3200" dirty="0" smtClean="0">
                <a:latin typeface="+mj-lt"/>
              </a:rPr>
              <a:t>  </a:t>
            </a:r>
            <a:endParaRPr lang="en-US" altLang="ko-KR" sz="3200" dirty="0" smtClean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0034" y="5330280"/>
            <a:ext cx="82731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400" b="1" dirty="0" smtClean="0">
                <a:solidFill>
                  <a:srgbClr val="FF0000"/>
                </a:solidFill>
              </a:rPr>
              <a:t>정답</a:t>
            </a:r>
            <a:endParaRPr lang="en-US" altLang="ko-KR" sz="2000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2400" dirty="0" smtClean="0">
                <a:solidFill>
                  <a:srgbClr val="FF0000"/>
                </a:solidFill>
              </a:rPr>
              <a:t>  	    </a:t>
            </a:r>
            <a:r>
              <a:rPr lang="ko-KR" altLang="en-US" sz="2400" dirty="0" smtClean="0">
                <a:solidFill>
                  <a:srgbClr val="FF0000"/>
                </a:solidFill>
              </a:rPr>
              <a:t>또는</a:t>
            </a:r>
            <a:r>
              <a:rPr lang="en-US" altLang="ko-KR" sz="2400" dirty="0" smtClean="0">
                <a:solidFill>
                  <a:srgbClr val="FF0000"/>
                </a:solidFill>
              </a:rPr>
              <a:t>	 </a:t>
            </a:r>
            <a:r>
              <a:rPr lang="ko-KR" altLang="en-US" sz="2400" dirty="0" smtClean="0">
                <a:solidFill>
                  <a:srgbClr val="FF0000"/>
                </a:solidFill>
              </a:rPr>
              <a:t>또는  </a:t>
            </a:r>
            <a:endParaRPr lang="ko-KR" altLang="en-US" sz="2400" dirty="0">
              <a:solidFill>
                <a:srgbClr val="FF0000"/>
              </a:solidFill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3147" y="1881681"/>
            <a:ext cx="3886400" cy="431822"/>
          </a:xfrm>
          <a:prstGeom prst="rect">
            <a:avLst/>
          </a:prstGeom>
        </p:spPr>
      </p:pic>
      <p:sp>
        <p:nvSpPr>
          <p:cNvPr id="14" name="제목 1"/>
          <p:cNvSpPr txBox="1">
            <a:spLocks/>
          </p:cNvSpPr>
          <p:nvPr/>
        </p:nvSpPr>
        <p:spPr>
          <a:xfrm>
            <a:off x="742952" y="142852"/>
            <a:ext cx="6793704" cy="5111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n-US" altLang="ko-KR" sz="3600" b="1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Ⅱ</a:t>
            </a:r>
            <a:r>
              <a:rPr lang="en-US" altLang="ko-KR" sz="3600" spc="-150" dirty="0" smtClean="0">
                <a:latin typeface="HY견고딕" panose="02030600000101010101" pitchFamily="18" charset="-127"/>
                <a:ea typeface="HY견고딕" panose="02030600000101010101" pitchFamily="18" charset="-127"/>
                <a:cs typeface="Verdana" panose="020B0604030504040204" pitchFamily="34" charset="0"/>
              </a:rPr>
              <a:t>-3. </a:t>
            </a:r>
            <a:r>
              <a:rPr lang="ko-KR" altLang="en-US" sz="3600" spc="-150" dirty="0" smtClean="0">
                <a:latin typeface="HY견고딕" panose="02030600000101010101" pitchFamily="18" charset="-127"/>
                <a:ea typeface="HY견고딕" panose="02030600000101010101" pitchFamily="18" charset="-127"/>
                <a:cs typeface="Verdana" panose="020B0604030504040204" pitchFamily="34" charset="0"/>
              </a:rPr>
              <a:t>여러 가지 방정식과 부등식</a:t>
            </a:r>
            <a:endParaRPr lang="ko-KR" altLang="en-US" sz="3600" spc="-150" dirty="0">
              <a:latin typeface="HY견고딕" panose="02030600000101010101" pitchFamily="18" charset="-127"/>
              <a:ea typeface="HY견고딕" panose="02030600000101010101" pitchFamily="18" charset="-127"/>
              <a:cs typeface="Verdana" panose="020B0604030504040204" pitchFamily="34" charset="0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968" y="6121305"/>
            <a:ext cx="965250" cy="266714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0151" y="6107017"/>
            <a:ext cx="717587" cy="254013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53991" y="6099873"/>
            <a:ext cx="723937" cy="241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93627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42952" y="142852"/>
            <a:ext cx="6043626" cy="511156"/>
          </a:xfrm>
        </p:spPr>
        <p:txBody>
          <a:bodyPr/>
          <a:lstStyle/>
          <a:p>
            <a:r>
              <a:rPr lang="en-US" altLang="ko-KR" b="1" dirty="0"/>
              <a:t>Ⅱ</a:t>
            </a:r>
            <a:r>
              <a:rPr lang="en-US" altLang="ko-KR" dirty="0"/>
              <a:t>. </a:t>
            </a:r>
            <a:r>
              <a:rPr lang="ko-KR" altLang="en-US" dirty="0"/>
              <a:t>방정식과 부등식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214423"/>
            <a:ext cx="4114800" cy="630402"/>
          </a:xfrm>
        </p:spPr>
        <p:txBody>
          <a:bodyPr/>
          <a:lstStyle/>
          <a:p>
            <a:pPr>
              <a:buNone/>
            </a:pPr>
            <a:r>
              <a:rPr lang="ko-KR" altLang="en-US" b="1" dirty="0" smtClean="0">
                <a:solidFill>
                  <a:srgbClr val="F27640"/>
                </a:solidFill>
              </a:rPr>
              <a:t>대단원 학습 점검 </a:t>
            </a:r>
            <a:r>
              <a:rPr lang="en-US" altLang="ko-KR" b="1" dirty="0" smtClean="0">
                <a:solidFill>
                  <a:srgbClr val="F27640"/>
                </a:solidFill>
              </a:rPr>
              <a:t>03</a:t>
            </a:r>
            <a:endParaRPr lang="ko-KR" altLang="en-US" dirty="0">
              <a:solidFill>
                <a:srgbClr val="F27640"/>
              </a:solidFill>
            </a:endParaRPr>
          </a:p>
        </p:txBody>
      </p:sp>
      <p:sp>
        <p:nvSpPr>
          <p:cNvPr id="4" name="제목 개체 틀 1"/>
          <p:cNvSpPr txBox="1">
            <a:spLocks/>
          </p:cNvSpPr>
          <p:nvPr/>
        </p:nvSpPr>
        <p:spPr>
          <a:xfrm>
            <a:off x="6558616" y="186994"/>
            <a:ext cx="2214578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400" b="1" dirty="0" smtClean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교과서 </a:t>
            </a:r>
            <a:r>
              <a:rPr lang="en-US" altLang="ko-KR" sz="1400" b="1" dirty="0" smtClean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p.104</a:t>
            </a:r>
            <a:endParaRPr lang="ko-KR" altLang="en-US" sz="1400" b="1" kern="1200" noProof="0" dirty="0">
              <a:solidFill>
                <a:schemeClr val="accent2">
                  <a:lumMod val="50000"/>
                </a:schemeClr>
              </a:solidFill>
              <a:latin typeface="HY중고딕" panose="02030600000101010101" pitchFamily="18" charset="-127"/>
              <a:ea typeface="HY중고딕" panose="02030600000101010101" pitchFamily="18" charset="-127"/>
              <a:cs typeface="+mn-cs"/>
            </a:endParaRPr>
          </a:p>
        </p:txBody>
      </p:sp>
      <p:sp>
        <p:nvSpPr>
          <p:cNvPr id="11" name="내용 개체 틀 2"/>
          <p:cNvSpPr txBox="1">
            <a:spLocks/>
          </p:cNvSpPr>
          <p:nvPr/>
        </p:nvSpPr>
        <p:spPr>
          <a:xfrm>
            <a:off x="806896" y="179957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spcBef>
                <a:spcPct val="20000"/>
              </a:spcBef>
            </a:pPr>
            <a:r>
              <a:rPr lang="ko-KR" altLang="en-US" sz="3200" dirty="0" smtClean="0">
                <a:solidFill>
                  <a:prstClr val="black"/>
                </a:solidFill>
              </a:rPr>
              <a:t>실수   에 대하여</a:t>
            </a:r>
            <a:r>
              <a:rPr lang="en-US" altLang="ko-KR" sz="3200" dirty="0" smtClean="0">
                <a:solidFill>
                  <a:prstClr val="black"/>
                </a:solidFill>
              </a:rPr>
              <a:t>		</a:t>
            </a:r>
            <a:r>
              <a:rPr lang="ko-KR" altLang="en-US" sz="3200" dirty="0" smtClean="0">
                <a:solidFill>
                  <a:prstClr val="black"/>
                </a:solidFill>
              </a:rPr>
              <a:t>이 실수가 되도록</a:t>
            </a:r>
            <a:endParaRPr lang="en-US" altLang="ko-KR" sz="3200" dirty="0" smtClean="0">
              <a:solidFill>
                <a:prstClr val="black"/>
              </a:solidFill>
            </a:endParaRPr>
          </a:p>
          <a:p>
            <a:pPr lvl="0">
              <a:spcBef>
                <a:spcPct val="20000"/>
              </a:spcBef>
            </a:pPr>
            <a:r>
              <a:rPr lang="ko-KR" altLang="en-US" sz="3200" dirty="0" smtClean="0">
                <a:solidFill>
                  <a:prstClr val="black"/>
                </a:solidFill>
              </a:rPr>
              <a:t>하는 모든   의 값의 합은</a:t>
            </a:r>
            <a:r>
              <a:rPr lang="en-US" altLang="ko-KR" sz="3200" dirty="0" smtClean="0">
                <a:solidFill>
                  <a:prstClr val="black"/>
                </a:solidFill>
              </a:rPr>
              <a:t>?</a:t>
            </a:r>
            <a:endParaRPr lang="en-US" altLang="ko-KR" sz="3200" dirty="0">
              <a:solidFill>
                <a:prstClr val="black"/>
              </a:solidFill>
            </a:endParaRPr>
          </a:p>
          <a:p>
            <a:pPr lvl="0">
              <a:spcBef>
                <a:spcPct val="20000"/>
              </a:spcBef>
            </a:pPr>
            <a:r>
              <a:rPr lang="en-US" altLang="ko-KR" sz="2800" dirty="0" smtClean="0">
                <a:solidFill>
                  <a:prstClr val="black"/>
                </a:solidFill>
              </a:rPr>
              <a:t>  ① 				  ②</a:t>
            </a:r>
          </a:p>
          <a:p>
            <a:pPr lvl="0">
              <a:spcBef>
                <a:spcPct val="20000"/>
              </a:spcBef>
            </a:pPr>
            <a:r>
              <a:rPr lang="en-US" altLang="ko-KR" sz="2800" dirty="0">
                <a:solidFill>
                  <a:prstClr val="black"/>
                </a:solidFill>
              </a:rPr>
              <a:t> </a:t>
            </a:r>
            <a:r>
              <a:rPr lang="en-US" altLang="ko-KR" sz="2800" dirty="0" smtClean="0">
                <a:solidFill>
                  <a:prstClr val="black"/>
                </a:solidFill>
              </a:rPr>
              <a:t> ③ 				  ④</a:t>
            </a:r>
          </a:p>
          <a:p>
            <a:pPr lvl="0">
              <a:spcBef>
                <a:spcPct val="20000"/>
              </a:spcBef>
            </a:pPr>
            <a:r>
              <a:rPr lang="en-US" altLang="ko-KR" sz="2800" dirty="0">
                <a:solidFill>
                  <a:prstClr val="black"/>
                </a:solidFill>
              </a:rPr>
              <a:t> </a:t>
            </a:r>
            <a:r>
              <a:rPr lang="en-US" altLang="ko-KR" sz="2800" dirty="0" smtClean="0">
                <a:solidFill>
                  <a:prstClr val="black"/>
                </a:solidFill>
              </a:rPr>
              <a:t> ⑤</a:t>
            </a:r>
            <a:endParaRPr lang="ko-KR" altLang="en-US" sz="2800" dirty="0">
              <a:solidFill>
                <a:prstClr val="black"/>
              </a:solidFill>
            </a:endParaRP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0602" y="3094062"/>
            <a:ext cx="600159" cy="333422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3130" y="3089946"/>
            <a:ext cx="593490" cy="333422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0718" y="3551974"/>
            <a:ext cx="206721" cy="326753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93126" y="3562498"/>
            <a:ext cx="206721" cy="326753"/>
          </a:xfrm>
          <a:prstGeom prst="rect">
            <a:avLst/>
          </a:prstGeom>
        </p:spPr>
      </p:pic>
      <p:pic>
        <p:nvPicPr>
          <p:cNvPr id="15" name="그림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02888" y="4121310"/>
            <a:ext cx="226727" cy="333422"/>
          </a:xfrm>
          <a:prstGeom prst="rect">
            <a:avLst/>
          </a:prstGeom>
        </p:spPr>
      </p:pic>
      <p:sp>
        <p:nvSpPr>
          <p:cNvPr id="20" name="타원 19"/>
          <p:cNvSpPr/>
          <p:nvPr/>
        </p:nvSpPr>
        <p:spPr>
          <a:xfrm>
            <a:off x="1124973" y="3565430"/>
            <a:ext cx="382388" cy="39437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4" name="그림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07704" y="2036024"/>
            <a:ext cx="209561" cy="222261"/>
          </a:xfrm>
          <a:prstGeom prst="rect">
            <a:avLst/>
          </a:prstGeom>
        </p:spPr>
      </p:pic>
      <p:pic>
        <p:nvPicPr>
          <p:cNvPr id="16" name="그림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70776" y="1811485"/>
            <a:ext cx="1365320" cy="501676"/>
          </a:xfrm>
          <a:prstGeom prst="rect">
            <a:avLst/>
          </a:prstGeom>
        </p:spPr>
      </p:pic>
      <p:pic>
        <p:nvPicPr>
          <p:cNvPr id="18" name="그림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43808" y="2604002"/>
            <a:ext cx="209561" cy="222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0793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42952" y="142852"/>
            <a:ext cx="6043626" cy="511156"/>
          </a:xfrm>
        </p:spPr>
        <p:txBody>
          <a:bodyPr/>
          <a:lstStyle/>
          <a:p>
            <a:r>
              <a:rPr lang="en-US" altLang="ko-KR" b="1" dirty="0"/>
              <a:t>Ⅱ</a:t>
            </a:r>
            <a:r>
              <a:rPr lang="en-US" altLang="ko-KR" dirty="0"/>
              <a:t>. </a:t>
            </a:r>
            <a:r>
              <a:rPr lang="ko-KR" altLang="en-US" dirty="0"/>
              <a:t>방정식과 부등식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214423"/>
            <a:ext cx="4114800" cy="630402"/>
          </a:xfrm>
        </p:spPr>
        <p:txBody>
          <a:bodyPr/>
          <a:lstStyle/>
          <a:p>
            <a:pPr>
              <a:buNone/>
            </a:pPr>
            <a:r>
              <a:rPr lang="ko-KR" altLang="en-US" b="1" dirty="0" smtClean="0">
                <a:solidFill>
                  <a:srgbClr val="F27640"/>
                </a:solidFill>
              </a:rPr>
              <a:t>대단원 학습 점검 </a:t>
            </a:r>
            <a:r>
              <a:rPr lang="en-US" altLang="ko-KR" b="1" dirty="0" smtClean="0">
                <a:solidFill>
                  <a:srgbClr val="F27640"/>
                </a:solidFill>
              </a:rPr>
              <a:t>04</a:t>
            </a:r>
            <a:endParaRPr lang="ko-KR" altLang="en-US" dirty="0">
              <a:solidFill>
                <a:srgbClr val="F27640"/>
              </a:solidFill>
            </a:endParaRPr>
          </a:p>
        </p:txBody>
      </p:sp>
      <p:sp>
        <p:nvSpPr>
          <p:cNvPr id="4" name="제목 개체 틀 1"/>
          <p:cNvSpPr txBox="1">
            <a:spLocks/>
          </p:cNvSpPr>
          <p:nvPr/>
        </p:nvSpPr>
        <p:spPr>
          <a:xfrm>
            <a:off x="6558616" y="186994"/>
            <a:ext cx="2214578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400" b="1" dirty="0" smtClean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교과서 </a:t>
            </a:r>
            <a:r>
              <a:rPr lang="en-US" altLang="ko-KR" sz="1400" b="1" dirty="0" smtClean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p.104</a:t>
            </a:r>
            <a:endParaRPr lang="ko-KR" altLang="en-US" sz="1400" b="1" kern="1200" noProof="0" dirty="0">
              <a:solidFill>
                <a:schemeClr val="accent2">
                  <a:lumMod val="50000"/>
                </a:schemeClr>
              </a:solidFill>
              <a:latin typeface="HY중고딕" panose="02030600000101010101" pitchFamily="18" charset="-127"/>
              <a:ea typeface="HY중고딕" panose="02030600000101010101" pitchFamily="18" charset="-127"/>
              <a:cs typeface="+mn-cs"/>
            </a:endParaRPr>
          </a:p>
        </p:txBody>
      </p:sp>
      <p:sp>
        <p:nvSpPr>
          <p:cNvPr id="11" name="내용 개체 틀 2"/>
          <p:cNvSpPr txBox="1">
            <a:spLocks/>
          </p:cNvSpPr>
          <p:nvPr/>
        </p:nvSpPr>
        <p:spPr>
          <a:xfrm>
            <a:off x="806896" y="179957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spcBef>
                <a:spcPct val="20000"/>
              </a:spcBef>
            </a:pPr>
            <a:r>
              <a:rPr lang="ko-KR" altLang="en-US" sz="3200" dirty="0" smtClean="0">
                <a:solidFill>
                  <a:prstClr val="black"/>
                </a:solidFill>
              </a:rPr>
              <a:t>이차방정식</a:t>
            </a:r>
            <a:r>
              <a:rPr lang="en-US" altLang="ko-KR" sz="3200" dirty="0" smtClean="0">
                <a:solidFill>
                  <a:prstClr val="black"/>
                </a:solidFill>
              </a:rPr>
              <a:t>			   </a:t>
            </a:r>
            <a:r>
              <a:rPr lang="ko-KR" altLang="en-US" sz="3200" dirty="0" smtClean="0">
                <a:solidFill>
                  <a:prstClr val="black"/>
                </a:solidFill>
              </a:rPr>
              <a:t>의 두 근을   </a:t>
            </a:r>
            <a:r>
              <a:rPr lang="en-US" altLang="ko-KR" sz="3200" dirty="0" smtClean="0">
                <a:solidFill>
                  <a:prstClr val="black"/>
                </a:solidFill>
              </a:rPr>
              <a:t>, </a:t>
            </a:r>
          </a:p>
          <a:p>
            <a:pPr lvl="0">
              <a:spcBef>
                <a:spcPct val="20000"/>
              </a:spcBef>
            </a:pPr>
            <a:r>
              <a:rPr lang="ko-KR" altLang="en-US" sz="3200" dirty="0" smtClean="0">
                <a:solidFill>
                  <a:prstClr val="black"/>
                </a:solidFill>
              </a:rPr>
              <a:t>라고 할 때</a:t>
            </a:r>
            <a:r>
              <a:rPr lang="en-US" altLang="ko-KR" sz="3200" dirty="0" smtClean="0">
                <a:solidFill>
                  <a:prstClr val="black"/>
                </a:solidFill>
              </a:rPr>
              <a:t>, 				      </a:t>
            </a:r>
            <a:r>
              <a:rPr lang="ko-KR" altLang="en-US" sz="3200" dirty="0" smtClean="0">
                <a:solidFill>
                  <a:prstClr val="black"/>
                </a:solidFill>
              </a:rPr>
              <a:t>의 값은</a:t>
            </a:r>
            <a:r>
              <a:rPr lang="en-US" altLang="ko-KR" sz="3200" dirty="0" smtClean="0">
                <a:solidFill>
                  <a:prstClr val="black"/>
                </a:solidFill>
              </a:rPr>
              <a:t>?</a:t>
            </a:r>
            <a:endParaRPr lang="en-US" altLang="ko-KR" sz="3200" dirty="0">
              <a:solidFill>
                <a:prstClr val="black"/>
              </a:solidFill>
            </a:endParaRPr>
          </a:p>
          <a:p>
            <a:pPr lvl="0">
              <a:spcBef>
                <a:spcPct val="20000"/>
              </a:spcBef>
            </a:pPr>
            <a:r>
              <a:rPr lang="en-US" altLang="ko-KR" sz="2800" dirty="0" smtClean="0">
                <a:solidFill>
                  <a:prstClr val="black"/>
                </a:solidFill>
              </a:rPr>
              <a:t>  ① 				  ② </a:t>
            </a:r>
          </a:p>
          <a:p>
            <a:pPr lvl="0">
              <a:spcBef>
                <a:spcPct val="20000"/>
              </a:spcBef>
            </a:pPr>
            <a:r>
              <a:rPr lang="en-US" altLang="ko-KR" sz="2800" dirty="0">
                <a:solidFill>
                  <a:prstClr val="black"/>
                </a:solidFill>
              </a:rPr>
              <a:t> </a:t>
            </a:r>
            <a:r>
              <a:rPr lang="en-US" altLang="ko-KR" sz="2800" dirty="0" smtClean="0">
                <a:solidFill>
                  <a:prstClr val="black"/>
                </a:solidFill>
              </a:rPr>
              <a:t> ③ 				  ④</a:t>
            </a:r>
          </a:p>
          <a:p>
            <a:pPr lvl="0">
              <a:spcBef>
                <a:spcPct val="20000"/>
              </a:spcBef>
            </a:pPr>
            <a:r>
              <a:rPr lang="en-US" altLang="ko-KR" sz="2800" dirty="0">
                <a:solidFill>
                  <a:prstClr val="black"/>
                </a:solidFill>
              </a:rPr>
              <a:t> </a:t>
            </a:r>
            <a:r>
              <a:rPr lang="en-US" altLang="ko-KR" sz="2800" dirty="0" smtClean="0">
                <a:solidFill>
                  <a:prstClr val="black"/>
                </a:solidFill>
              </a:rPr>
              <a:t> ⑤</a:t>
            </a:r>
            <a:endParaRPr lang="ko-KR" altLang="en-US" sz="2800" dirty="0">
              <a:solidFill>
                <a:prstClr val="black"/>
              </a:solidFill>
            </a:endParaRPr>
          </a:p>
        </p:txBody>
      </p:sp>
      <p:sp>
        <p:nvSpPr>
          <p:cNvPr id="15" name="타원 14"/>
          <p:cNvSpPr/>
          <p:nvPr/>
        </p:nvSpPr>
        <p:spPr>
          <a:xfrm>
            <a:off x="4786530" y="3062429"/>
            <a:ext cx="372158" cy="38382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5550" y="1819649"/>
            <a:ext cx="2806844" cy="457223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5283" y="2048260"/>
            <a:ext cx="285765" cy="228612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69050" y="1884059"/>
            <a:ext cx="279414" cy="438173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31892" y="2420888"/>
            <a:ext cx="4153113" cy="533427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47589" y="3116198"/>
            <a:ext cx="205751" cy="268619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93461" y="3070629"/>
            <a:ext cx="200035" cy="291480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47588" y="3611643"/>
            <a:ext cx="188605" cy="291480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93461" y="3628826"/>
            <a:ext cx="371494" cy="297195"/>
          </a:xfrm>
          <a:prstGeom prst="rect">
            <a:avLst/>
          </a:prstGeom>
        </p:spPr>
      </p:pic>
      <p:pic>
        <p:nvPicPr>
          <p:cNvPr id="24" name="그림 2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50763" y="4137698"/>
            <a:ext cx="371494" cy="308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10927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42952" y="142852"/>
            <a:ext cx="6043626" cy="511156"/>
          </a:xfrm>
        </p:spPr>
        <p:txBody>
          <a:bodyPr/>
          <a:lstStyle/>
          <a:p>
            <a:r>
              <a:rPr lang="en-US" altLang="ko-KR" b="1" dirty="0"/>
              <a:t>Ⅱ</a:t>
            </a:r>
            <a:r>
              <a:rPr lang="en-US" altLang="ko-KR" dirty="0"/>
              <a:t>. </a:t>
            </a:r>
            <a:r>
              <a:rPr lang="ko-KR" altLang="en-US" dirty="0"/>
              <a:t>방정식과 부등식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214423"/>
            <a:ext cx="4114800" cy="630402"/>
          </a:xfrm>
        </p:spPr>
        <p:txBody>
          <a:bodyPr/>
          <a:lstStyle/>
          <a:p>
            <a:pPr>
              <a:buNone/>
            </a:pPr>
            <a:r>
              <a:rPr lang="ko-KR" altLang="en-US" b="1" dirty="0" smtClean="0">
                <a:solidFill>
                  <a:srgbClr val="F27640"/>
                </a:solidFill>
              </a:rPr>
              <a:t>대단원 학습 점검 </a:t>
            </a:r>
            <a:r>
              <a:rPr lang="en-US" altLang="ko-KR" b="1" dirty="0" smtClean="0">
                <a:solidFill>
                  <a:srgbClr val="F27640"/>
                </a:solidFill>
              </a:rPr>
              <a:t>05</a:t>
            </a:r>
            <a:endParaRPr lang="ko-KR" altLang="en-US" dirty="0">
              <a:solidFill>
                <a:srgbClr val="F27640"/>
              </a:solidFill>
            </a:endParaRPr>
          </a:p>
        </p:txBody>
      </p:sp>
      <p:sp>
        <p:nvSpPr>
          <p:cNvPr id="4" name="제목 개체 틀 1"/>
          <p:cNvSpPr txBox="1">
            <a:spLocks/>
          </p:cNvSpPr>
          <p:nvPr/>
        </p:nvSpPr>
        <p:spPr>
          <a:xfrm>
            <a:off x="6558616" y="186994"/>
            <a:ext cx="2214578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400" b="1" dirty="0" smtClean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교과서 </a:t>
            </a:r>
            <a:r>
              <a:rPr lang="en-US" altLang="ko-KR" sz="1400" b="1" dirty="0" smtClean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p.104</a:t>
            </a:r>
            <a:endParaRPr lang="ko-KR" altLang="en-US" sz="1400" b="1" kern="1200" noProof="0" dirty="0">
              <a:solidFill>
                <a:schemeClr val="accent2">
                  <a:lumMod val="50000"/>
                </a:schemeClr>
              </a:solidFill>
              <a:latin typeface="HY중고딕" panose="02030600000101010101" pitchFamily="18" charset="-127"/>
              <a:ea typeface="HY중고딕" panose="02030600000101010101" pitchFamily="18" charset="-127"/>
              <a:cs typeface="+mn-cs"/>
            </a:endParaRPr>
          </a:p>
        </p:txBody>
      </p:sp>
      <p:sp>
        <p:nvSpPr>
          <p:cNvPr id="11" name="내용 개체 틀 2"/>
          <p:cNvSpPr txBox="1">
            <a:spLocks/>
          </p:cNvSpPr>
          <p:nvPr/>
        </p:nvSpPr>
        <p:spPr>
          <a:xfrm>
            <a:off x="806896" y="179957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spcBef>
                <a:spcPct val="20000"/>
              </a:spcBef>
            </a:pPr>
            <a:r>
              <a:rPr lang="ko-KR" altLang="en-US" sz="3200" dirty="0" smtClean="0">
                <a:solidFill>
                  <a:prstClr val="black"/>
                </a:solidFill>
              </a:rPr>
              <a:t>한 변의 길이가   인 마름모가 있다</a:t>
            </a:r>
            <a:r>
              <a:rPr lang="en-US" altLang="ko-KR" sz="3200" dirty="0" smtClean="0">
                <a:solidFill>
                  <a:prstClr val="black"/>
                </a:solidFill>
              </a:rPr>
              <a:t>.</a:t>
            </a:r>
            <a:r>
              <a:rPr lang="ko-KR" altLang="en-US" sz="3200" dirty="0" smtClean="0">
                <a:solidFill>
                  <a:prstClr val="black"/>
                </a:solidFill>
              </a:rPr>
              <a:t> 이 마름</a:t>
            </a:r>
            <a:endParaRPr lang="en-US" altLang="ko-KR" sz="3200" dirty="0" smtClean="0">
              <a:solidFill>
                <a:prstClr val="black"/>
              </a:solidFill>
            </a:endParaRPr>
          </a:p>
          <a:p>
            <a:pPr lvl="0">
              <a:spcBef>
                <a:spcPct val="20000"/>
              </a:spcBef>
            </a:pPr>
            <a:r>
              <a:rPr lang="ko-KR" altLang="en-US" sz="3200" dirty="0" smtClean="0">
                <a:solidFill>
                  <a:prstClr val="black"/>
                </a:solidFill>
              </a:rPr>
              <a:t>모의 두 대각선의 길이의 차가   일 때</a:t>
            </a:r>
            <a:r>
              <a:rPr lang="en-US" altLang="ko-KR" sz="3200" dirty="0" smtClean="0">
                <a:solidFill>
                  <a:prstClr val="black"/>
                </a:solidFill>
              </a:rPr>
              <a:t>,</a:t>
            </a:r>
            <a:r>
              <a:rPr lang="ko-KR" altLang="en-US" sz="3200" dirty="0" smtClean="0">
                <a:solidFill>
                  <a:prstClr val="black"/>
                </a:solidFill>
              </a:rPr>
              <a:t> 두 대</a:t>
            </a:r>
            <a:endParaRPr lang="en-US" altLang="ko-KR" sz="3200" dirty="0" smtClean="0">
              <a:solidFill>
                <a:prstClr val="black"/>
              </a:solidFill>
            </a:endParaRPr>
          </a:p>
          <a:p>
            <a:pPr lvl="0">
              <a:spcBef>
                <a:spcPct val="20000"/>
              </a:spcBef>
            </a:pPr>
            <a:r>
              <a:rPr lang="ko-KR" altLang="en-US" sz="3200" dirty="0" err="1" smtClean="0">
                <a:solidFill>
                  <a:prstClr val="black"/>
                </a:solidFill>
              </a:rPr>
              <a:t>각선의</a:t>
            </a:r>
            <a:r>
              <a:rPr lang="ko-KR" altLang="en-US" sz="3200" dirty="0" smtClean="0">
                <a:solidFill>
                  <a:prstClr val="black"/>
                </a:solidFill>
              </a:rPr>
              <a:t> 길이의 합은</a:t>
            </a:r>
            <a:r>
              <a:rPr lang="en-US" altLang="ko-KR" sz="3200" dirty="0" smtClean="0">
                <a:solidFill>
                  <a:prstClr val="black"/>
                </a:solidFill>
              </a:rPr>
              <a:t>?</a:t>
            </a:r>
            <a:endParaRPr lang="en-US" altLang="ko-KR" sz="3200" dirty="0">
              <a:solidFill>
                <a:prstClr val="black"/>
              </a:solidFill>
            </a:endParaRPr>
          </a:p>
          <a:p>
            <a:pPr lvl="0">
              <a:spcBef>
                <a:spcPct val="20000"/>
              </a:spcBef>
            </a:pPr>
            <a:r>
              <a:rPr lang="en-US" altLang="ko-KR" sz="2800" dirty="0" smtClean="0">
                <a:solidFill>
                  <a:prstClr val="black"/>
                </a:solidFill>
              </a:rPr>
              <a:t>  ① 				  ② </a:t>
            </a:r>
          </a:p>
          <a:p>
            <a:pPr lvl="0">
              <a:spcBef>
                <a:spcPct val="20000"/>
              </a:spcBef>
            </a:pPr>
            <a:r>
              <a:rPr lang="en-US" altLang="ko-KR" sz="2800" dirty="0">
                <a:solidFill>
                  <a:prstClr val="black"/>
                </a:solidFill>
              </a:rPr>
              <a:t> </a:t>
            </a:r>
            <a:r>
              <a:rPr lang="en-US" altLang="ko-KR" sz="2800" dirty="0" smtClean="0">
                <a:solidFill>
                  <a:prstClr val="black"/>
                </a:solidFill>
              </a:rPr>
              <a:t> ③				  ④ </a:t>
            </a:r>
          </a:p>
          <a:p>
            <a:pPr lvl="0">
              <a:spcBef>
                <a:spcPct val="20000"/>
              </a:spcBef>
            </a:pPr>
            <a:r>
              <a:rPr lang="en-US" altLang="ko-KR" sz="2800" dirty="0">
                <a:solidFill>
                  <a:prstClr val="black"/>
                </a:solidFill>
              </a:rPr>
              <a:t> </a:t>
            </a:r>
            <a:r>
              <a:rPr lang="en-US" altLang="ko-KR" sz="2800" dirty="0" smtClean="0">
                <a:solidFill>
                  <a:prstClr val="black"/>
                </a:solidFill>
              </a:rPr>
              <a:t> ⑤</a:t>
            </a:r>
            <a:endParaRPr lang="ko-KR" altLang="en-US" sz="2800" dirty="0">
              <a:solidFill>
                <a:prstClr val="black"/>
              </a:solidFill>
            </a:endParaRPr>
          </a:p>
        </p:txBody>
      </p:sp>
      <p:sp>
        <p:nvSpPr>
          <p:cNvPr id="31" name="타원 30"/>
          <p:cNvSpPr/>
          <p:nvPr/>
        </p:nvSpPr>
        <p:spPr>
          <a:xfrm>
            <a:off x="4768189" y="4134753"/>
            <a:ext cx="394996" cy="40737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8383" y="1928804"/>
            <a:ext cx="209561" cy="342918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8900" y="2510018"/>
            <a:ext cx="222261" cy="342918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2924" y="3687827"/>
            <a:ext cx="177174" cy="302910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96224" y="3691243"/>
            <a:ext cx="354348" cy="280049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42924" y="4201694"/>
            <a:ext cx="371494" cy="297195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62489" y="4203678"/>
            <a:ext cx="382925" cy="297195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42924" y="4728739"/>
            <a:ext cx="371494" cy="302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3051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42952" y="142852"/>
            <a:ext cx="6043626" cy="511156"/>
          </a:xfrm>
        </p:spPr>
        <p:txBody>
          <a:bodyPr/>
          <a:lstStyle/>
          <a:p>
            <a:r>
              <a:rPr lang="en-US" altLang="ko-KR" b="1" dirty="0"/>
              <a:t>Ⅱ</a:t>
            </a:r>
            <a:r>
              <a:rPr lang="en-US" altLang="ko-KR" dirty="0"/>
              <a:t>. </a:t>
            </a:r>
            <a:r>
              <a:rPr lang="ko-KR" altLang="en-US" dirty="0"/>
              <a:t>방정식과 부등식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214423"/>
            <a:ext cx="4114800" cy="630402"/>
          </a:xfrm>
        </p:spPr>
        <p:txBody>
          <a:bodyPr/>
          <a:lstStyle/>
          <a:p>
            <a:pPr>
              <a:buNone/>
            </a:pPr>
            <a:r>
              <a:rPr lang="ko-KR" altLang="en-US" b="1" dirty="0" smtClean="0">
                <a:solidFill>
                  <a:srgbClr val="F27640"/>
                </a:solidFill>
              </a:rPr>
              <a:t>대단원 학습 점검 </a:t>
            </a:r>
            <a:r>
              <a:rPr lang="en-US" altLang="ko-KR" b="1" dirty="0" smtClean="0">
                <a:solidFill>
                  <a:srgbClr val="F27640"/>
                </a:solidFill>
              </a:rPr>
              <a:t>06</a:t>
            </a:r>
            <a:endParaRPr lang="ko-KR" altLang="en-US" dirty="0">
              <a:solidFill>
                <a:srgbClr val="F27640"/>
              </a:solidFill>
            </a:endParaRPr>
          </a:p>
        </p:txBody>
      </p:sp>
      <p:sp>
        <p:nvSpPr>
          <p:cNvPr id="4" name="제목 개체 틀 1"/>
          <p:cNvSpPr txBox="1">
            <a:spLocks/>
          </p:cNvSpPr>
          <p:nvPr/>
        </p:nvSpPr>
        <p:spPr>
          <a:xfrm>
            <a:off x="6558616" y="186994"/>
            <a:ext cx="2214578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400" b="1" dirty="0" smtClean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교과서 </a:t>
            </a:r>
            <a:r>
              <a:rPr lang="en-US" altLang="ko-KR" sz="1400" b="1" dirty="0" smtClean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p.104</a:t>
            </a:r>
            <a:endParaRPr lang="ko-KR" altLang="en-US" sz="1400" b="1" kern="1200" noProof="0" dirty="0">
              <a:solidFill>
                <a:schemeClr val="accent2">
                  <a:lumMod val="50000"/>
                </a:schemeClr>
              </a:solidFill>
              <a:latin typeface="HY중고딕" panose="02030600000101010101" pitchFamily="18" charset="-127"/>
              <a:ea typeface="HY중고딕" panose="02030600000101010101" pitchFamily="18" charset="-127"/>
              <a:cs typeface="+mn-cs"/>
            </a:endParaRPr>
          </a:p>
        </p:txBody>
      </p:sp>
      <p:sp>
        <p:nvSpPr>
          <p:cNvPr id="11" name="내용 개체 틀 2"/>
          <p:cNvSpPr txBox="1">
            <a:spLocks/>
          </p:cNvSpPr>
          <p:nvPr/>
        </p:nvSpPr>
        <p:spPr>
          <a:xfrm>
            <a:off x="806896" y="179957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spcBef>
                <a:spcPct val="20000"/>
              </a:spcBef>
            </a:pPr>
            <a:r>
              <a:rPr lang="ko-KR" altLang="en-US" sz="3200" dirty="0" smtClean="0">
                <a:solidFill>
                  <a:prstClr val="black"/>
                </a:solidFill>
              </a:rPr>
              <a:t>이차방정식</a:t>
            </a:r>
            <a:r>
              <a:rPr lang="en-US" altLang="ko-KR" sz="3200" dirty="0" smtClean="0">
                <a:solidFill>
                  <a:prstClr val="black"/>
                </a:solidFill>
              </a:rPr>
              <a:t>					    </a:t>
            </a:r>
            <a:r>
              <a:rPr lang="ko-KR" altLang="en-US" sz="3200" dirty="0" smtClean="0">
                <a:solidFill>
                  <a:prstClr val="black"/>
                </a:solidFill>
              </a:rPr>
              <a:t>의 두 </a:t>
            </a:r>
            <a:endParaRPr lang="en-US" altLang="ko-KR" sz="3200" dirty="0" smtClean="0">
              <a:solidFill>
                <a:prstClr val="black"/>
              </a:solidFill>
            </a:endParaRPr>
          </a:p>
          <a:p>
            <a:pPr lvl="0">
              <a:spcBef>
                <a:spcPct val="20000"/>
              </a:spcBef>
            </a:pPr>
            <a:r>
              <a:rPr lang="ko-KR" altLang="en-US" sz="3200" dirty="0" smtClean="0">
                <a:solidFill>
                  <a:prstClr val="black"/>
                </a:solidFill>
              </a:rPr>
              <a:t>근을   </a:t>
            </a:r>
            <a:r>
              <a:rPr lang="en-US" altLang="ko-KR" sz="3200" dirty="0" smtClean="0">
                <a:solidFill>
                  <a:prstClr val="black"/>
                </a:solidFill>
              </a:rPr>
              <a:t>,   </a:t>
            </a:r>
            <a:r>
              <a:rPr lang="ko-KR" altLang="en-US" sz="3200" dirty="0" smtClean="0">
                <a:solidFill>
                  <a:prstClr val="black"/>
                </a:solidFill>
              </a:rPr>
              <a:t>라고 하자</a:t>
            </a:r>
            <a:r>
              <a:rPr lang="en-US" altLang="ko-KR" sz="3200" dirty="0" smtClean="0">
                <a:solidFill>
                  <a:prstClr val="black"/>
                </a:solidFill>
              </a:rPr>
              <a:t>.   ,   </a:t>
            </a:r>
            <a:r>
              <a:rPr lang="ko-KR" altLang="en-US" sz="3200" dirty="0" smtClean="0">
                <a:solidFill>
                  <a:prstClr val="black"/>
                </a:solidFill>
              </a:rPr>
              <a:t>가 모두 자연수일 </a:t>
            </a:r>
            <a:endParaRPr lang="en-US" altLang="ko-KR" sz="3200" dirty="0" smtClean="0">
              <a:solidFill>
                <a:prstClr val="black"/>
              </a:solidFill>
            </a:endParaRPr>
          </a:p>
          <a:p>
            <a:pPr lvl="0">
              <a:spcBef>
                <a:spcPct val="20000"/>
              </a:spcBef>
            </a:pPr>
            <a:r>
              <a:rPr lang="ko-KR" altLang="en-US" sz="3200" dirty="0" smtClean="0">
                <a:solidFill>
                  <a:prstClr val="black"/>
                </a:solidFill>
              </a:rPr>
              <a:t>때</a:t>
            </a:r>
            <a:r>
              <a:rPr lang="en-US" altLang="ko-KR" sz="3200" dirty="0" smtClean="0">
                <a:solidFill>
                  <a:prstClr val="black"/>
                </a:solidFill>
              </a:rPr>
              <a:t>,           </a:t>
            </a:r>
            <a:r>
              <a:rPr lang="ko-KR" altLang="en-US" sz="3200" dirty="0" smtClean="0">
                <a:solidFill>
                  <a:prstClr val="black"/>
                </a:solidFill>
              </a:rPr>
              <a:t>의 값은</a:t>
            </a:r>
            <a:r>
              <a:rPr lang="en-US" altLang="ko-KR" sz="3200" dirty="0" smtClean="0">
                <a:solidFill>
                  <a:prstClr val="black"/>
                </a:solidFill>
              </a:rPr>
              <a:t>?</a:t>
            </a:r>
            <a:endParaRPr lang="en-US" altLang="ko-KR" sz="3200" dirty="0">
              <a:solidFill>
                <a:prstClr val="black"/>
              </a:solidFill>
            </a:endParaRPr>
          </a:p>
          <a:p>
            <a:pPr lvl="0">
              <a:spcBef>
                <a:spcPct val="20000"/>
              </a:spcBef>
            </a:pPr>
            <a:r>
              <a:rPr lang="en-US" altLang="ko-KR" sz="2800" dirty="0" smtClean="0">
                <a:solidFill>
                  <a:prstClr val="black"/>
                </a:solidFill>
              </a:rPr>
              <a:t>  ① 				  ② </a:t>
            </a:r>
          </a:p>
          <a:p>
            <a:pPr lvl="0">
              <a:spcBef>
                <a:spcPct val="20000"/>
              </a:spcBef>
            </a:pPr>
            <a:r>
              <a:rPr lang="en-US" altLang="ko-KR" sz="2800" dirty="0">
                <a:solidFill>
                  <a:prstClr val="black"/>
                </a:solidFill>
              </a:rPr>
              <a:t> </a:t>
            </a:r>
            <a:r>
              <a:rPr lang="en-US" altLang="ko-KR" sz="2800" dirty="0" smtClean="0">
                <a:solidFill>
                  <a:prstClr val="black"/>
                </a:solidFill>
              </a:rPr>
              <a:t> ③				  ④</a:t>
            </a:r>
          </a:p>
          <a:p>
            <a:pPr lvl="0">
              <a:spcBef>
                <a:spcPct val="20000"/>
              </a:spcBef>
            </a:pPr>
            <a:r>
              <a:rPr lang="en-US" altLang="ko-KR" sz="2800" dirty="0">
                <a:solidFill>
                  <a:prstClr val="black"/>
                </a:solidFill>
              </a:rPr>
              <a:t> </a:t>
            </a:r>
            <a:r>
              <a:rPr lang="en-US" altLang="ko-KR" sz="2800" dirty="0" smtClean="0">
                <a:solidFill>
                  <a:prstClr val="black"/>
                </a:solidFill>
              </a:rPr>
              <a:t> ⑤</a:t>
            </a:r>
            <a:endParaRPr lang="ko-KR" altLang="en-US" sz="2800" dirty="0">
              <a:solidFill>
                <a:prstClr val="black"/>
              </a:solidFill>
            </a:endParaRPr>
          </a:p>
        </p:txBody>
      </p:sp>
      <p:sp>
        <p:nvSpPr>
          <p:cNvPr id="22" name="타원 21"/>
          <p:cNvSpPr/>
          <p:nvPr/>
        </p:nvSpPr>
        <p:spPr>
          <a:xfrm>
            <a:off x="1117143" y="4148458"/>
            <a:ext cx="383023" cy="39502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9832" y="1832349"/>
            <a:ext cx="4800847" cy="444523"/>
          </a:xfrm>
          <a:prstGeom prst="rect">
            <a:avLst/>
          </a:prstGeom>
        </p:spPr>
      </p:pic>
      <p:pic>
        <p:nvPicPr>
          <p:cNvPr id="14" name="그림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5696" y="2625870"/>
            <a:ext cx="285765" cy="215911"/>
          </a:xfrm>
          <a:prstGeom prst="rect">
            <a:avLst/>
          </a:prstGeom>
        </p:spPr>
      </p:pic>
      <p:pic>
        <p:nvPicPr>
          <p:cNvPr id="15" name="그림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7800" y="2492896"/>
            <a:ext cx="266714" cy="425472"/>
          </a:xfrm>
          <a:prstGeom prst="rect">
            <a:avLst/>
          </a:prstGeom>
        </p:spPr>
      </p:pic>
      <p:pic>
        <p:nvPicPr>
          <p:cNvPr id="17" name="그림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7278" y="2625870"/>
            <a:ext cx="285765" cy="215911"/>
          </a:xfrm>
          <a:prstGeom prst="rect">
            <a:avLst/>
          </a:prstGeom>
        </p:spPr>
      </p:pic>
      <p:pic>
        <p:nvPicPr>
          <p:cNvPr id="18" name="그림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9382" y="2492896"/>
            <a:ext cx="266714" cy="425472"/>
          </a:xfrm>
          <a:prstGeom prst="rect">
            <a:avLst/>
          </a:prstGeom>
        </p:spPr>
      </p:pic>
      <p:pic>
        <p:nvPicPr>
          <p:cNvPr id="16" name="그림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67841" y="3002425"/>
            <a:ext cx="1327218" cy="501676"/>
          </a:xfrm>
          <a:prstGeom prst="rect">
            <a:avLst/>
          </a:prstGeom>
        </p:spPr>
      </p:pic>
      <p:pic>
        <p:nvPicPr>
          <p:cNvPr id="19" name="그림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35100" y="3673876"/>
            <a:ext cx="188605" cy="291480"/>
          </a:xfrm>
          <a:prstGeom prst="rect">
            <a:avLst/>
          </a:prstGeom>
        </p:spPr>
      </p:pic>
      <p:pic>
        <p:nvPicPr>
          <p:cNvPr id="20" name="그림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75416" y="3667526"/>
            <a:ext cx="188605" cy="297195"/>
          </a:xfrm>
          <a:prstGeom prst="rect">
            <a:avLst/>
          </a:prstGeom>
        </p:spPr>
      </p:pic>
      <p:pic>
        <p:nvPicPr>
          <p:cNvPr id="21" name="그림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29649" y="4183469"/>
            <a:ext cx="371494" cy="314341"/>
          </a:xfrm>
          <a:prstGeom prst="rect">
            <a:avLst/>
          </a:prstGeom>
        </p:spPr>
      </p:pic>
      <p:pic>
        <p:nvPicPr>
          <p:cNvPr id="23" name="그림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77903" y="4183468"/>
            <a:ext cx="354348" cy="302910"/>
          </a:xfrm>
          <a:prstGeom prst="rect">
            <a:avLst/>
          </a:prstGeom>
        </p:spPr>
      </p:pic>
      <p:pic>
        <p:nvPicPr>
          <p:cNvPr id="24" name="그림 2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23298" y="4715561"/>
            <a:ext cx="377210" cy="29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25976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42952" y="142852"/>
            <a:ext cx="6043626" cy="511156"/>
          </a:xfrm>
        </p:spPr>
        <p:txBody>
          <a:bodyPr/>
          <a:lstStyle/>
          <a:p>
            <a:r>
              <a:rPr lang="en-US" altLang="ko-KR" b="1" dirty="0"/>
              <a:t>Ⅱ</a:t>
            </a:r>
            <a:r>
              <a:rPr lang="en-US" altLang="ko-KR" dirty="0"/>
              <a:t>. </a:t>
            </a:r>
            <a:r>
              <a:rPr lang="ko-KR" altLang="en-US" dirty="0"/>
              <a:t>방정식과 부등식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214423"/>
            <a:ext cx="4114800" cy="630402"/>
          </a:xfrm>
        </p:spPr>
        <p:txBody>
          <a:bodyPr/>
          <a:lstStyle/>
          <a:p>
            <a:pPr>
              <a:buNone/>
            </a:pPr>
            <a:r>
              <a:rPr lang="ko-KR" altLang="en-US" b="1" dirty="0" smtClean="0">
                <a:solidFill>
                  <a:srgbClr val="F27640"/>
                </a:solidFill>
              </a:rPr>
              <a:t>대단원 학습 점검 </a:t>
            </a:r>
            <a:r>
              <a:rPr lang="en-US" altLang="ko-KR" b="1" dirty="0" smtClean="0">
                <a:solidFill>
                  <a:srgbClr val="F27640"/>
                </a:solidFill>
              </a:rPr>
              <a:t>07</a:t>
            </a:r>
            <a:endParaRPr lang="ko-KR" altLang="en-US" dirty="0">
              <a:solidFill>
                <a:srgbClr val="F27640"/>
              </a:solidFill>
            </a:endParaRPr>
          </a:p>
        </p:txBody>
      </p:sp>
      <p:sp>
        <p:nvSpPr>
          <p:cNvPr id="4" name="제목 개체 틀 1"/>
          <p:cNvSpPr txBox="1">
            <a:spLocks/>
          </p:cNvSpPr>
          <p:nvPr/>
        </p:nvSpPr>
        <p:spPr>
          <a:xfrm>
            <a:off x="6558616" y="186994"/>
            <a:ext cx="2214578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400" b="1" dirty="0" smtClean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교과서 </a:t>
            </a:r>
            <a:r>
              <a:rPr lang="en-US" altLang="ko-KR" sz="1400" b="1" dirty="0" smtClean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p.105</a:t>
            </a:r>
            <a:endParaRPr lang="ko-KR" altLang="en-US" sz="1400" b="1" kern="1200" noProof="0" dirty="0">
              <a:solidFill>
                <a:schemeClr val="accent2">
                  <a:lumMod val="50000"/>
                </a:schemeClr>
              </a:solidFill>
              <a:latin typeface="HY중고딕" panose="02030600000101010101" pitchFamily="18" charset="-127"/>
              <a:ea typeface="HY중고딕" panose="02030600000101010101" pitchFamily="18" charset="-127"/>
              <a:cs typeface="+mn-cs"/>
            </a:endParaRPr>
          </a:p>
        </p:txBody>
      </p:sp>
      <p:sp>
        <p:nvSpPr>
          <p:cNvPr id="11" name="내용 개체 틀 2"/>
          <p:cNvSpPr txBox="1">
            <a:spLocks/>
          </p:cNvSpPr>
          <p:nvPr/>
        </p:nvSpPr>
        <p:spPr>
          <a:xfrm>
            <a:off x="806896" y="179957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spcBef>
                <a:spcPct val="20000"/>
              </a:spcBef>
            </a:pPr>
            <a:r>
              <a:rPr lang="ko-KR" altLang="en-US" sz="3200" dirty="0" smtClean="0">
                <a:solidFill>
                  <a:prstClr val="black"/>
                </a:solidFill>
              </a:rPr>
              <a:t>이차함수</a:t>
            </a:r>
            <a:r>
              <a:rPr lang="en-US" altLang="ko-KR" sz="3200" dirty="0" smtClean="0">
                <a:solidFill>
                  <a:prstClr val="black"/>
                </a:solidFill>
              </a:rPr>
              <a:t>				       </a:t>
            </a:r>
            <a:r>
              <a:rPr lang="ko-KR" altLang="en-US" sz="3200" dirty="0" smtClean="0">
                <a:solidFill>
                  <a:prstClr val="black"/>
                </a:solidFill>
              </a:rPr>
              <a:t>의 그래프와 </a:t>
            </a:r>
            <a:endParaRPr lang="en-US" altLang="ko-KR" sz="3200" dirty="0" smtClean="0">
              <a:solidFill>
                <a:prstClr val="black"/>
              </a:solidFill>
            </a:endParaRPr>
          </a:p>
          <a:p>
            <a:pPr lvl="0">
              <a:spcBef>
                <a:spcPct val="20000"/>
              </a:spcBef>
            </a:pPr>
            <a:r>
              <a:rPr lang="ko-KR" altLang="en-US" sz="3200" dirty="0" smtClean="0">
                <a:solidFill>
                  <a:prstClr val="black"/>
                </a:solidFill>
              </a:rPr>
              <a:t>직선  </a:t>
            </a:r>
            <a:r>
              <a:rPr lang="en-US" altLang="ko-KR" sz="3200" dirty="0" smtClean="0">
                <a:solidFill>
                  <a:prstClr val="black"/>
                </a:solidFill>
              </a:rPr>
              <a:t>		 </a:t>
            </a:r>
            <a:r>
              <a:rPr lang="ko-KR" altLang="en-US" sz="3200" dirty="0" smtClean="0">
                <a:solidFill>
                  <a:prstClr val="black"/>
                </a:solidFill>
              </a:rPr>
              <a:t>이 한 점에서 만날 때</a:t>
            </a:r>
            <a:r>
              <a:rPr lang="en-US" altLang="ko-KR" sz="3200" dirty="0" smtClean="0">
                <a:solidFill>
                  <a:prstClr val="black"/>
                </a:solidFill>
              </a:rPr>
              <a:t>, </a:t>
            </a:r>
            <a:r>
              <a:rPr lang="ko-KR" altLang="en-US" sz="3200" dirty="0" smtClean="0">
                <a:solidFill>
                  <a:prstClr val="black"/>
                </a:solidFill>
              </a:rPr>
              <a:t>상수</a:t>
            </a:r>
            <a:endParaRPr lang="en-US" altLang="ko-KR" sz="3200" dirty="0" smtClean="0">
              <a:solidFill>
                <a:prstClr val="black"/>
              </a:solidFill>
            </a:endParaRPr>
          </a:p>
          <a:p>
            <a:pPr lvl="0">
              <a:spcBef>
                <a:spcPct val="20000"/>
              </a:spcBef>
            </a:pPr>
            <a:r>
              <a:rPr lang="en-US" altLang="ko-KR" sz="3200" dirty="0">
                <a:solidFill>
                  <a:prstClr val="black"/>
                </a:solidFill>
              </a:rPr>
              <a:t> </a:t>
            </a:r>
            <a:r>
              <a:rPr lang="en-US" altLang="ko-KR" sz="3200" dirty="0" smtClean="0">
                <a:solidFill>
                  <a:prstClr val="black"/>
                </a:solidFill>
              </a:rPr>
              <a:t> </a:t>
            </a:r>
            <a:r>
              <a:rPr lang="ko-KR" altLang="en-US" sz="3200" dirty="0" smtClean="0">
                <a:solidFill>
                  <a:prstClr val="black"/>
                </a:solidFill>
              </a:rPr>
              <a:t>의 값의 합은</a:t>
            </a:r>
            <a:r>
              <a:rPr lang="en-US" altLang="ko-KR" sz="3200" dirty="0" smtClean="0">
                <a:solidFill>
                  <a:prstClr val="black"/>
                </a:solidFill>
              </a:rPr>
              <a:t>?</a:t>
            </a:r>
          </a:p>
          <a:p>
            <a:pPr lvl="0">
              <a:spcBef>
                <a:spcPct val="20000"/>
              </a:spcBef>
            </a:pPr>
            <a:r>
              <a:rPr lang="en-US" altLang="ko-KR" sz="2800" dirty="0">
                <a:solidFill>
                  <a:prstClr val="black"/>
                </a:solidFill>
              </a:rPr>
              <a:t> </a:t>
            </a:r>
            <a:r>
              <a:rPr lang="en-US" altLang="ko-KR" sz="2800" dirty="0" smtClean="0">
                <a:solidFill>
                  <a:prstClr val="black"/>
                </a:solidFill>
              </a:rPr>
              <a:t> ①  </a:t>
            </a:r>
            <a:r>
              <a:rPr lang="en-US" altLang="ko-KR" sz="2800" dirty="0">
                <a:solidFill>
                  <a:prstClr val="black"/>
                </a:solidFill>
              </a:rPr>
              <a:t>			</a:t>
            </a:r>
            <a:r>
              <a:rPr lang="en-US" altLang="ko-KR" sz="2800" dirty="0" smtClean="0">
                <a:solidFill>
                  <a:prstClr val="black"/>
                </a:solidFill>
              </a:rPr>
              <a:t>         </a:t>
            </a:r>
            <a:r>
              <a:rPr lang="en-US" altLang="ko-KR" sz="900" dirty="0" smtClean="0">
                <a:solidFill>
                  <a:prstClr val="black"/>
                </a:solidFill>
              </a:rPr>
              <a:t> </a:t>
            </a:r>
            <a:r>
              <a:rPr lang="en-US" altLang="ko-KR" sz="2800" dirty="0" smtClean="0">
                <a:solidFill>
                  <a:prstClr val="black"/>
                </a:solidFill>
              </a:rPr>
              <a:t>②  </a:t>
            </a:r>
            <a:endParaRPr lang="en-US" altLang="ko-KR" sz="2800" dirty="0">
              <a:solidFill>
                <a:prstClr val="black"/>
              </a:solidFill>
            </a:endParaRPr>
          </a:p>
          <a:p>
            <a:pPr lvl="0">
              <a:spcBef>
                <a:spcPct val="20000"/>
              </a:spcBef>
            </a:pPr>
            <a:r>
              <a:rPr lang="en-US" altLang="ko-KR" sz="2800" dirty="0">
                <a:solidFill>
                  <a:prstClr val="black"/>
                </a:solidFill>
              </a:rPr>
              <a:t>  ③				  ④</a:t>
            </a:r>
          </a:p>
          <a:p>
            <a:pPr lvl="0">
              <a:spcBef>
                <a:spcPct val="20000"/>
              </a:spcBef>
            </a:pPr>
            <a:r>
              <a:rPr lang="en-US" altLang="ko-KR" sz="2800" dirty="0">
                <a:solidFill>
                  <a:prstClr val="black"/>
                </a:solidFill>
              </a:rPr>
              <a:t>  ⑤</a:t>
            </a:r>
            <a:endParaRPr lang="ko-KR" altLang="en-US" sz="2800" dirty="0">
              <a:solidFill>
                <a:prstClr val="black"/>
              </a:solidFill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3866" y="1799574"/>
            <a:ext cx="3740342" cy="533427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2368" y="2492896"/>
            <a:ext cx="1892397" cy="406421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9317" y="3079732"/>
            <a:ext cx="241312" cy="349268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9638" y="3676552"/>
            <a:ext cx="542953" cy="297195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73070" y="3676551"/>
            <a:ext cx="542953" cy="297195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41069" y="4196826"/>
            <a:ext cx="194320" cy="302910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73070" y="4190004"/>
            <a:ext cx="154313" cy="297195"/>
          </a:xfrm>
          <a:prstGeom prst="rect">
            <a:avLst/>
          </a:prstGeom>
        </p:spPr>
      </p:pic>
      <p:pic>
        <p:nvPicPr>
          <p:cNvPr id="14" name="그림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38197" y="4690161"/>
            <a:ext cx="188605" cy="314341"/>
          </a:xfrm>
          <a:prstGeom prst="rect">
            <a:avLst/>
          </a:prstGeom>
        </p:spPr>
      </p:pic>
      <p:sp>
        <p:nvSpPr>
          <p:cNvPr id="21" name="타원 20"/>
          <p:cNvSpPr/>
          <p:nvPr/>
        </p:nvSpPr>
        <p:spPr>
          <a:xfrm>
            <a:off x="1124287" y="4646499"/>
            <a:ext cx="395914" cy="40832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652615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42952" y="142852"/>
            <a:ext cx="6043626" cy="511156"/>
          </a:xfrm>
        </p:spPr>
        <p:txBody>
          <a:bodyPr/>
          <a:lstStyle/>
          <a:p>
            <a:r>
              <a:rPr lang="en-US" altLang="ko-KR" b="1" dirty="0"/>
              <a:t>Ⅱ</a:t>
            </a:r>
            <a:r>
              <a:rPr lang="en-US" altLang="ko-KR" dirty="0"/>
              <a:t>. </a:t>
            </a:r>
            <a:r>
              <a:rPr lang="ko-KR" altLang="en-US" dirty="0"/>
              <a:t>방정식과 부등식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214423"/>
            <a:ext cx="4114800" cy="630402"/>
          </a:xfrm>
        </p:spPr>
        <p:txBody>
          <a:bodyPr/>
          <a:lstStyle/>
          <a:p>
            <a:pPr>
              <a:buNone/>
            </a:pPr>
            <a:r>
              <a:rPr lang="ko-KR" altLang="en-US" b="1" dirty="0" smtClean="0">
                <a:solidFill>
                  <a:srgbClr val="F27640"/>
                </a:solidFill>
              </a:rPr>
              <a:t>대단원 학습 점검 </a:t>
            </a:r>
            <a:r>
              <a:rPr lang="en-US" altLang="ko-KR" b="1" dirty="0" smtClean="0">
                <a:solidFill>
                  <a:srgbClr val="F27640"/>
                </a:solidFill>
              </a:rPr>
              <a:t>08</a:t>
            </a:r>
            <a:endParaRPr lang="ko-KR" altLang="en-US" dirty="0">
              <a:solidFill>
                <a:srgbClr val="F27640"/>
              </a:solidFill>
            </a:endParaRPr>
          </a:p>
        </p:txBody>
      </p:sp>
      <p:sp>
        <p:nvSpPr>
          <p:cNvPr id="4" name="제목 개체 틀 1"/>
          <p:cNvSpPr txBox="1">
            <a:spLocks/>
          </p:cNvSpPr>
          <p:nvPr/>
        </p:nvSpPr>
        <p:spPr>
          <a:xfrm>
            <a:off x="6558616" y="186994"/>
            <a:ext cx="2214578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400" b="1" dirty="0" smtClean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교과서 </a:t>
            </a:r>
            <a:r>
              <a:rPr lang="en-US" altLang="ko-KR" sz="1400" b="1" dirty="0" smtClean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p.105</a:t>
            </a:r>
            <a:endParaRPr lang="ko-KR" altLang="en-US" sz="1400" b="1" kern="1200" noProof="0" dirty="0">
              <a:solidFill>
                <a:schemeClr val="accent2">
                  <a:lumMod val="50000"/>
                </a:schemeClr>
              </a:solidFill>
              <a:latin typeface="HY중고딕" panose="02030600000101010101" pitchFamily="18" charset="-127"/>
              <a:ea typeface="HY중고딕" panose="02030600000101010101" pitchFamily="18" charset="-127"/>
              <a:cs typeface="+mn-cs"/>
            </a:endParaRPr>
          </a:p>
        </p:txBody>
      </p:sp>
      <p:sp>
        <p:nvSpPr>
          <p:cNvPr id="11" name="내용 개체 틀 2"/>
          <p:cNvSpPr txBox="1">
            <a:spLocks/>
          </p:cNvSpPr>
          <p:nvPr/>
        </p:nvSpPr>
        <p:spPr>
          <a:xfrm>
            <a:off x="806896" y="179957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spcBef>
                <a:spcPct val="20000"/>
              </a:spcBef>
            </a:pPr>
            <a:r>
              <a:rPr lang="ko-KR" altLang="en-US" sz="3200" dirty="0" smtClean="0">
                <a:solidFill>
                  <a:prstClr val="black"/>
                </a:solidFill>
              </a:rPr>
              <a:t>삼차방정식 </a:t>
            </a:r>
            <a:r>
              <a:rPr lang="en-US" altLang="ko-KR" sz="3200" dirty="0" smtClean="0">
                <a:solidFill>
                  <a:prstClr val="black"/>
                </a:solidFill>
              </a:rPr>
              <a:t>						 </a:t>
            </a:r>
            <a:r>
              <a:rPr lang="ko-KR" altLang="en-US" sz="3200" dirty="0" smtClean="0">
                <a:solidFill>
                  <a:prstClr val="black"/>
                </a:solidFill>
              </a:rPr>
              <a:t>의 </a:t>
            </a:r>
            <a:endParaRPr lang="en-US" altLang="ko-KR" sz="3200" dirty="0" smtClean="0">
              <a:solidFill>
                <a:prstClr val="black"/>
              </a:solidFill>
            </a:endParaRPr>
          </a:p>
          <a:p>
            <a:pPr lvl="0">
              <a:spcBef>
                <a:spcPct val="20000"/>
              </a:spcBef>
            </a:pPr>
            <a:r>
              <a:rPr lang="ko-KR" altLang="en-US" sz="3200" dirty="0" smtClean="0">
                <a:solidFill>
                  <a:prstClr val="black"/>
                </a:solidFill>
              </a:rPr>
              <a:t>근이 모두 실수가 되도록 하는 실수   의 최</a:t>
            </a:r>
            <a:endParaRPr lang="en-US" altLang="ko-KR" sz="3200" dirty="0" smtClean="0">
              <a:solidFill>
                <a:prstClr val="black"/>
              </a:solidFill>
            </a:endParaRPr>
          </a:p>
          <a:p>
            <a:pPr lvl="0">
              <a:spcBef>
                <a:spcPct val="20000"/>
              </a:spcBef>
            </a:pPr>
            <a:r>
              <a:rPr lang="ko-KR" altLang="en-US" sz="3200" dirty="0" err="1" smtClean="0">
                <a:solidFill>
                  <a:prstClr val="black"/>
                </a:solidFill>
              </a:rPr>
              <a:t>솟값은</a:t>
            </a:r>
            <a:r>
              <a:rPr lang="en-US" altLang="ko-KR" sz="3200" dirty="0" smtClean="0">
                <a:solidFill>
                  <a:prstClr val="black"/>
                </a:solidFill>
              </a:rPr>
              <a:t>?</a:t>
            </a:r>
            <a:r>
              <a:rPr lang="ko-KR" altLang="en-US" sz="3200" dirty="0" smtClean="0">
                <a:solidFill>
                  <a:prstClr val="black"/>
                </a:solidFill>
              </a:rPr>
              <a:t> </a:t>
            </a:r>
            <a:endParaRPr lang="en-US" altLang="ko-KR" sz="3200" dirty="0" smtClean="0">
              <a:solidFill>
                <a:prstClr val="black"/>
              </a:solidFill>
            </a:endParaRPr>
          </a:p>
          <a:p>
            <a:pPr lvl="0">
              <a:spcBef>
                <a:spcPct val="20000"/>
              </a:spcBef>
            </a:pPr>
            <a:r>
              <a:rPr lang="en-US" altLang="ko-KR" sz="2800" dirty="0">
                <a:solidFill>
                  <a:prstClr val="black"/>
                </a:solidFill>
              </a:rPr>
              <a:t>  </a:t>
            </a:r>
            <a:r>
              <a:rPr lang="en-US" altLang="ko-KR" sz="2800" dirty="0" smtClean="0">
                <a:solidFill>
                  <a:prstClr val="black"/>
                </a:solidFill>
              </a:rPr>
              <a:t>①  </a:t>
            </a:r>
            <a:r>
              <a:rPr lang="en-US" altLang="ko-KR" sz="2800" dirty="0">
                <a:solidFill>
                  <a:prstClr val="black"/>
                </a:solidFill>
              </a:rPr>
              <a:t>		</a:t>
            </a:r>
            <a:r>
              <a:rPr lang="en-US" altLang="ko-KR" sz="2800" dirty="0" smtClean="0">
                <a:solidFill>
                  <a:prstClr val="black"/>
                </a:solidFill>
              </a:rPr>
              <a:t>	</a:t>
            </a:r>
            <a:r>
              <a:rPr lang="en-US" altLang="ko-KR" sz="2800" dirty="0">
                <a:solidFill>
                  <a:prstClr val="black"/>
                </a:solidFill>
              </a:rPr>
              <a:t>	  </a:t>
            </a:r>
            <a:r>
              <a:rPr lang="en-US" altLang="ko-KR" sz="2800" dirty="0" smtClean="0">
                <a:solidFill>
                  <a:prstClr val="black"/>
                </a:solidFill>
              </a:rPr>
              <a:t>②   </a:t>
            </a:r>
            <a:endParaRPr lang="en-US" altLang="ko-KR" sz="2800" dirty="0">
              <a:solidFill>
                <a:prstClr val="black"/>
              </a:solidFill>
            </a:endParaRPr>
          </a:p>
          <a:p>
            <a:pPr lvl="0">
              <a:spcBef>
                <a:spcPct val="20000"/>
              </a:spcBef>
            </a:pPr>
            <a:r>
              <a:rPr lang="en-US" altLang="ko-KR" sz="2800" dirty="0">
                <a:solidFill>
                  <a:prstClr val="black"/>
                </a:solidFill>
              </a:rPr>
              <a:t>  ③				  ④</a:t>
            </a:r>
          </a:p>
          <a:p>
            <a:pPr lvl="0">
              <a:spcBef>
                <a:spcPct val="20000"/>
              </a:spcBef>
            </a:pPr>
            <a:r>
              <a:rPr lang="en-US" altLang="ko-KR" sz="2800" dirty="0">
                <a:solidFill>
                  <a:prstClr val="black"/>
                </a:solidFill>
              </a:rPr>
              <a:t>  ⑤</a:t>
            </a:r>
            <a:endParaRPr lang="ko-KR" altLang="en-US" sz="2800" dirty="0">
              <a:solidFill>
                <a:prstClr val="black"/>
              </a:solidFill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1840" y="1844825"/>
            <a:ext cx="5200917" cy="501676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3959" y="2518836"/>
            <a:ext cx="234962" cy="349268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0176" y="3706957"/>
            <a:ext cx="514376" cy="285764"/>
          </a:xfrm>
          <a:prstGeom prst="rect">
            <a:avLst/>
          </a:prstGeom>
        </p:spPr>
      </p:pic>
      <p:pic>
        <p:nvPicPr>
          <p:cNvPr id="14" name="그림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89435" y="3706957"/>
            <a:ext cx="188605" cy="302910"/>
          </a:xfrm>
          <a:prstGeom prst="rect">
            <a:avLst/>
          </a:prstGeom>
        </p:spPr>
      </p:pic>
      <p:pic>
        <p:nvPicPr>
          <p:cNvPr id="15" name="그림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60176" y="4192405"/>
            <a:ext cx="160028" cy="302910"/>
          </a:xfrm>
          <a:prstGeom prst="rect">
            <a:avLst/>
          </a:prstGeom>
        </p:spPr>
      </p:pic>
      <p:pic>
        <p:nvPicPr>
          <p:cNvPr id="16" name="그림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89435" y="4184044"/>
            <a:ext cx="194320" cy="291480"/>
          </a:xfrm>
          <a:prstGeom prst="rect">
            <a:avLst/>
          </a:prstGeom>
        </p:spPr>
      </p:pic>
      <p:pic>
        <p:nvPicPr>
          <p:cNvPr id="17" name="그림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60176" y="4717837"/>
            <a:ext cx="177174" cy="297195"/>
          </a:xfrm>
          <a:prstGeom prst="rect">
            <a:avLst/>
          </a:prstGeom>
        </p:spPr>
      </p:pic>
      <p:sp>
        <p:nvSpPr>
          <p:cNvPr id="18" name="타원 17"/>
          <p:cNvSpPr/>
          <p:nvPr/>
        </p:nvSpPr>
        <p:spPr>
          <a:xfrm>
            <a:off x="1132917" y="3640311"/>
            <a:ext cx="357610" cy="36881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4010136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42952" y="142852"/>
            <a:ext cx="6043626" cy="511156"/>
          </a:xfrm>
        </p:spPr>
        <p:txBody>
          <a:bodyPr/>
          <a:lstStyle/>
          <a:p>
            <a:r>
              <a:rPr lang="en-US" altLang="ko-KR" b="1" dirty="0"/>
              <a:t>Ⅱ</a:t>
            </a:r>
            <a:r>
              <a:rPr lang="en-US" altLang="ko-KR" dirty="0"/>
              <a:t>. </a:t>
            </a:r>
            <a:r>
              <a:rPr lang="ko-KR" altLang="en-US" dirty="0"/>
              <a:t>방정식과 부등식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214423"/>
            <a:ext cx="4114800" cy="630402"/>
          </a:xfrm>
        </p:spPr>
        <p:txBody>
          <a:bodyPr/>
          <a:lstStyle/>
          <a:p>
            <a:pPr>
              <a:buNone/>
            </a:pPr>
            <a:r>
              <a:rPr lang="ko-KR" altLang="en-US" b="1" dirty="0" smtClean="0">
                <a:solidFill>
                  <a:srgbClr val="F27640"/>
                </a:solidFill>
              </a:rPr>
              <a:t>대단원 학습 점검 </a:t>
            </a:r>
            <a:r>
              <a:rPr lang="en-US" altLang="ko-KR" b="1" dirty="0" smtClean="0">
                <a:solidFill>
                  <a:srgbClr val="F27640"/>
                </a:solidFill>
              </a:rPr>
              <a:t>09</a:t>
            </a:r>
            <a:endParaRPr lang="ko-KR" altLang="en-US" dirty="0">
              <a:solidFill>
                <a:srgbClr val="F27640"/>
              </a:solidFill>
            </a:endParaRPr>
          </a:p>
        </p:txBody>
      </p:sp>
      <p:sp>
        <p:nvSpPr>
          <p:cNvPr id="4" name="제목 개체 틀 1"/>
          <p:cNvSpPr txBox="1">
            <a:spLocks/>
          </p:cNvSpPr>
          <p:nvPr/>
        </p:nvSpPr>
        <p:spPr>
          <a:xfrm>
            <a:off x="6558616" y="186994"/>
            <a:ext cx="2214578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400" b="1" dirty="0" smtClean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교과서 </a:t>
            </a:r>
            <a:r>
              <a:rPr lang="en-US" altLang="ko-KR" sz="1400" b="1" dirty="0" smtClean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p.105</a:t>
            </a:r>
            <a:endParaRPr lang="ko-KR" altLang="en-US" sz="1400" b="1" kern="1200" noProof="0" dirty="0">
              <a:solidFill>
                <a:schemeClr val="accent2">
                  <a:lumMod val="50000"/>
                </a:schemeClr>
              </a:solidFill>
              <a:latin typeface="HY중고딕" panose="02030600000101010101" pitchFamily="18" charset="-127"/>
              <a:ea typeface="HY중고딕" panose="02030600000101010101" pitchFamily="18" charset="-127"/>
              <a:cs typeface="+mn-cs"/>
            </a:endParaRPr>
          </a:p>
        </p:txBody>
      </p:sp>
      <p:sp>
        <p:nvSpPr>
          <p:cNvPr id="11" name="내용 개체 틀 2"/>
          <p:cNvSpPr txBox="1">
            <a:spLocks/>
          </p:cNvSpPr>
          <p:nvPr/>
        </p:nvSpPr>
        <p:spPr>
          <a:xfrm>
            <a:off x="806896" y="179957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lnSpc>
                <a:spcPct val="120000"/>
              </a:lnSpc>
              <a:spcBef>
                <a:spcPct val="20000"/>
              </a:spcBef>
            </a:pPr>
            <a:r>
              <a:rPr lang="ko-KR" altLang="en-US" sz="3200" dirty="0" smtClean="0">
                <a:solidFill>
                  <a:prstClr val="black"/>
                </a:solidFill>
              </a:rPr>
              <a:t>이차부등식</a:t>
            </a:r>
            <a:r>
              <a:rPr lang="en-US" altLang="ko-KR" sz="3200" dirty="0" smtClean="0">
                <a:solidFill>
                  <a:prstClr val="black"/>
                </a:solidFill>
              </a:rPr>
              <a:t>			     </a:t>
            </a:r>
            <a:r>
              <a:rPr lang="ko-KR" altLang="en-US" sz="3200" dirty="0" smtClean="0">
                <a:solidFill>
                  <a:prstClr val="black"/>
                </a:solidFill>
              </a:rPr>
              <a:t>의 해가</a:t>
            </a:r>
            <a:endParaRPr lang="en-US" altLang="ko-KR" sz="3200" dirty="0" smtClean="0">
              <a:solidFill>
                <a:prstClr val="black"/>
              </a:solidFill>
            </a:endParaRPr>
          </a:p>
          <a:p>
            <a:pPr lvl="0">
              <a:lnSpc>
                <a:spcPct val="120000"/>
              </a:lnSpc>
              <a:spcBef>
                <a:spcPct val="20000"/>
              </a:spcBef>
            </a:pPr>
            <a:r>
              <a:rPr lang="en-US" altLang="ko-KR" sz="3200" dirty="0">
                <a:solidFill>
                  <a:prstClr val="black"/>
                </a:solidFill>
              </a:rPr>
              <a:t>	</a:t>
            </a:r>
            <a:r>
              <a:rPr lang="en-US" altLang="ko-KR" sz="3200" dirty="0" smtClean="0">
                <a:solidFill>
                  <a:prstClr val="black"/>
                </a:solidFill>
              </a:rPr>
              <a:t>	 </a:t>
            </a:r>
            <a:r>
              <a:rPr lang="ko-KR" altLang="en-US" sz="3200" dirty="0" smtClean="0">
                <a:solidFill>
                  <a:prstClr val="black"/>
                </a:solidFill>
              </a:rPr>
              <a:t>일 때</a:t>
            </a:r>
            <a:r>
              <a:rPr lang="en-US" altLang="ko-KR" sz="3200" dirty="0" smtClean="0">
                <a:solidFill>
                  <a:prstClr val="black"/>
                </a:solidFill>
              </a:rPr>
              <a:t>,</a:t>
            </a:r>
            <a:r>
              <a:rPr lang="ko-KR" altLang="en-US" sz="3200" dirty="0" smtClean="0">
                <a:solidFill>
                  <a:prstClr val="black"/>
                </a:solidFill>
              </a:rPr>
              <a:t> 이차부등식 </a:t>
            </a:r>
            <a:endParaRPr lang="en-US" altLang="ko-KR" sz="3200" dirty="0" smtClean="0">
              <a:solidFill>
                <a:prstClr val="black"/>
              </a:solidFill>
            </a:endParaRPr>
          </a:p>
          <a:p>
            <a:pPr lvl="0">
              <a:lnSpc>
                <a:spcPct val="120000"/>
              </a:lnSpc>
              <a:spcBef>
                <a:spcPct val="20000"/>
              </a:spcBef>
            </a:pPr>
            <a:r>
              <a:rPr lang="en-US" altLang="ko-KR" sz="3200" dirty="0">
                <a:solidFill>
                  <a:prstClr val="black"/>
                </a:solidFill>
              </a:rPr>
              <a:t> </a:t>
            </a:r>
            <a:r>
              <a:rPr lang="en-US" altLang="ko-KR" sz="3200" dirty="0" smtClean="0">
                <a:solidFill>
                  <a:prstClr val="black"/>
                </a:solidFill>
              </a:rPr>
              <a:t>			   </a:t>
            </a:r>
            <a:r>
              <a:rPr lang="ko-KR" altLang="en-US" sz="3200" dirty="0" smtClean="0">
                <a:solidFill>
                  <a:prstClr val="black"/>
                </a:solidFill>
              </a:rPr>
              <a:t>의 해는</a:t>
            </a:r>
            <a:r>
              <a:rPr lang="en-US" altLang="ko-KR" sz="3200" dirty="0" smtClean="0">
                <a:solidFill>
                  <a:prstClr val="black"/>
                </a:solidFill>
              </a:rPr>
              <a:t>? (</a:t>
            </a:r>
            <a:r>
              <a:rPr lang="ko-KR" altLang="en-US" sz="3200" dirty="0" smtClean="0">
                <a:solidFill>
                  <a:prstClr val="black"/>
                </a:solidFill>
              </a:rPr>
              <a:t>단</a:t>
            </a:r>
            <a:r>
              <a:rPr lang="en-US" altLang="ko-KR" sz="3200" dirty="0" smtClean="0">
                <a:solidFill>
                  <a:prstClr val="black"/>
                </a:solidFill>
              </a:rPr>
              <a:t>,  	    )</a:t>
            </a:r>
          </a:p>
          <a:p>
            <a:pPr lvl="0">
              <a:lnSpc>
                <a:spcPct val="120000"/>
              </a:lnSpc>
              <a:spcBef>
                <a:spcPct val="20000"/>
              </a:spcBef>
            </a:pPr>
            <a:r>
              <a:rPr lang="en-US" altLang="ko-KR" sz="600" dirty="0">
                <a:solidFill>
                  <a:prstClr val="black"/>
                </a:solidFill>
              </a:rPr>
              <a:t> </a:t>
            </a:r>
            <a:endParaRPr lang="en-US" altLang="ko-KR" sz="3200" dirty="0">
              <a:solidFill>
                <a:prstClr val="black"/>
              </a:solidFill>
            </a:endParaRPr>
          </a:p>
          <a:p>
            <a:pPr lvl="0">
              <a:lnSpc>
                <a:spcPct val="120000"/>
              </a:lnSpc>
              <a:spcBef>
                <a:spcPct val="20000"/>
              </a:spcBef>
            </a:pPr>
            <a:r>
              <a:rPr lang="en-US" altLang="ko-KR" sz="2800" dirty="0" smtClean="0">
                <a:solidFill>
                  <a:prstClr val="black"/>
                </a:solidFill>
              </a:rPr>
              <a:t>  ①   </a:t>
            </a:r>
            <a:r>
              <a:rPr lang="en-US" altLang="ko-KR" sz="2800" dirty="0">
                <a:solidFill>
                  <a:prstClr val="black"/>
                </a:solidFill>
              </a:rPr>
              <a:t>			  </a:t>
            </a:r>
            <a:r>
              <a:rPr lang="en-US" altLang="ko-KR" sz="2800" dirty="0" smtClean="0">
                <a:solidFill>
                  <a:prstClr val="black"/>
                </a:solidFill>
              </a:rPr>
              <a:t>②   </a:t>
            </a:r>
          </a:p>
          <a:p>
            <a:pPr lvl="0">
              <a:lnSpc>
                <a:spcPct val="120000"/>
              </a:lnSpc>
              <a:spcBef>
                <a:spcPct val="20000"/>
              </a:spcBef>
            </a:pPr>
            <a:r>
              <a:rPr lang="en-US" altLang="ko-KR" sz="600" dirty="0">
                <a:solidFill>
                  <a:prstClr val="black"/>
                </a:solidFill>
              </a:rPr>
              <a:t> </a:t>
            </a:r>
            <a:endParaRPr lang="en-US" altLang="ko-KR" dirty="0">
              <a:solidFill>
                <a:prstClr val="black"/>
              </a:solidFill>
            </a:endParaRPr>
          </a:p>
          <a:p>
            <a:pPr lvl="0">
              <a:lnSpc>
                <a:spcPct val="120000"/>
              </a:lnSpc>
              <a:spcBef>
                <a:spcPct val="20000"/>
              </a:spcBef>
            </a:pPr>
            <a:r>
              <a:rPr lang="en-US" altLang="ko-KR" sz="2800" dirty="0">
                <a:solidFill>
                  <a:prstClr val="black"/>
                </a:solidFill>
              </a:rPr>
              <a:t>  ③				  </a:t>
            </a:r>
            <a:r>
              <a:rPr lang="en-US" altLang="ko-KR" sz="2800" dirty="0" smtClean="0">
                <a:solidFill>
                  <a:prstClr val="black"/>
                </a:solidFill>
              </a:rPr>
              <a:t>④</a:t>
            </a:r>
          </a:p>
          <a:p>
            <a:pPr lvl="0">
              <a:lnSpc>
                <a:spcPct val="120000"/>
              </a:lnSpc>
              <a:spcBef>
                <a:spcPct val="20000"/>
              </a:spcBef>
            </a:pPr>
            <a:r>
              <a:rPr lang="en-US" altLang="ko-KR" sz="600" dirty="0">
                <a:solidFill>
                  <a:prstClr val="black"/>
                </a:solidFill>
              </a:rPr>
              <a:t> </a:t>
            </a:r>
            <a:endParaRPr lang="en-US" altLang="ko-KR" sz="2800" dirty="0">
              <a:solidFill>
                <a:prstClr val="black"/>
              </a:solidFill>
            </a:endParaRPr>
          </a:p>
          <a:p>
            <a:pPr lvl="0">
              <a:lnSpc>
                <a:spcPct val="120000"/>
              </a:lnSpc>
              <a:spcBef>
                <a:spcPct val="20000"/>
              </a:spcBef>
            </a:pPr>
            <a:r>
              <a:rPr lang="en-US" altLang="ko-KR" sz="2800" dirty="0">
                <a:solidFill>
                  <a:prstClr val="black"/>
                </a:solidFill>
              </a:rPr>
              <a:t>  </a:t>
            </a:r>
            <a:r>
              <a:rPr lang="en-US" altLang="ko-KR" sz="2800" dirty="0" smtClean="0">
                <a:solidFill>
                  <a:prstClr val="black"/>
                </a:solidFill>
              </a:rPr>
              <a:t>⑤		 </a:t>
            </a:r>
            <a:r>
              <a:rPr lang="ko-KR" altLang="en-US" sz="2800" dirty="0" smtClean="0">
                <a:solidFill>
                  <a:prstClr val="black"/>
                </a:solidFill>
              </a:rPr>
              <a:t>또는 </a:t>
            </a:r>
            <a:endParaRPr lang="ko-KR" altLang="en-US" sz="2800" dirty="0">
              <a:solidFill>
                <a:prstClr val="black"/>
              </a:solidFill>
            </a:endParaRPr>
          </a:p>
        </p:txBody>
      </p:sp>
      <p:sp>
        <p:nvSpPr>
          <p:cNvPr id="18" name="타원 17"/>
          <p:cNvSpPr/>
          <p:nvPr/>
        </p:nvSpPr>
        <p:spPr>
          <a:xfrm>
            <a:off x="4774747" y="4796773"/>
            <a:ext cx="397104" cy="40955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8822" y="1844825"/>
            <a:ext cx="2997354" cy="431822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2639538"/>
            <a:ext cx="1911448" cy="419122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600" y="3257797"/>
            <a:ext cx="3003704" cy="450873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16893" y="3344398"/>
            <a:ext cx="1295467" cy="425472"/>
          </a:xfrm>
          <a:prstGeom prst="rect">
            <a:avLst/>
          </a:prstGeom>
        </p:spPr>
      </p:pic>
      <p:pic>
        <p:nvPicPr>
          <p:cNvPr id="22" name="그림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34298" y="3979428"/>
            <a:ext cx="1423108" cy="640113"/>
          </a:xfrm>
          <a:prstGeom prst="rect">
            <a:avLst/>
          </a:prstGeom>
        </p:spPr>
      </p:pic>
      <p:pic>
        <p:nvPicPr>
          <p:cNvPr id="23" name="그림 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99794" y="4665927"/>
            <a:ext cx="1691727" cy="645828"/>
          </a:xfrm>
          <a:prstGeom prst="rect">
            <a:avLst/>
          </a:prstGeom>
        </p:spPr>
      </p:pic>
      <p:pic>
        <p:nvPicPr>
          <p:cNvPr id="24" name="그림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64352" y="3965622"/>
            <a:ext cx="1703157" cy="651543"/>
          </a:xfrm>
          <a:prstGeom prst="rect">
            <a:avLst/>
          </a:prstGeom>
        </p:spPr>
      </p:pic>
      <p:pic>
        <p:nvPicPr>
          <p:cNvPr id="25" name="그림 2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55594" y="4665927"/>
            <a:ext cx="1891762" cy="640113"/>
          </a:xfrm>
          <a:prstGeom prst="rect">
            <a:avLst/>
          </a:prstGeom>
        </p:spPr>
      </p:pic>
      <p:pic>
        <p:nvPicPr>
          <p:cNvPr id="26" name="그림 2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99794" y="5418073"/>
            <a:ext cx="1028753" cy="611537"/>
          </a:xfrm>
          <a:prstGeom prst="rect">
            <a:avLst/>
          </a:prstGeom>
        </p:spPr>
      </p:pic>
      <p:pic>
        <p:nvPicPr>
          <p:cNvPr id="27" name="그림 2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691463" y="5386320"/>
            <a:ext cx="1000176" cy="640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38091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내용 개체 틀 2"/>
          <p:cNvSpPr txBox="1">
            <a:spLocks/>
          </p:cNvSpPr>
          <p:nvPr/>
        </p:nvSpPr>
        <p:spPr>
          <a:xfrm>
            <a:off x="741644" y="184482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lnSpc>
                <a:spcPct val="120000"/>
              </a:lnSpc>
              <a:spcBef>
                <a:spcPct val="20000"/>
              </a:spcBef>
            </a:pPr>
            <a:endParaRPr lang="en-US" altLang="ko-KR" sz="500" dirty="0" smtClean="0">
              <a:solidFill>
                <a:prstClr val="black"/>
              </a:solidFill>
            </a:endParaRPr>
          </a:p>
          <a:p>
            <a:pPr marL="342900" lvl="0" indent="-342900">
              <a:lnSpc>
                <a:spcPct val="120000"/>
              </a:lnSpc>
              <a:spcBef>
                <a:spcPct val="20000"/>
              </a:spcBef>
            </a:pPr>
            <a:r>
              <a:rPr lang="ko-KR" altLang="en-US" sz="3200" dirty="0" smtClean="0">
                <a:solidFill>
                  <a:prstClr val="black"/>
                </a:solidFill>
              </a:rPr>
              <a:t>연립이차부등식</a:t>
            </a:r>
            <a:r>
              <a:rPr lang="en-US" altLang="ko-KR" sz="3200" dirty="0" smtClean="0">
                <a:solidFill>
                  <a:prstClr val="black"/>
                </a:solidFill>
              </a:rPr>
              <a:t>					</a:t>
            </a:r>
            <a:r>
              <a:rPr lang="ko-KR" altLang="en-US" sz="3200" dirty="0" smtClean="0">
                <a:solidFill>
                  <a:prstClr val="black"/>
                </a:solidFill>
              </a:rPr>
              <a:t>을</a:t>
            </a:r>
            <a:endParaRPr lang="en-US" altLang="ko-KR" sz="3200" dirty="0" smtClean="0">
              <a:solidFill>
                <a:prstClr val="black"/>
              </a:solidFill>
            </a:endParaRPr>
          </a:p>
          <a:p>
            <a:pPr marL="342900" lvl="0" indent="-342900">
              <a:lnSpc>
                <a:spcPct val="120000"/>
              </a:lnSpc>
              <a:spcBef>
                <a:spcPct val="20000"/>
              </a:spcBef>
            </a:pPr>
            <a:endParaRPr lang="en-US" altLang="ko-KR" sz="1400" dirty="0" smtClean="0">
              <a:solidFill>
                <a:prstClr val="black"/>
              </a:solidFill>
            </a:endParaRPr>
          </a:p>
          <a:p>
            <a:pPr marL="342900" lvl="0" indent="-342900">
              <a:lnSpc>
                <a:spcPct val="120000"/>
              </a:lnSpc>
              <a:spcBef>
                <a:spcPct val="20000"/>
              </a:spcBef>
            </a:pPr>
            <a:r>
              <a:rPr lang="ko-KR" altLang="en-US" sz="3200" dirty="0" smtClean="0">
                <a:solidFill>
                  <a:prstClr val="black"/>
                </a:solidFill>
              </a:rPr>
              <a:t>만족하는 정수가   개가 되도록 하는 실수</a:t>
            </a:r>
            <a:r>
              <a:rPr lang="en-US" altLang="ko-KR" sz="3200" dirty="0" smtClean="0">
                <a:solidFill>
                  <a:prstClr val="black"/>
                </a:solidFill>
              </a:rPr>
              <a:t/>
            </a:r>
            <a:br>
              <a:rPr lang="en-US" altLang="ko-KR" sz="3200" dirty="0" smtClean="0">
                <a:solidFill>
                  <a:prstClr val="black"/>
                </a:solidFill>
              </a:rPr>
            </a:br>
            <a:r>
              <a:rPr lang="ko-KR" altLang="en-US" sz="3200" dirty="0" smtClean="0">
                <a:solidFill>
                  <a:prstClr val="black"/>
                </a:solidFill>
              </a:rPr>
              <a:t>의 값의 범위를 구하라</a:t>
            </a:r>
            <a:r>
              <a:rPr lang="en-US" altLang="ko-KR" sz="3200" dirty="0" smtClean="0">
                <a:solidFill>
                  <a:prstClr val="black"/>
                </a:solidFill>
              </a:rPr>
              <a:t>.</a:t>
            </a:r>
            <a:endParaRPr lang="en-US" altLang="ko-KR" sz="3200" dirty="0">
              <a:solidFill>
                <a:prstClr val="black"/>
              </a:solidFill>
            </a:endParaRPr>
          </a:p>
          <a:p>
            <a:pPr marL="342900" lvl="0" indent="-342900">
              <a:lnSpc>
                <a:spcPct val="120000"/>
              </a:lnSpc>
              <a:spcBef>
                <a:spcPct val="20000"/>
              </a:spcBef>
            </a:pPr>
            <a:r>
              <a:rPr lang="en-US" altLang="ko-KR" sz="3200" dirty="0" smtClean="0">
                <a:solidFill>
                  <a:prstClr val="black"/>
                </a:solidFill>
              </a:rPr>
              <a:t>  </a:t>
            </a:r>
            <a:endParaRPr lang="ko-KR" altLang="en-US" sz="3200" dirty="0">
              <a:solidFill>
                <a:prstClr val="black"/>
              </a:solidFill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42952" y="142852"/>
            <a:ext cx="6043626" cy="511156"/>
          </a:xfrm>
        </p:spPr>
        <p:txBody>
          <a:bodyPr/>
          <a:lstStyle/>
          <a:p>
            <a:r>
              <a:rPr lang="en-US" altLang="ko-KR" b="1" dirty="0"/>
              <a:t>Ⅱ</a:t>
            </a:r>
            <a:r>
              <a:rPr lang="en-US" altLang="ko-KR" dirty="0"/>
              <a:t>. </a:t>
            </a:r>
            <a:r>
              <a:rPr lang="ko-KR" altLang="en-US" dirty="0"/>
              <a:t>방정식과 부등식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214423"/>
            <a:ext cx="4114800" cy="630402"/>
          </a:xfrm>
        </p:spPr>
        <p:txBody>
          <a:bodyPr/>
          <a:lstStyle/>
          <a:p>
            <a:pPr>
              <a:buNone/>
            </a:pPr>
            <a:r>
              <a:rPr lang="ko-KR" altLang="en-US" b="1" dirty="0" smtClean="0">
                <a:solidFill>
                  <a:srgbClr val="F27640"/>
                </a:solidFill>
              </a:rPr>
              <a:t>대단원 학습 점검 </a:t>
            </a:r>
            <a:r>
              <a:rPr lang="en-US" altLang="ko-KR" b="1" dirty="0" smtClean="0">
                <a:solidFill>
                  <a:srgbClr val="F27640"/>
                </a:solidFill>
              </a:rPr>
              <a:t>10</a:t>
            </a:r>
            <a:endParaRPr lang="ko-KR" altLang="en-US" dirty="0">
              <a:solidFill>
                <a:srgbClr val="F27640"/>
              </a:solidFill>
            </a:endParaRPr>
          </a:p>
        </p:txBody>
      </p:sp>
      <p:sp>
        <p:nvSpPr>
          <p:cNvPr id="4" name="제목 개체 틀 1"/>
          <p:cNvSpPr txBox="1">
            <a:spLocks/>
          </p:cNvSpPr>
          <p:nvPr/>
        </p:nvSpPr>
        <p:spPr>
          <a:xfrm>
            <a:off x="6558616" y="186994"/>
            <a:ext cx="2214578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400" b="1" dirty="0" smtClean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교과서 </a:t>
            </a:r>
            <a:r>
              <a:rPr lang="en-US" altLang="ko-KR" sz="1400" b="1" dirty="0" smtClean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p.105</a:t>
            </a:r>
            <a:endParaRPr lang="ko-KR" altLang="en-US" sz="1400" b="1" kern="1200" noProof="0" dirty="0">
              <a:solidFill>
                <a:schemeClr val="accent2">
                  <a:lumMod val="50000"/>
                </a:schemeClr>
              </a:solidFill>
              <a:latin typeface="HY중고딕" panose="02030600000101010101" pitchFamily="18" charset="-127"/>
              <a:ea typeface="HY중고딕" panose="02030600000101010101" pitchFamily="18" charset="-127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0034" y="4857760"/>
            <a:ext cx="22177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altLang="ko-KR" sz="24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2400" b="1" dirty="0" smtClean="0">
                <a:solidFill>
                  <a:srgbClr val="FF0000"/>
                </a:solidFill>
              </a:rPr>
              <a:t>정답</a:t>
            </a:r>
            <a:endParaRPr lang="en-US" altLang="ko-KR" sz="24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2400" dirty="0">
                <a:solidFill>
                  <a:srgbClr val="FF0000"/>
                </a:solidFill>
              </a:rPr>
              <a:t> </a:t>
            </a:r>
            <a:r>
              <a:rPr lang="en-US" altLang="ko-KR" sz="2400" dirty="0" smtClean="0">
                <a:solidFill>
                  <a:srgbClr val="FF0000"/>
                </a:solidFill>
              </a:rPr>
              <a:t> </a:t>
            </a:r>
            <a:endParaRPr lang="ko-KR" altLang="en-US" sz="2400" dirty="0">
              <a:solidFill>
                <a:srgbClr val="FF0000"/>
              </a:solidFill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9615" y="1847138"/>
            <a:ext cx="4311872" cy="1136708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6218" y="3234523"/>
            <a:ext cx="215911" cy="323867"/>
          </a:xfrm>
          <a:prstGeom prst="rect">
            <a:avLst/>
          </a:prstGeom>
        </p:spPr>
      </p:pic>
      <p:pic>
        <p:nvPicPr>
          <p:cNvPr id="16" name="그림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3014" y="3894950"/>
            <a:ext cx="234962" cy="215911"/>
          </a:xfrm>
          <a:prstGeom prst="rect">
            <a:avLst/>
          </a:prstGeom>
        </p:spPr>
      </p:pic>
      <p:pic>
        <p:nvPicPr>
          <p:cNvPr id="17" name="그림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3004" y="6185830"/>
            <a:ext cx="711237" cy="260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11130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500034" y="4857760"/>
            <a:ext cx="22177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altLang="ko-KR" sz="24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2400" b="1" dirty="0" smtClean="0">
                <a:solidFill>
                  <a:srgbClr val="FF0000"/>
                </a:solidFill>
              </a:rPr>
              <a:t>정답</a:t>
            </a:r>
            <a:endParaRPr lang="en-US" altLang="ko-KR" sz="24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2400" dirty="0" smtClean="0">
                <a:solidFill>
                  <a:srgbClr val="FF0000"/>
                </a:solidFill>
              </a:rPr>
              <a:t>  </a:t>
            </a:r>
            <a:r>
              <a:rPr lang="en-US" altLang="ko-KR" sz="2400" dirty="0" smtClean="0">
                <a:solidFill>
                  <a:srgbClr val="FF0000"/>
                </a:solidFill>
              </a:rPr>
              <a:t>    </a:t>
            </a:r>
            <a:r>
              <a:rPr lang="en-US" altLang="ko-KR" sz="1200" dirty="0" smtClean="0">
                <a:solidFill>
                  <a:srgbClr val="FF0000"/>
                </a:solidFill>
              </a:rPr>
              <a:t> </a:t>
            </a:r>
            <a:r>
              <a:rPr lang="en-US" altLang="ko-KR" sz="2400" dirty="0" smtClean="0">
                <a:solidFill>
                  <a:srgbClr val="FF0000"/>
                </a:solidFill>
              </a:rPr>
              <a:t>,</a:t>
            </a:r>
            <a:endParaRPr lang="ko-KR" altLang="en-US" sz="2400" dirty="0">
              <a:solidFill>
                <a:srgbClr val="FF0000"/>
              </a:solidFill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42952" y="142852"/>
            <a:ext cx="6043626" cy="511156"/>
          </a:xfrm>
        </p:spPr>
        <p:txBody>
          <a:bodyPr/>
          <a:lstStyle/>
          <a:p>
            <a:r>
              <a:rPr lang="en-US" altLang="ko-KR" b="1" dirty="0"/>
              <a:t>Ⅱ</a:t>
            </a:r>
            <a:r>
              <a:rPr lang="en-US" altLang="ko-KR" dirty="0"/>
              <a:t>. </a:t>
            </a:r>
            <a:r>
              <a:rPr lang="ko-KR" altLang="en-US" dirty="0"/>
              <a:t>방정식과 부등식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214423"/>
            <a:ext cx="4114800" cy="630402"/>
          </a:xfrm>
        </p:spPr>
        <p:txBody>
          <a:bodyPr/>
          <a:lstStyle/>
          <a:p>
            <a:pPr>
              <a:buNone/>
            </a:pPr>
            <a:r>
              <a:rPr lang="ko-KR" altLang="en-US" b="1" dirty="0" smtClean="0">
                <a:solidFill>
                  <a:srgbClr val="F27640"/>
                </a:solidFill>
              </a:rPr>
              <a:t>대단원 학습 점검 </a:t>
            </a:r>
            <a:r>
              <a:rPr lang="en-US" altLang="ko-KR" b="1" dirty="0" smtClean="0">
                <a:solidFill>
                  <a:srgbClr val="F27640"/>
                </a:solidFill>
              </a:rPr>
              <a:t>11</a:t>
            </a:r>
            <a:endParaRPr lang="ko-KR" altLang="en-US" dirty="0">
              <a:solidFill>
                <a:srgbClr val="F27640"/>
              </a:solidFill>
            </a:endParaRPr>
          </a:p>
        </p:txBody>
      </p:sp>
      <p:sp>
        <p:nvSpPr>
          <p:cNvPr id="4" name="제목 개체 틀 1"/>
          <p:cNvSpPr txBox="1">
            <a:spLocks/>
          </p:cNvSpPr>
          <p:nvPr/>
        </p:nvSpPr>
        <p:spPr>
          <a:xfrm>
            <a:off x="6558616" y="186994"/>
            <a:ext cx="2214578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400" b="1" dirty="0" smtClean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교과서 </a:t>
            </a:r>
            <a:r>
              <a:rPr lang="en-US" altLang="ko-KR" sz="1400" b="1" dirty="0" smtClean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p.105</a:t>
            </a:r>
            <a:endParaRPr lang="ko-KR" altLang="en-US" sz="1400" b="1" kern="1200" noProof="0" dirty="0">
              <a:solidFill>
                <a:schemeClr val="accent2">
                  <a:lumMod val="50000"/>
                </a:schemeClr>
              </a:solidFill>
              <a:latin typeface="HY중고딕" panose="02030600000101010101" pitchFamily="18" charset="-127"/>
              <a:ea typeface="HY중고딕" panose="02030600000101010101" pitchFamily="18" charset="-127"/>
              <a:cs typeface="+mn-cs"/>
            </a:endParaRPr>
          </a:p>
        </p:txBody>
      </p:sp>
      <p:sp>
        <p:nvSpPr>
          <p:cNvPr id="11" name="내용 개체 틀 2"/>
          <p:cNvSpPr txBox="1">
            <a:spLocks/>
          </p:cNvSpPr>
          <p:nvPr/>
        </p:nvSpPr>
        <p:spPr>
          <a:xfrm>
            <a:off x="806896" y="179957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lvl="6">
              <a:spcBef>
                <a:spcPct val="20000"/>
              </a:spcBef>
            </a:pPr>
            <a:r>
              <a:rPr lang="ko-KR" altLang="en-US" sz="3200" dirty="0" smtClean="0">
                <a:solidFill>
                  <a:prstClr val="black"/>
                </a:solidFill>
              </a:rPr>
              <a:t>이차함수</a:t>
            </a:r>
            <a:r>
              <a:rPr lang="en-US" altLang="ko-KR" sz="3200" dirty="0" smtClean="0">
                <a:solidFill>
                  <a:prstClr val="black"/>
                </a:solidFill>
              </a:rPr>
              <a:t>					  </a:t>
            </a:r>
            <a:r>
              <a:rPr lang="ko-KR" altLang="en-US" sz="3200" dirty="0" smtClean="0">
                <a:solidFill>
                  <a:prstClr val="black"/>
                </a:solidFill>
              </a:rPr>
              <a:t>의 최솟값이</a:t>
            </a:r>
            <a:endParaRPr lang="en-US" altLang="ko-KR" sz="3200" dirty="0" smtClean="0">
              <a:solidFill>
                <a:prstClr val="black"/>
              </a:solidFill>
            </a:endParaRPr>
          </a:p>
          <a:p>
            <a:pPr marL="0" lvl="6">
              <a:spcBef>
                <a:spcPct val="20000"/>
              </a:spcBef>
            </a:pPr>
            <a:r>
              <a:rPr lang="ko-KR" altLang="en-US" sz="3200" dirty="0" smtClean="0">
                <a:solidFill>
                  <a:prstClr val="black"/>
                </a:solidFill>
              </a:rPr>
              <a:t>    이 되도록 하는 상수   의 값을 모두 </a:t>
            </a:r>
            <a:r>
              <a:rPr lang="ko-KR" altLang="en-US" sz="3200" dirty="0" err="1" smtClean="0">
                <a:solidFill>
                  <a:prstClr val="black"/>
                </a:solidFill>
              </a:rPr>
              <a:t>구하</a:t>
            </a:r>
            <a:endParaRPr lang="en-US" altLang="ko-KR" sz="3200" dirty="0" smtClean="0">
              <a:solidFill>
                <a:prstClr val="black"/>
              </a:solidFill>
            </a:endParaRPr>
          </a:p>
          <a:p>
            <a:pPr marL="0" lvl="6">
              <a:spcBef>
                <a:spcPct val="20000"/>
              </a:spcBef>
            </a:pPr>
            <a:r>
              <a:rPr lang="ko-KR" altLang="en-US" sz="3200" dirty="0" smtClean="0">
                <a:solidFill>
                  <a:prstClr val="black"/>
                </a:solidFill>
              </a:rPr>
              <a:t>라</a:t>
            </a:r>
            <a:r>
              <a:rPr lang="en-US" altLang="ko-KR" sz="3200" dirty="0" smtClean="0">
                <a:solidFill>
                  <a:prstClr val="black"/>
                </a:solidFill>
              </a:rPr>
              <a:t>.</a:t>
            </a: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7810" y="1810166"/>
            <a:ext cx="3924502" cy="539778"/>
          </a:xfrm>
          <a:prstGeom prst="rect">
            <a:avLst/>
          </a:prstGeom>
        </p:spPr>
      </p:pic>
      <p:pic>
        <p:nvPicPr>
          <p:cNvPr id="14" name="그림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397" y="2551796"/>
            <a:ext cx="577880" cy="330217"/>
          </a:xfrm>
          <a:prstGeom prst="rect">
            <a:avLst/>
          </a:prstGeom>
        </p:spPr>
      </p:pic>
      <p:pic>
        <p:nvPicPr>
          <p:cNvPr id="15" name="그림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4088" y="2533591"/>
            <a:ext cx="228612" cy="355618"/>
          </a:xfrm>
          <a:prstGeom prst="rect">
            <a:avLst/>
          </a:prstGeom>
        </p:spPr>
      </p:pic>
      <p:pic>
        <p:nvPicPr>
          <p:cNvPr id="16" name="그림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7584" y="6201705"/>
            <a:ext cx="444523" cy="247663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19403" y="6201676"/>
            <a:ext cx="185109" cy="264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629124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42952" y="142852"/>
            <a:ext cx="6043626" cy="511156"/>
          </a:xfrm>
        </p:spPr>
        <p:txBody>
          <a:bodyPr/>
          <a:lstStyle/>
          <a:p>
            <a:r>
              <a:rPr lang="en-US" altLang="ko-KR" b="1" dirty="0"/>
              <a:t>Ⅱ</a:t>
            </a:r>
            <a:r>
              <a:rPr lang="en-US" altLang="ko-KR" dirty="0"/>
              <a:t>. </a:t>
            </a:r>
            <a:r>
              <a:rPr lang="ko-KR" altLang="en-US" dirty="0"/>
              <a:t>방정식과 부등식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214423"/>
            <a:ext cx="4114800" cy="630402"/>
          </a:xfrm>
        </p:spPr>
        <p:txBody>
          <a:bodyPr/>
          <a:lstStyle/>
          <a:p>
            <a:pPr>
              <a:buNone/>
            </a:pPr>
            <a:r>
              <a:rPr lang="ko-KR" altLang="en-US" b="1" dirty="0" smtClean="0">
                <a:solidFill>
                  <a:srgbClr val="F27640"/>
                </a:solidFill>
              </a:rPr>
              <a:t>대단원 학습 점검 </a:t>
            </a:r>
            <a:r>
              <a:rPr lang="en-US" altLang="ko-KR" b="1" dirty="0" smtClean="0">
                <a:solidFill>
                  <a:srgbClr val="F27640"/>
                </a:solidFill>
              </a:rPr>
              <a:t>12</a:t>
            </a:r>
            <a:endParaRPr lang="ko-KR" altLang="en-US" dirty="0">
              <a:solidFill>
                <a:srgbClr val="F27640"/>
              </a:solidFill>
            </a:endParaRPr>
          </a:p>
        </p:txBody>
      </p:sp>
      <p:sp>
        <p:nvSpPr>
          <p:cNvPr id="4" name="제목 개체 틀 1"/>
          <p:cNvSpPr txBox="1">
            <a:spLocks/>
          </p:cNvSpPr>
          <p:nvPr/>
        </p:nvSpPr>
        <p:spPr>
          <a:xfrm>
            <a:off x="6558616" y="186994"/>
            <a:ext cx="2214578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400" b="1" dirty="0" smtClean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교과서 </a:t>
            </a:r>
            <a:r>
              <a:rPr lang="en-US" altLang="ko-KR" sz="1400" b="1" dirty="0" smtClean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p.106</a:t>
            </a:r>
            <a:endParaRPr lang="ko-KR" altLang="en-US" sz="1400" b="1" kern="1200" noProof="0" dirty="0">
              <a:solidFill>
                <a:schemeClr val="accent2">
                  <a:lumMod val="50000"/>
                </a:schemeClr>
              </a:solidFill>
              <a:latin typeface="HY중고딕" panose="02030600000101010101" pitchFamily="18" charset="-127"/>
              <a:ea typeface="HY중고딕" panose="02030600000101010101" pitchFamily="18" charset="-127"/>
              <a:cs typeface="+mn-cs"/>
            </a:endParaRPr>
          </a:p>
        </p:txBody>
      </p:sp>
      <p:sp>
        <p:nvSpPr>
          <p:cNvPr id="11" name="내용 개체 틀 2"/>
          <p:cNvSpPr txBox="1">
            <a:spLocks/>
          </p:cNvSpPr>
          <p:nvPr/>
        </p:nvSpPr>
        <p:spPr>
          <a:xfrm>
            <a:off x="806896" y="179957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lvl="6">
              <a:spcBef>
                <a:spcPct val="20000"/>
              </a:spcBef>
            </a:pPr>
            <a:r>
              <a:rPr lang="ko-KR" altLang="en-US" sz="3200" dirty="0" smtClean="0">
                <a:solidFill>
                  <a:prstClr val="black"/>
                </a:solidFill>
              </a:rPr>
              <a:t>방정식</a:t>
            </a:r>
            <a:r>
              <a:rPr lang="en-US" altLang="ko-KR" sz="3200" dirty="0" smtClean="0">
                <a:solidFill>
                  <a:prstClr val="black"/>
                </a:solidFill>
              </a:rPr>
              <a:t>				  </a:t>
            </a:r>
            <a:r>
              <a:rPr lang="ko-KR" altLang="en-US" sz="3200" dirty="0" smtClean="0">
                <a:solidFill>
                  <a:prstClr val="black"/>
                </a:solidFill>
              </a:rPr>
              <a:t>의 한 허근을   </a:t>
            </a:r>
            <a:endParaRPr lang="en-US" altLang="ko-KR" sz="3200" dirty="0" smtClean="0">
              <a:solidFill>
                <a:prstClr val="black"/>
              </a:solidFill>
            </a:endParaRPr>
          </a:p>
          <a:p>
            <a:pPr marL="0" lvl="6">
              <a:spcBef>
                <a:spcPct val="20000"/>
              </a:spcBef>
            </a:pPr>
            <a:r>
              <a:rPr lang="ko-KR" altLang="en-US" sz="3200" dirty="0" smtClean="0">
                <a:solidFill>
                  <a:prstClr val="black"/>
                </a:solidFill>
              </a:rPr>
              <a:t>라고 할 때</a:t>
            </a:r>
            <a:r>
              <a:rPr lang="en-US" altLang="ko-KR" sz="3200" dirty="0" smtClean="0">
                <a:solidFill>
                  <a:prstClr val="black"/>
                </a:solidFill>
              </a:rPr>
              <a:t>,					   </a:t>
            </a:r>
            <a:r>
              <a:rPr lang="en-US" altLang="ko-KR" sz="3200" dirty="0" smtClean="0">
                <a:solidFill>
                  <a:prstClr val="black"/>
                </a:solidFill>
              </a:rPr>
              <a:t>   </a:t>
            </a:r>
            <a:r>
              <a:rPr lang="ko-KR" altLang="en-US" sz="3200" dirty="0" smtClean="0">
                <a:solidFill>
                  <a:prstClr val="black"/>
                </a:solidFill>
              </a:rPr>
              <a:t>의</a:t>
            </a:r>
            <a:endParaRPr lang="en-US" altLang="ko-KR" sz="3200" dirty="0" smtClean="0">
              <a:solidFill>
                <a:prstClr val="black"/>
              </a:solidFill>
            </a:endParaRPr>
          </a:p>
          <a:p>
            <a:pPr marL="0" lvl="6">
              <a:spcBef>
                <a:spcPct val="20000"/>
              </a:spcBef>
            </a:pPr>
            <a:r>
              <a:rPr lang="ko-KR" altLang="en-US" sz="3200" dirty="0" smtClean="0">
                <a:solidFill>
                  <a:prstClr val="black"/>
                </a:solidFill>
              </a:rPr>
              <a:t>값을</a:t>
            </a:r>
            <a:r>
              <a:rPr lang="en-US" altLang="ko-KR" sz="3200" dirty="0" smtClean="0">
                <a:solidFill>
                  <a:prstClr val="black"/>
                </a:solidFill>
              </a:rPr>
              <a:t> </a:t>
            </a:r>
            <a:r>
              <a:rPr lang="ko-KR" altLang="en-US" sz="3200" dirty="0" smtClean="0">
                <a:solidFill>
                  <a:prstClr val="black"/>
                </a:solidFill>
              </a:rPr>
              <a:t>구하라</a:t>
            </a:r>
            <a:r>
              <a:rPr lang="en-US" altLang="ko-KR" sz="3200" dirty="0" smtClean="0">
                <a:solidFill>
                  <a:prstClr val="black"/>
                </a:solidFill>
              </a:rPr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00034" y="5401224"/>
            <a:ext cx="22177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altLang="ko-KR" sz="24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2400" b="1" dirty="0" smtClean="0">
                <a:solidFill>
                  <a:srgbClr val="FF0000"/>
                </a:solidFill>
              </a:rPr>
              <a:t>정답  </a:t>
            </a:r>
            <a:r>
              <a:rPr lang="en-US" altLang="ko-KR" sz="2400" dirty="0" smtClean="0">
                <a:solidFill>
                  <a:srgbClr val="FF0000"/>
                </a:solidFill>
              </a:rPr>
              <a:t> </a:t>
            </a:r>
            <a:endParaRPr lang="ko-KR" altLang="en-US" sz="24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69551" y="3573016"/>
            <a:ext cx="7849829" cy="2086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indent="-355600">
              <a:lnSpc>
                <a:spcPct val="120000"/>
              </a:lnSpc>
            </a:pPr>
            <a:r>
              <a:rPr lang="ko-KR" altLang="en-US" sz="2400" b="1" dirty="0" smtClean="0">
                <a:solidFill>
                  <a:srgbClr val="FF0000"/>
                </a:solidFill>
              </a:rPr>
              <a:t>힌트</a:t>
            </a:r>
            <a:endParaRPr lang="en-US" altLang="ko-KR" sz="2400" b="1" dirty="0" smtClean="0">
              <a:solidFill>
                <a:srgbClr val="FF0000"/>
              </a:solidFill>
            </a:endParaRPr>
          </a:p>
          <a:p>
            <a:pPr marL="355600" indent="-355600">
              <a:lnSpc>
                <a:spcPct val="120000"/>
              </a:lnSpc>
            </a:pPr>
            <a:r>
              <a:rPr lang="en-US" altLang="ko-KR" sz="2800" dirty="0" smtClean="0">
                <a:solidFill>
                  <a:srgbClr val="FF0000"/>
                </a:solidFill>
              </a:rPr>
              <a:t>①			</a:t>
            </a:r>
            <a:r>
              <a:rPr lang="ko-KR" altLang="en-US" sz="2800" dirty="0" smtClean="0">
                <a:solidFill>
                  <a:srgbClr val="FF0000"/>
                </a:solidFill>
              </a:rPr>
              <a:t>임을 안다</a:t>
            </a:r>
            <a:r>
              <a:rPr lang="en-US" altLang="ko-KR" sz="2800" dirty="0" smtClean="0">
                <a:solidFill>
                  <a:srgbClr val="FF0000"/>
                </a:solidFill>
              </a:rPr>
              <a:t>.</a:t>
            </a:r>
          </a:p>
          <a:p>
            <a:pPr marL="457200" indent="-457200">
              <a:lnSpc>
                <a:spcPct val="120000"/>
              </a:lnSpc>
              <a:buAutoNum type="circleNumDbPlain" startAt="2"/>
            </a:pPr>
            <a:r>
              <a:rPr lang="ko-KR" altLang="en-US" sz="2800" dirty="0" smtClean="0">
                <a:solidFill>
                  <a:srgbClr val="FF0000"/>
                </a:solidFill>
              </a:rPr>
              <a:t>         임을 안다</a:t>
            </a:r>
            <a:r>
              <a:rPr lang="en-US" altLang="ko-KR" sz="2800" dirty="0" smtClean="0">
                <a:solidFill>
                  <a:srgbClr val="FF0000"/>
                </a:solidFill>
              </a:rPr>
              <a:t>.</a:t>
            </a:r>
            <a:r>
              <a:rPr lang="ko-KR" altLang="en-US" sz="2800" dirty="0" smtClean="0">
                <a:solidFill>
                  <a:srgbClr val="FF0000"/>
                </a:solidFill>
              </a:rPr>
              <a:t> </a:t>
            </a:r>
            <a:endParaRPr lang="en-US" altLang="ko-KR" sz="2800" dirty="0" smtClean="0">
              <a:solidFill>
                <a:srgbClr val="FF0000"/>
              </a:solidFill>
            </a:endParaRPr>
          </a:p>
          <a:p>
            <a:pPr marL="457200" indent="-457200">
              <a:lnSpc>
                <a:spcPct val="120000"/>
              </a:lnSpc>
              <a:buAutoNum type="circleNumDbPlain" startAt="2"/>
            </a:pPr>
            <a:r>
              <a:rPr lang="en-US" altLang="ko-KR" sz="2800" dirty="0" smtClean="0">
                <a:solidFill>
                  <a:srgbClr val="FF0000"/>
                </a:solidFill>
              </a:rPr>
              <a:t>                                </a:t>
            </a:r>
            <a:r>
              <a:rPr lang="en-US" altLang="ko-KR" sz="2800" dirty="0" smtClean="0">
                <a:solidFill>
                  <a:srgbClr val="FF0000"/>
                </a:solidFill>
              </a:rPr>
              <a:t>     </a:t>
            </a:r>
            <a:r>
              <a:rPr lang="en-US" altLang="ko-KR" sz="1400" dirty="0" smtClean="0">
                <a:solidFill>
                  <a:srgbClr val="FF0000"/>
                </a:solidFill>
              </a:rPr>
              <a:t> </a:t>
            </a:r>
            <a:r>
              <a:rPr lang="ko-KR" altLang="en-US" sz="2800" dirty="0" smtClean="0">
                <a:solidFill>
                  <a:srgbClr val="FF0000"/>
                </a:solidFill>
              </a:rPr>
              <a:t>의 값을 구한다</a:t>
            </a:r>
            <a:r>
              <a:rPr lang="en-US" altLang="ko-KR" sz="2800" dirty="0" smtClean="0">
                <a:solidFill>
                  <a:srgbClr val="FF0000"/>
                </a:solidFill>
              </a:rPr>
              <a:t>.</a:t>
            </a:r>
            <a:endParaRPr lang="ko-KR" altLang="en-US" sz="2800" dirty="0">
              <a:solidFill>
                <a:srgbClr val="FF0000"/>
              </a:solidFill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0400" y="1825701"/>
            <a:ext cx="3460928" cy="444523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4408" y="2022846"/>
            <a:ext cx="260363" cy="241312"/>
          </a:xfrm>
          <a:prstGeom prst="rect">
            <a:avLst/>
          </a:prstGeom>
        </p:spPr>
      </p:pic>
      <p:pic>
        <p:nvPicPr>
          <p:cNvPr id="19" name="그림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3607" y="4106792"/>
            <a:ext cx="2258721" cy="388918"/>
          </a:xfrm>
          <a:prstGeom prst="rect">
            <a:avLst/>
          </a:prstGeom>
        </p:spPr>
      </p:pic>
      <p:pic>
        <p:nvPicPr>
          <p:cNvPr id="22" name="그림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4839" y="6188420"/>
            <a:ext cx="133357" cy="247663"/>
          </a:xfrm>
          <a:prstGeom prst="rect">
            <a:avLst/>
          </a:prstGeom>
        </p:spPr>
      </p:pic>
      <p:pic>
        <p:nvPicPr>
          <p:cNvPr id="15" name="그림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9245" y="4600059"/>
            <a:ext cx="1189261" cy="427791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27873" y="2422205"/>
            <a:ext cx="5149969" cy="509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033732" y="5089880"/>
            <a:ext cx="4763219" cy="484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053828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내용 개체 틀 2"/>
          <p:cNvSpPr txBox="1">
            <a:spLocks/>
          </p:cNvSpPr>
          <p:nvPr/>
        </p:nvSpPr>
        <p:spPr>
          <a:xfrm>
            <a:off x="741644" y="1799574"/>
            <a:ext cx="8222844" cy="32296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20000"/>
              </a:lnSpc>
              <a:buNone/>
            </a:pPr>
            <a:r>
              <a:rPr lang="ko-KR" altLang="en-US" sz="3200" dirty="0" smtClean="0"/>
              <a:t>다음 방정식을 풀라</a:t>
            </a:r>
            <a:r>
              <a:rPr lang="en-US" altLang="ko-KR" sz="3200" dirty="0" smtClean="0"/>
              <a:t>.</a:t>
            </a:r>
          </a:p>
          <a:p>
            <a:pPr>
              <a:lnSpc>
                <a:spcPct val="120000"/>
              </a:lnSpc>
              <a:buNone/>
            </a:pPr>
            <a:r>
              <a:rPr lang="en-US" altLang="ko-KR" sz="2800" dirty="0" smtClean="0">
                <a:latin typeface="+mj-lt"/>
              </a:rPr>
              <a:t>  (1)	           </a:t>
            </a:r>
          </a:p>
          <a:p>
            <a:pPr>
              <a:lnSpc>
                <a:spcPct val="120000"/>
              </a:lnSpc>
              <a:buNone/>
            </a:pPr>
            <a:r>
              <a:rPr lang="en-US" altLang="ko-KR" sz="2800" dirty="0">
                <a:latin typeface="+mj-lt"/>
              </a:rPr>
              <a:t> </a:t>
            </a:r>
            <a:r>
              <a:rPr lang="en-US" altLang="ko-KR" sz="2800" dirty="0" smtClean="0">
                <a:latin typeface="+mj-lt"/>
              </a:rPr>
              <a:t> (2)       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214423"/>
            <a:ext cx="1810544" cy="630402"/>
          </a:xfrm>
        </p:spPr>
        <p:txBody>
          <a:bodyPr/>
          <a:lstStyle/>
          <a:p>
            <a:pPr>
              <a:buNone/>
            </a:pPr>
            <a:r>
              <a:rPr lang="ko-KR" altLang="en-US" b="1" dirty="0" smtClean="0">
                <a:solidFill>
                  <a:srgbClr val="2A2D72"/>
                </a:solidFill>
              </a:rPr>
              <a:t>문제 </a:t>
            </a:r>
            <a:r>
              <a:rPr lang="en-US" altLang="ko-KR" b="1" dirty="0">
                <a:solidFill>
                  <a:srgbClr val="2A2D72"/>
                </a:solidFill>
              </a:rPr>
              <a:t>3</a:t>
            </a:r>
            <a:endParaRPr lang="en-US" altLang="ko-KR" b="1" dirty="0" smtClean="0">
              <a:solidFill>
                <a:srgbClr val="2A2D72"/>
              </a:solidFill>
            </a:endParaRPr>
          </a:p>
        </p:txBody>
      </p:sp>
      <p:sp>
        <p:nvSpPr>
          <p:cNvPr id="4" name="제목 개체 틀 1"/>
          <p:cNvSpPr txBox="1">
            <a:spLocks/>
          </p:cNvSpPr>
          <p:nvPr/>
        </p:nvSpPr>
        <p:spPr>
          <a:xfrm>
            <a:off x="6558616" y="186994"/>
            <a:ext cx="2214578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ko-KR" altLang="en-US" sz="1400" b="1" dirty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교과서 </a:t>
            </a:r>
            <a:r>
              <a:rPr lang="en-US" altLang="ko-KR" sz="1400" b="1" dirty="0" smtClean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p.83</a:t>
            </a:r>
            <a:endParaRPr lang="ko-KR" altLang="en-US" sz="1400" b="1" dirty="0">
              <a:solidFill>
                <a:schemeClr val="accent2">
                  <a:lumMod val="50000"/>
                </a:schemeClr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0033" y="4857760"/>
            <a:ext cx="812713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400" b="1" dirty="0">
                <a:solidFill>
                  <a:srgbClr val="FF0000"/>
                </a:solidFill>
              </a:rPr>
              <a:t>정답</a:t>
            </a:r>
            <a:endParaRPr lang="en-US" altLang="ko-KR" sz="2400" b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2400" dirty="0">
                <a:solidFill>
                  <a:srgbClr val="FF0000"/>
                </a:solidFill>
              </a:rPr>
              <a:t>  (1</a:t>
            </a:r>
            <a:r>
              <a:rPr lang="en-US" altLang="ko-KR" sz="2400" dirty="0" smtClean="0">
                <a:solidFill>
                  <a:srgbClr val="FF0000"/>
                </a:solidFill>
              </a:rPr>
              <a:t>) 	        </a:t>
            </a:r>
            <a:r>
              <a:rPr lang="ko-KR" altLang="en-US" sz="2400" dirty="0" smtClean="0">
                <a:solidFill>
                  <a:srgbClr val="FF0000"/>
                </a:solidFill>
              </a:rPr>
              <a:t>또는 </a:t>
            </a:r>
            <a:endParaRPr lang="en-US" altLang="ko-KR" sz="2400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2400" dirty="0">
                <a:solidFill>
                  <a:srgbClr val="FF0000"/>
                </a:solidFill>
              </a:rPr>
              <a:t> </a:t>
            </a:r>
            <a:r>
              <a:rPr lang="en-US" altLang="ko-KR" sz="2400" dirty="0" smtClean="0">
                <a:solidFill>
                  <a:srgbClr val="FF0000"/>
                </a:solidFill>
              </a:rPr>
              <a:t> (2)	        </a:t>
            </a:r>
            <a:r>
              <a:rPr lang="ko-KR" altLang="en-US" sz="2400" dirty="0" smtClean="0">
                <a:solidFill>
                  <a:srgbClr val="FF0000"/>
                </a:solidFill>
              </a:rPr>
              <a:t>또는        또는  </a:t>
            </a:r>
            <a:endParaRPr lang="ko-KR" altLang="en-US" sz="2400" dirty="0">
              <a:solidFill>
                <a:srgbClr val="FF0000"/>
              </a:solidFill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6100" y="2480380"/>
            <a:ext cx="2623190" cy="345972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6101" y="3005204"/>
            <a:ext cx="4249774" cy="366627"/>
          </a:xfrm>
          <a:prstGeom prst="rect">
            <a:avLst/>
          </a:prstGeom>
        </p:spPr>
      </p:pic>
      <p:sp>
        <p:nvSpPr>
          <p:cNvPr id="17" name="제목 1"/>
          <p:cNvSpPr txBox="1">
            <a:spLocks/>
          </p:cNvSpPr>
          <p:nvPr/>
        </p:nvSpPr>
        <p:spPr>
          <a:xfrm>
            <a:off x="742952" y="142852"/>
            <a:ext cx="6793704" cy="5111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n-US" altLang="ko-KR" sz="3600" b="1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Ⅱ</a:t>
            </a:r>
            <a:r>
              <a:rPr lang="en-US" altLang="ko-KR" sz="3600" spc="-150" dirty="0" smtClean="0">
                <a:latin typeface="HY견고딕" panose="02030600000101010101" pitchFamily="18" charset="-127"/>
                <a:ea typeface="HY견고딕" panose="02030600000101010101" pitchFamily="18" charset="-127"/>
                <a:cs typeface="Verdana" panose="020B0604030504040204" pitchFamily="34" charset="0"/>
              </a:rPr>
              <a:t>-3. </a:t>
            </a:r>
            <a:r>
              <a:rPr lang="ko-KR" altLang="en-US" sz="3600" spc="-150" dirty="0" smtClean="0">
                <a:latin typeface="HY견고딕" panose="02030600000101010101" pitchFamily="18" charset="-127"/>
                <a:ea typeface="HY견고딕" panose="02030600000101010101" pitchFamily="18" charset="-127"/>
                <a:cs typeface="Verdana" panose="020B0604030504040204" pitchFamily="34" charset="0"/>
              </a:rPr>
              <a:t>여러 가지 방정식과 부등식</a:t>
            </a:r>
            <a:endParaRPr lang="ko-KR" altLang="en-US" sz="3600" spc="-150" dirty="0">
              <a:latin typeface="HY견고딕" panose="02030600000101010101" pitchFamily="18" charset="-127"/>
              <a:ea typeface="HY견고딕" panose="02030600000101010101" pitchFamily="18" charset="-127"/>
              <a:cs typeface="Verdana" panose="020B0604030504040204" pitchFamily="34" charset="0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6937" y="5621494"/>
            <a:ext cx="965250" cy="241312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3994" y="5625379"/>
            <a:ext cx="742988" cy="247663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04875" y="6167621"/>
            <a:ext cx="977950" cy="260363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52725" y="6166162"/>
            <a:ext cx="711237" cy="260363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19171" y="6158057"/>
            <a:ext cx="749339" cy="254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91897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42952" y="142852"/>
            <a:ext cx="6043626" cy="511156"/>
          </a:xfrm>
        </p:spPr>
        <p:txBody>
          <a:bodyPr/>
          <a:lstStyle/>
          <a:p>
            <a:r>
              <a:rPr lang="en-US" altLang="ko-KR" b="1" dirty="0"/>
              <a:t>Ⅱ</a:t>
            </a:r>
            <a:r>
              <a:rPr lang="en-US" altLang="ko-KR" dirty="0"/>
              <a:t>. </a:t>
            </a:r>
            <a:r>
              <a:rPr lang="ko-KR" altLang="en-US" dirty="0"/>
              <a:t>방정식과 부등식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214423"/>
            <a:ext cx="4114800" cy="630402"/>
          </a:xfrm>
        </p:spPr>
        <p:txBody>
          <a:bodyPr/>
          <a:lstStyle/>
          <a:p>
            <a:pPr>
              <a:buNone/>
            </a:pPr>
            <a:r>
              <a:rPr lang="ko-KR" altLang="en-US" b="1" dirty="0" smtClean="0">
                <a:solidFill>
                  <a:srgbClr val="F27640"/>
                </a:solidFill>
              </a:rPr>
              <a:t>대단원 학습 점검 </a:t>
            </a:r>
            <a:r>
              <a:rPr lang="en-US" altLang="ko-KR" b="1" dirty="0" smtClean="0">
                <a:solidFill>
                  <a:srgbClr val="F27640"/>
                </a:solidFill>
              </a:rPr>
              <a:t>13</a:t>
            </a:r>
            <a:endParaRPr lang="ko-KR" altLang="en-US" dirty="0">
              <a:solidFill>
                <a:srgbClr val="F27640"/>
              </a:solidFill>
            </a:endParaRPr>
          </a:p>
        </p:txBody>
      </p:sp>
      <p:sp>
        <p:nvSpPr>
          <p:cNvPr id="4" name="제목 개체 틀 1"/>
          <p:cNvSpPr txBox="1">
            <a:spLocks/>
          </p:cNvSpPr>
          <p:nvPr/>
        </p:nvSpPr>
        <p:spPr>
          <a:xfrm>
            <a:off x="6558616" y="186994"/>
            <a:ext cx="2214578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400" b="1" dirty="0" smtClean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교과서 </a:t>
            </a:r>
            <a:r>
              <a:rPr lang="en-US" altLang="ko-KR" sz="1400" b="1" dirty="0" smtClean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p.106</a:t>
            </a:r>
            <a:endParaRPr lang="ko-KR" altLang="en-US" sz="1400" b="1" kern="1200" noProof="0" dirty="0">
              <a:solidFill>
                <a:schemeClr val="accent2">
                  <a:lumMod val="50000"/>
                </a:schemeClr>
              </a:solidFill>
              <a:latin typeface="HY중고딕" panose="02030600000101010101" pitchFamily="18" charset="-127"/>
              <a:ea typeface="HY중고딕" panose="02030600000101010101" pitchFamily="18" charset="-127"/>
              <a:cs typeface="+mn-cs"/>
            </a:endParaRPr>
          </a:p>
        </p:txBody>
      </p:sp>
      <p:sp>
        <p:nvSpPr>
          <p:cNvPr id="11" name="내용 개체 틀 2"/>
          <p:cNvSpPr txBox="1">
            <a:spLocks/>
          </p:cNvSpPr>
          <p:nvPr/>
        </p:nvSpPr>
        <p:spPr>
          <a:xfrm>
            <a:off x="806896" y="179957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lvl="6">
              <a:lnSpc>
                <a:spcPct val="110000"/>
              </a:lnSpc>
              <a:spcBef>
                <a:spcPct val="20000"/>
              </a:spcBef>
            </a:pPr>
            <a:r>
              <a:rPr lang="ko-KR" altLang="en-US" sz="2800" dirty="0" smtClean="0">
                <a:solidFill>
                  <a:prstClr val="black"/>
                </a:solidFill>
              </a:rPr>
              <a:t>  </a:t>
            </a:r>
            <a:r>
              <a:rPr lang="ko-KR" altLang="en-US" sz="1000" dirty="0" smtClean="0">
                <a:solidFill>
                  <a:prstClr val="black"/>
                </a:solidFill>
              </a:rPr>
              <a:t> </a:t>
            </a:r>
            <a:r>
              <a:rPr lang="ko-KR" altLang="en-US" sz="2800" dirty="0" smtClean="0">
                <a:solidFill>
                  <a:prstClr val="black"/>
                </a:solidFill>
              </a:rPr>
              <a:t>에 대한 이차방정식</a:t>
            </a:r>
            <a:endParaRPr lang="en-US" altLang="ko-KR" sz="2800" dirty="0" smtClean="0">
              <a:solidFill>
                <a:prstClr val="black"/>
              </a:solidFill>
            </a:endParaRPr>
          </a:p>
          <a:p>
            <a:pPr marL="0" lvl="6">
              <a:lnSpc>
                <a:spcPct val="110000"/>
              </a:lnSpc>
              <a:spcBef>
                <a:spcPct val="20000"/>
              </a:spcBef>
            </a:pPr>
            <a:r>
              <a:rPr lang="en-US" altLang="ko-KR" sz="2800" dirty="0">
                <a:solidFill>
                  <a:prstClr val="black"/>
                </a:solidFill>
              </a:rPr>
              <a:t>	</a:t>
            </a:r>
            <a:r>
              <a:rPr lang="en-US" altLang="ko-KR" sz="2800" dirty="0" smtClean="0">
                <a:solidFill>
                  <a:prstClr val="black"/>
                </a:solidFill>
              </a:rPr>
              <a:t>			</a:t>
            </a:r>
            <a:r>
              <a:rPr lang="en-US" altLang="ko-KR" sz="2800" dirty="0">
                <a:solidFill>
                  <a:prstClr val="black"/>
                </a:solidFill>
              </a:rPr>
              <a:t>	 </a:t>
            </a:r>
            <a:r>
              <a:rPr lang="en-US" altLang="ko-KR" sz="2800" dirty="0" smtClean="0">
                <a:solidFill>
                  <a:prstClr val="black"/>
                </a:solidFill>
              </a:rPr>
              <a:t>    </a:t>
            </a:r>
            <a:br>
              <a:rPr lang="en-US" altLang="ko-KR" sz="2800" dirty="0" smtClean="0">
                <a:solidFill>
                  <a:prstClr val="black"/>
                </a:solidFill>
              </a:rPr>
            </a:br>
            <a:r>
              <a:rPr lang="ko-KR" altLang="en-US" sz="2800" dirty="0" smtClean="0">
                <a:solidFill>
                  <a:prstClr val="black"/>
                </a:solidFill>
              </a:rPr>
              <a:t>의 두 실근의 절댓값이 같고 부호가 서로 다를 때</a:t>
            </a:r>
            <a:r>
              <a:rPr lang="en-US" altLang="ko-KR" sz="2800" dirty="0" smtClean="0">
                <a:solidFill>
                  <a:prstClr val="black"/>
                </a:solidFill>
              </a:rPr>
              <a:t>, </a:t>
            </a:r>
            <a:r>
              <a:rPr lang="ko-KR" altLang="en-US" sz="2800" dirty="0" smtClean="0">
                <a:solidFill>
                  <a:prstClr val="black"/>
                </a:solidFill>
              </a:rPr>
              <a:t>상수 </a:t>
            </a:r>
            <a:r>
              <a:rPr lang="en-US" altLang="ko-KR" sz="2800" dirty="0" smtClean="0">
                <a:solidFill>
                  <a:prstClr val="black"/>
                </a:solidFill>
              </a:rPr>
              <a:t> </a:t>
            </a:r>
            <a:r>
              <a:rPr lang="en-US" altLang="ko-KR" sz="1600" dirty="0" smtClean="0">
                <a:solidFill>
                  <a:prstClr val="black"/>
                </a:solidFill>
              </a:rPr>
              <a:t> </a:t>
            </a:r>
            <a:r>
              <a:rPr lang="ko-KR" altLang="en-US" sz="2800" dirty="0" smtClean="0">
                <a:solidFill>
                  <a:prstClr val="black"/>
                </a:solidFill>
              </a:rPr>
              <a:t>의 값을 구하라</a:t>
            </a:r>
            <a:r>
              <a:rPr lang="en-US" altLang="ko-KR" sz="2800" dirty="0" smtClean="0">
                <a:solidFill>
                  <a:prstClr val="black"/>
                </a:solidFill>
              </a:rPr>
              <a:t>.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00034" y="5375320"/>
            <a:ext cx="22177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altLang="ko-KR" sz="24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2400" b="1" dirty="0" smtClean="0">
                <a:solidFill>
                  <a:srgbClr val="FF0000"/>
                </a:solidFill>
              </a:rPr>
              <a:t>정답</a:t>
            </a:r>
            <a:r>
              <a:rPr lang="en-US" altLang="ko-KR" sz="2400" dirty="0" smtClean="0">
                <a:solidFill>
                  <a:srgbClr val="FF0000"/>
                </a:solidFill>
              </a:rPr>
              <a:t>  </a:t>
            </a:r>
            <a:endParaRPr lang="ko-KR" altLang="en-US" sz="24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5048" y="3731320"/>
            <a:ext cx="8203510" cy="2259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ko-KR" altLang="en-US" sz="2400" b="1" dirty="0" smtClean="0">
                <a:solidFill>
                  <a:srgbClr val="FF0000"/>
                </a:solidFill>
              </a:rPr>
              <a:t>힌트</a:t>
            </a:r>
            <a:endParaRPr lang="en-US" altLang="ko-KR" sz="2400" b="1" dirty="0" smtClean="0">
              <a:solidFill>
                <a:srgbClr val="FF0000"/>
              </a:solidFill>
            </a:endParaRPr>
          </a:p>
          <a:p>
            <a:pPr marL="457200" indent="-457200">
              <a:lnSpc>
                <a:spcPct val="110000"/>
              </a:lnSpc>
              <a:buAutoNum type="circleNumDbPlain"/>
            </a:pPr>
            <a:r>
              <a:rPr lang="ko-KR" altLang="en-US" sz="2600" dirty="0" smtClean="0">
                <a:solidFill>
                  <a:srgbClr val="FF0000"/>
                </a:solidFill>
              </a:rPr>
              <a:t>주어진 이차방정식의 두 실근   </a:t>
            </a:r>
            <a:r>
              <a:rPr lang="en-US" altLang="ko-KR" sz="2600" dirty="0" smtClean="0">
                <a:solidFill>
                  <a:srgbClr val="FF0000"/>
                </a:solidFill>
              </a:rPr>
              <a:t>,   </a:t>
            </a:r>
            <a:r>
              <a:rPr lang="ko-KR" altLang="en-US" sz="2600" dirty="0" smtClean="0">
                <a:solidFill>
                  <a:srgbClr val="FF0000"/>
                </a:solidFill>
              </a:rPr>
              <a:t>에 대하여</a:t>
            </a:r>
            <a:endParaRPr lang="en-US" altLang="ko-KR" sz="2600" dirty="0" smtClean="0">
              <a:solidFill>
                <a:srgbClr val="FF0000"/>
              </a:solidFill>
            </a:endParaRPr>
          </a:p>
          <a:p>
            <a:pPr lvl="3">
              <a:lnSpc>
                <a:spcPct val="110000"/>
              </a:lnSpc>
            </a:pPr>
            <a:r>
              <a:rPr lang="en-US" altLang="ko-KR" sz="2600" dirty="0" smtClean="0">
                <a:solidFill>
                  <a:srgbClr val="FF0000"/>
                </a:solidFill>
              </a:rPr>
              <a:t>      ,           </a:t>
            </a:r>
            <a:r>
              <a:rPr lang="ko-KR" altLang="en-US" sz="2600" dirty="0" smtClean="0">
                <a:solidFill>
                  <a:srgbClr val="FF0000"/>
                </a:solidFill>
              </a:rPr>
              <a:t>임을 안다</a:t>
            </a:r>
            <a:r>
              <a:rPr lang="en-US" altLang="ko-KR" sz="2600" dirty="0" smtClean="0">
                <a:solidFill>
                  <a:srgbClr val="FF0000"/>
                </a:solidFill>
              </a:rPr>
              <a:t>.</a:t>
            </a:r>
          </a:p>
          <a:p>
            <a:pPr marL="355600" indent="-355600">
              <a:lnSpc>
                <a:spcPct val="110000"/>
              </a:lnSpc>
            </a:pPr>
            <a:r>
              <a:rPr lang="en-US" altLang="ko-KR" sz="2600" dirty="0" smtClean="0">
                <a:solidFill>
                  <a:srgbClr val="FF0000"/>
                </a:solidFill>
              </a:rPr>
              <a:t>②               ,           </a:t>
            </a:r>
            <a:r>
              <a:rPr lang="ko-KR" altLang="en-US" sz="2600" dirty="0" smtClean="0">
                <a:solidFill>
                  <a:srgbClr val="FF0000"/>
                </a:solidFill>
              </a:rPr>
              <a:t>임을 이용하여   의 값을   </a:t>
            </a:r>
            <a:endParaRPr lang="en-US" altLang="ko-KR" sz="2600" dirty="0" smtClean="0">
              <a:solidFill>
                <a:srgbClr val="FF0000"/>
              </a:solidFill>
            </a:endParaRPr>
          </a:p>
          <a:p>
            <a:pPr marL="355600" indent="-355600">
              <a:lnSpc>
                <a:spcPct val="110000"/>
              </a:lnSpc>
            </a:pPr>
            <a:r>
              <a:rPr lang="en-US" altLang="ko-KR" sz="2600" dirty="0">
                <a:solidFill>
                  <a:srgbClr val="FF0000"/>
                </a:solidFill>
              </a:rPr>
              <a:t> </a:t>
            </a:r>
            <a:r>
              <a:rPr lang="en-US" altLang="ko-KR" sz="2600" dirty="0" smtClean="0">
                <a:solidFill>
                  <a:srgbClr val="FF0000"/>
                </a:solidFill>
              </a:rPr>
              <a:t>   </a:t>
            </a:r>
            <a:r>
              <a:rPr lang="ko-KR" altLang="en-US" sz="2600" dirty="0" smtClean="0">
                <a:solidFill>
                  <a:srgbClr val="FF0000"/>
                </a:solidFill>
              </a:rPr>
              <a:t>구한다</a:t>
            </a:r>
            <a:r>
              <a:rPr lang="en-US" altLang="ko-KR" sz="2600" dirty="0" smtClean="0">
                <a:solidFill>
                  <a:srgbClr val="FF0000"/>
                </a:solidFill>
              </a:rPr>
              <a:t>.</a:t>
            </a:r>
            <a:r>
              <a:rPr lang="ko-KR" altLang="en-US" sz="2600" dirty="0" smtClean="0">
                <a:solidFill>
                  <a:srgbClr val="FF0000"/>
                </a:solidFill>
              </a:rPr>
              <a:t> </a:t>
            </a:r>
            <a:endParaRPr lang="ko-KR" altLang="en-US" sz="2600" dirty="0">
              <a:solidFill>
                <a:srgbClr val="FF0000"/>
              </a:solidFill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064" y="1992266"/>
            <a:ext cx="230921" cy="207829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783" y="2384639"/>
            <a:ext cx="5143765" cy="438750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14968" y="3480353"/>
            <a:ext cx="202055" cy="207829"/>
          </a:xfrm>
          <a:prstGeom prst="rect">
            <a:avLst/>
          </a:prstGeom>
        </p:spPr>
      </p:pic>
      <p:pic>
        <p:nvPicPr>
          <p:cNvPr id="19" name="그림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81710" y="4346304"/>
            <a:ext cx="258438" cy="212831"/>
          </a:xfrm>
          <a:prstGeom prst="rect">
            <a:avLst/>
          </a:prstGeom>
        </p:spPr>
      </p:pic>
      <p:pic>
        <p:nvPicPr>
          <p:cNvPr id="20" name="그림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62736" y="4266924"/>
            <a:ext cx="266039" cy="402859"/>
          </a:xfrm>
          <a:prstGeom prst="rect">
            <a:avLst/>
          </a:prstGeom>
        </p:spPr>
      </p:pic>
      <p:pic>
        <p:nvPicPr>
          <p:cNvPr id="21" name="그림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19036" y="4700470"/>
            <a:ext cx="1520224" cy="372455"/>
          </a:xfrm>
          <a:prstGeom prst="rect">
            <a:avLst/>
          </a:prstGeom>
        </p:spPr>
      </p:pic>
      <p:pic>
        <p:nvPicPr>
          <p:cNvPr id="22" name="그림 2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99312" y="4687603"/>
            <a:ext cx="1132568" cy="387658"/>
          </a:xfrm>
          <a:prstGeom prst="rect">
            <a:avLst/>
          </a:prstGeom>
        </p:spPr>
      </p:pic>
      <p:pic>
        <p:nvPicPr>
          <p:cNvPr id="23" name="그림 2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19036" y="5141841"/>
            <a:ext cx="1520224" cy="372455"/>
          </a:xfrm>
          <a:prstGeom prst="rect">
            <a:avLst/>
          </a:prstGeom>
        </p:spPr>
      </p:pic>
      <p:pic>
        <p:nvPicPr>
          <p:cNvPr id="24" name="그림 2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33816" y="5137600"/>
            <a:ext cx="1132568" cy="387658"/>
          </a:xfrm>
          <a:prstGeom prst="rect">
            <a:avLst/>
          </a:prstGeom>
        </p:spPr>
      </p:pic>
      <p:pic>
        <p:nvPicPr>
          <p:cNvPr id="25" name="그림 2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24047" y="5213872"/>
            <a:ext cx="220432" cy="228034"/>
          </a:xfrm>
          <a:prstGeom prst="rect">
            <a:avLst/>
          </a:prstGeom>
        </p:spPr>
      </p:pic>
      <p:pic>
        <p:nvPicPr>
          <p:cNvPr id="26" name="그림 2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341741" y="6155101"/>
            <a:ext cx="723937" cy="241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33147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42952" y="142852"/>
            <a:ext cx="6043626" cy="511156"/>
          </a:xfrm>
        </p:spPr>
        <p:txBody>
          <a:bodyPr/>
          <a:lstStyle/>
          <a:p>
            <a:r>
              <a:rPr lang="en-US" altLang="ko-KR" b="1" dirty="0"/>
              <a:t>Ⅱ</a:t>
            </a:r>
            <a:r>
              <a:rPr lang="en-US" altLang="ko-KR" dirty="0"/>
              <a:t>. </a:t>
            </a:r>
            <a:r>
              <a:rPr lang="ko-KR" altLang="en-US" dirty="0"/>
              <a:t>방정식과 부등식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214423"/>
            <a:ext cx="4114800" cy="630402"/>
          </a:xfrm>
        </p:spPr>
        <p:txBody>
          <a:bodyPr/>
          <a:lstStyle/>
          <a:p>
            <a:pPr>
              <a:buNone/>
            </a:pPr>
            <a:r>
              <a:rPr lang="ko-KR" altLang="en-US" b="1" dirty="0" smtClean="0">
                <a:solidFill>
                  <a:srgbClr val="F27640"/>
                </a:solidFill>
              </a:rPr>
              <a:t>대단원 학습 점검 </a:t>
            </a:r>
            <a:r>
              <a:rPr lang="en-US" altLang="ko-KR" b="1" dirty="0" smtClean="0">
                <a:solidFill>
                  <a:srgbClr val="F27640"/>
                </a:solidFill>
              </a:rPr>
              <a:t>14</a:t>
            </a:r>
            <a:endParaRPr lang="ko-KR" altLang="en-US" dirty="0">
              <a:solidFill>
                <a:srgbClr val="F27640"/>
              </a:solidFill>
            </a:endParaRPr>
          </a:p>
        </p:txBody>
      </p:sp>
      <p:sp>
        <p:nvSpPr>
          <p:cNvPr id="4" name="제목 개체 틀 1"/>
          <p:cNvSpPr txBox="1">
            <a:spLocks/>
          </p:cNvSpPr>
          <p:nvPr/>
        </p:nvSpPr>
        <p:spPr>
          <a:xfrm>
            <a:off x="6558616" y="186994"/>
            <a:ext cx="2214578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400" b="1" dirty="0" smtClean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교과서 </a:t>
            </a:r>
            <a:r>
              <a:rPr lang="en-US" altLang="ko-KR" sz="1400" b="1" dirty="0" smtClean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p.106</a:t>
            </a:r>
            <a:endParaRPr lang="ko-KR" altLang="en-US" sz="1400" b="1" kern="1200" noProof="0" dirty="0">
              <a:solidFill>
                <a:schemeClr val="accent2">
                  <a:lumMod val="50000"/>
                </a:schemeClr>
              </a:solidFill>
              <a:latin typeface="HY중고딕" panose="02030600000101010101" pitchFamily="18" charset="-127"/>
              <a:ea typeface="HY중고딕" panose="02030600000101010101" pitchFamily="18" charset="-127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0034" y="4857760"/>
            <a:ext cx="22177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altLang="ko-KR" sz="24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endParaRPr lang="en-US" altLang="ko-KR" sz="24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2400" b="1" dirty="0" smtClean="0">
                <a:solidFill>
                  <a:srgbClr val="FF0000"/>
                </a:solidFill>
              </a:rPr>
              <a:t>정답</a:t>
            </a:r>
            <a:r>
              <a:rPr lang="en-US" altLang="ko-KR" sz="2400" dirty="0" smtClean="0">
                <a:solidFill>
                  <a:srgbClr val="FF0000"/>
                </a:solidFill>
              </a:rPr>
              <a:t>  </a:t>
            </a:r>
            <a:endParaRPr lang="ko-KR" altLang="en-US" sz="24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2300" y="3277272"/>
            <a:ext cx="8503565" cy="2259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ko-KR" altLang="en-US" sz="2400" b="1" dirty="0" smtClean="0">
                <a:solidFill>
                  <a:srgbClr val="FF0000"/>
                </a:solidFill>
              </a:rPr>
              <a:t>힌트</a:t>
            </a:r>
            <a:endParaRPr lang="en-US" altLang="ko-KR" sz="2400" b="1" dirty="0" smtClean="0">
              <a:solidFill>
                <a:srgbClr val="FF0000"/>
              </a:solidFill>
            </a:endParaRPr>
          </a:p>
          <a:p>
            <a:pPr marL="457200" indent="-457200">
              <a:lnSpc>
                <a:spcPct val="110000"/>
              </a:lnSpc>
              <a:buAutoNum type="circleNumDbPlain"/>
            </a:pPr>
            <a:r>
              <a:rPr lang="ko-KR" altLang="en-US" sz="2600" dirty="0" smtClean="0">
                <a:solidFill>
                  <a:srgbClr val="FF0000"/>
                </a:solidFill>
              </a:rPr>
              <a:t>주어진 조건을   에 대한 연립이차부등식</a:t>
            </a:r>
            <a:endParaRPr lang="en-US" altLang="ko-KR" sz="2600" dirty="0" smtClean="0">
              <a:solidFill>
                <a:srgbClr val="FF0000"/>
              </a:solidFill>
            </a:endParaRPr>
          </a:p>
          <a:p>
            <a:pPr lvl="1">
              <a:lnSpc>
                <a:spcPct val="110000"/>
              </a:lnSpc>
            </a:pPr>
            <a:r>
              <a:rPr lang="en-US" altLang="ko-KR" sz="2600" dirty="0" smtClean="0">
                <a:solidFill>
                  <a:srgbClr val="FF0000"/>
                </a:solidFill>
              </a:rPr>
              <a:t>		   </a:t>
            </a:r>
            <a:r>
              <a:rPr lang="ko-KR" altLang="en-US" sz="2600" dirty="0" smtClean="0">
                <a:solidFill>
                  <a:srgbClr val="FF0000"/>
                </a:solidFill>
              </a:rPr>
              <a:t>꼴로 나타낸다</a:t>
            </a:r>
            <a:r>
              <a:rPr lang="en-US" altLang="ko-KR" sz="2600" dirty="0" smtClean="0">
                <a:solidFill>
                  <a:srgbClr val="FF0000"/>
                </a:solidFill>
              </a:rPr>
              <a:t>.</a:t>
            </a:r>
          </a:p>
          <a:p>
            <a:pPr marL="457200" indent="-457200">
              <a:lnSpc>
                <a:spcPct val="110000"/>
              </a:lnSpc>
              <a:buAutoNum type="circleNumDbPlain"/>
            </a:pPr>
            <a:r>
              <a:rPr lang="ko-KR" altLang="en-US" sz="2600" dirty="0" smtClean="0">
                <a:solidFill>
                  <a:srgbClr val="FF0000"/>
                </a:solidFill>
              </a:rPr>
              <a:t>①의 부등식을 부등식         </a:t>
            </a:r>
            <a:r>
              <a:rPr lang="ko-KR" altLang="en-US" sz="1600" dirty="0" smtClean="0">
                <a:solidFill>
                  <a:srgbClr val="FF0000"/>
                </a:solidFill>
              </a:rPr>
              <a:t> </a:t>
            </a:r>
            <a:r>
              <a:rPr lang="en-US" altLang="ko-KR" sz="2600" dirty="0" smtClean="0">
                <a:solidFill>
                  <a:srgbClr val="FF0000"/>
                </a:solidFill>
              </a:rPr>
              <a:t>,           </a:t>
            </a:r>
            <a:r>
              <a:rPr lang="ko-KR" altLang="en-US" sz="2600" dirty="0" smtClean="0">
                <a:solidFill>
                  <a:srgbClr val="FF0000"/>
                </a:solidFill>
              </a:rPr>
              <a:t>꼴로 나타낸다</a:t>
            </a:r>
            <a:r>
              <a:rPr lang="en-US" altLang="ko-KR" sz="2600" dirty="0" smtClean="0">
                <a:solidFill>
                  <a:srgbClr val="FF0000"/>
                </a:solidFill>
              </a:rPr>
              <a:t>.</a:t>
            </a:r>
          </a:p>
          <a:p>
            <a:pPr marL="457200" indent="-457200">
              <a:lnSpc>
                <a:spcPct val="110000"/>
              </a:lnSpc>
              <a:buAutoNum type="circleNumDbPlain"/>
            </a:pPr>
            <a:r>
              <a:rPr lang="en-US" altLang="ko-KR" sz="2600" dirty="0">
                <a:solidFill>
                  <a:srgbClr val="FF0000"/>
                </a:solidFill>
              </a:rPr>
              <a:t> </a:t>
            </a:r>
            <a:r>
              <a:rPr lang="en-US" altLang="ko-KR" sz="2600" dirty="0" smtClean="0">
                <a:solidFill>
                  <a:srgbClr val="FF0000"/>
                </a:solidFill>
              </a:rPr>
              <a:t> </a:t>
            </a:r>
            <a:r>
              <a:rPr lang="ko-KR" altLang="en-US" sz="2600" dirty="0" smtClean="0">
                <a:solidFill>
                  <a:srgbClr val="FF0000"/>
                </a:solidFill>
              </a:rPr>
              <a:t>의 값의 범위를 구한다</a:t>
            </a:r>
            <a:r>
              <a:rPr lang="en-US" altLang="ko-KR" sz="2600" dirty="0" smtClean="0">
                <a:solidFill>
                  <a:srgbClr val="FF0000"/>
                </a:solidFill>
              </a:rPr>
              <a:t>.</a:t>
            </a:r>
            <a:endParaRPr lang="ko-KR" altLang="en-US" sz="2600" dirty="0">
              <a:solidFill>
                <a:srgbClr val="FF0000"/>
              </a:solidFill>
            </a:endParaRPr>
          </a:p>
        </p:txBody>
      </p:sp>
      <p:sp>
        <p:nvSpPr>
          <p:cNvPr id="19" name="내용 개체 틀 2"/>
          <p:cNvSpPr txBox="1">
            <a:spLocks/>
          </p:cNvSpPr>
          <p:nvPr/>
        </p:nvSpPr>
        <p:spPr>
          <a:xfrm>
            <a:off x="741644" y="184482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</a:pPr>
            <a:endParaRPr lang="en-US" altLang="ko-KR" sz="400" dirty="0" smtClean="0">
              <a:solidFill>
                <a:prstClr val="black"/>
              </a:solidFill>
            </a:endParaRPr>
          </a:p>
          <a:p>
            <a:pPr marL="342900" lvl="0" indent="-342900">
              <a:spcBef>
                <a:spcPct val="20000"/>
              </a:spcBef>
            </a:pPr>
            <a:r>
              <a:rPr lang="ko-KR" altLang="en-US" sz="2800" dirty="0" smtClean="0">
                <a:solidFill>
                  <a:prstClr val="black"/>
                </a:solidFill>
              </a:rPr>
              <a:t>연립이차부등식 </a:t>
            </a:r>
            <a:r>
              <a:rPr lang="en-US" altLang="ko-KR" sz="2800" dirty="0" smtClean="0">
                <a:solidFill>
                  <a:prstClr val="black"/>
                </a:solidFill>
              </a:rPr>
              <a:t>					</a:t>
            </a:r>
            <a:r>
              <a:rPr lang="ko-KR" altLang="en-US" sz="2800" dirty="0">
                <a:solidFill>
                  <a:prstClr val="black"/>
                </a:solidFill>
              </a:rPr>
              <a:t> </a:t>
            </a:r>
            <a:r>
              <a:rPr lang="ko-KR" altLang="en-US" sz="2800" dirty="0" smtClean="0">
                <a:solidFill>
                  <a:prstClr val="black"/>
                </a:solidFill>
              </a:rPr>
              <a:t> </a:t>
            </a:r>
            <a:r>
              <a:rPr lang="ko-KR" altLang="en-US" sz="300" dirty="0" smtClean="0">
                <a:solidFill>
                  <a:prstClr val="black"/>
                </a:solidFill>
              </a:rPr>
              <a:t>    </a:t>
            </a:r>
            <a:r>
              <a:rPr lang="ko-KR" altLang="en-US" sz="2800" dirty="0" smtClean="0">
                <a:solidFill>
                  <a:prstClr val="black"/>
                </a:solidFill>
              </a:rPr>
              <a:t>의</a:t>
            </a:r>
            <a:endParaRPr lang="en-US" altLang="ko-KR" sz="2800" dirty="0" smtClean="0">
              <a:solidFill>
                <a:prstClr val="black"/>
              </a:solidFill>
            </a:endParaRPr>
          </a:p>
          <a:p>
            <a:pPr marL="342900" lvl="0" indent="-342900">
              <a:spcBef>
                <a:spcPct val="20000"/>
              </a:spcBef>
            </a:pPr>
            <a:endParaRPr lang="en-US" altLang="ko-KR" dirty="0" smtClean="0">
              <a:solidFill>
                <a:prstClr val="black"/>
              </a:solidFill>
            </a:endParaRPr>
          </a:p>
          <a:p>
            <a:pPr marL="342900" lvl="0" indent="-342900">
              <a:spcBef>
                <a:spcPct val="20000"/>
              </a:spcBef>
            </a:pPr>
            <a:r>
              <a:rPr lang="ko-KR" altLang="en-US" sz="2800" dirty="0" smtClean="0">
                <a:solidFill>
                  <a:prstClr val="black"/>
                </a:solidFill>
              </a:rPr>
              <a:t>해가 없을 때</a:t>
            </a:r>
            <a:r>
              <a:rPr lang="en-US" altLang="ko-KR" sz="2800" dirty="0" smtClean="0">
                <a:solidFill>
                  <a:prstClr val="black"/>
                </a:solidFill>
              </a:rPr>
              <a:t>, </a:t>
            </a:r>
            <a:r>
              <a:rPr lang="ko-KR" altLang="en-US" sz="2800" dirty="0" smtClean="0">
                <a:solidFill>
                  <a:prstClr val="black"/>
                </a:solidFill>
              </a:rPr>
              <a:t>실수   의 값의 범위를 구하라</a:t>
            </a:r>
            <a:r>
              <a:rPr lang="en-US" altLang="ko-KR" sz="2800" dirty="0" smtClean="0">
                <a:solidFill>
                  <a:prstClr val="black"/>
                </a:solidFill>
              </a:rPr>
              <a:t>.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altLang="ko-KR" sz="2800" dirty="0" smtClean="0">
                <a:solidFill>
                  <a:prstClr val="black"/>
                </a:solidFill>
              </a:rPr>
              <a:t>  </a:t>
            </a:r>
            <a:endParaRPr lang="ko-KR" altLang="en-US" sz="2800" dirty="0">
              <a:solidFill>
                <a:prstClr val="black"/>
              </a:solidFill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0233" y="1744757"/>
            <a:ext cx="4052663" cy="1033371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6553" y="3016822"/>
            <a:ext cx="219375" cy="242467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0390" y="3894427"/>
            <a:ext cx="210040" cy="218120"/>
          </a:xfrm>
          <a:prstGeom prst="rect">
            <a:avLst/>
          </a:prstGeom>
        </p:spPr>
      </p:pic>
      <p:pic>
        <p:nvPicPr>
          <p:cNvPr id="20" name="그림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7713" y="4250414"/>
            <a:ext cx="1609259" cy="264978"/>
          </a:xfrm>
          <a:prstGeom prst="rect">
            <a:avLst/>
          </a:prstGeom>
        </p:spPr>
      </p:pic>
      <p:pic>
        <p:nvPicPr>
          <p:cNvPr id="21" name="그림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22247" y="4671753"/>
            <a:ext cx="971246" cy="292053"/>
          </a:xfrm>
          <a:prstGeom prst="rect">
            <a:avLst/>
          </a:prstGeom>
        </p:spPr>
      </p:pic>
      <p:pic>
        <p:nvPicPr>
          <p:cNvPr id="22" name="그림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82966" y="4662732"/>
            <a:ext cx="1056870" cy="294773"/>
          </a:xfrm>
          <a:prstGeom prst="rect">
            <a:avLst/>
          </a:prstGeom>
        </p:spPr>
      </p:pic>
      <p:pic>
        <p:nvPicPr>
          <p:cNvPr id="24" name="그림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66602" y="6167837"/>
            <a:ext cx="1682836" cy="279414"/>
          </a:xfrm>
          <a:prstGeom prst="rect">
            <a:avLst/>
          </a:prstGeom>
        </p:spPr>
      </p:pic>
      <p:pic>
        <p:nvPicPr>
          <p:cNvPr id="16" name="그림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2284" y="5176887"/>
            <a:ext cx="210040" cy="2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28681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내용 개체 틀 2"/>
          <p:cNvSpPr txBox="1">
            <a:spLocks/>
          </p:cNvSpPr>
          <p:nvPr/>
        </p:nvSpPr>
        <p:spPr>
          <a:xfrm>
            <a:off x="741644" y="1799574"/>
            <a:ext cx="8222844" cy="32296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20000"/>
              </a:lnSpc>
              <a:buNone/>
            </a:pPr>
            <a:r>
              <a:rPr lang="ko-KR" altLang="en-US" sz="3200" dirty="0" smtClean="0"/>
              <a:t>삼차방정식</a:t>
            </a:r>
            <a:r>
              <a:rPr lang="en-US" altLang="ko-KR" sz="3200" dirty="0" smtClean="0"/>
              <a:t>				   </a:t>
            </a:r>
            <a:r>
              <a:rPr lang="ko-KR" altLang="en-US" sz="3200" dirty="0" smtClean="0"/>
              <a:t>의 한 근이</a:t>
            </a:r>
            <a:endParaRPr lang="en-US" altLang="ko-KR" sz="3200" dirty="0" smtClean="0"/>
          </a:p>
          <a:p>
            <a:pPr>
              <a:lnSpc>
                <a:spcPct val="120000"/>
              </a:lnSpc>
              <a:buNone/>
            </a:pPr>
            <a:r>
              <a:rPr lang="en-US" altLang="ko-KR" sz="3200" dirty="0"/>
              <a:t> </a:t>
            </a:r>
            <a:r>
              <a:rPr lang="en-US" altLang="ko-KR" sz="3200" dirty="0" smtClean="0"/>
              <a:t>    </a:t>
            </a:r>
            <a:r>
              <a:rPr lang="ko-KR" altLang="en-US" sz="3200" dirty="0" smtClean="0"/>
              <a:t>일 때 실수   의 값과 나머지 두 근을 각각 구하라</a:t>
            </a:r>
            <a:r>
              <a:rPr lang="en-US" altLang="ko-KR" sz="3200" dirty="0" smtClean="0"/>
              <a:t>.</a:t>
            </a:r>
            <a:r>
              <a:rPr lang="ko-KR" altLang="en-US" sz="3200" dirty="0" smtClean="0"/>
              <a:t> </a:t>
            </a:r>
            <a:endParaRPr lang="en-US" altLang="ko-KR" sz="3200" dirty="0" smtClean="0">
              <a:latin typeface="+mj-lt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214423"/>
            <a:ext cx="1810544" cy="630402"/>
          </a:xfrm>
        </p:spPr>
        <p:txBody>
          <a:bodyPr/>
          <a:lstStyle/>
          <a:p>
            <a:pPr>
              <a:buNone/>
            </a:pPr>
            <a:r>
              <a:rPr lang="ko-KR" altLang="en-US" b="1" dirty="0" smtClean="0">
                <a:solidFill>
                  <a:srgbClr val="2A2D72"/>
                </a:solidFill>
              </a:rPr>
              <a:t>문제 </a:t>
            </a:r>
            <a:r>
              <a:rPr lang="en-US" altLang="ko-KR" b="1" dirty="0">
                <a:solidFill>
                  <a:srgbClr val="2A2D72"/>
                </a:solidFill>
              </a:rPr>
              <a:t>4</a:t>
            </a:r>
            <a:endParaRPr lang="en-US" altLang="ko-KR" b="1" dirty="0" smtClean="0">
              <a:solidFill>
                <a:srgbClr val="2A2D72"/>
              </a:solidFill>
            </a:endParaRPr>
          </a:p>
        </p:txBody>
      </p:sp>
      <p:sp>
        <p:nvSpPr>
          <p:cNvPr id="4" name="제목 개체 틀 1"/>
          <p:cNvSpPr txBox="1">
            <a:spLocks/>
          </p:cNvSpPr>
          <p:nvPr/>
        </p:nvSpPr>
        <p:spPr>
          <a:xfrm>
            <a:off x="6558616" y="186994"/>
            <a:ext cx="2214578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ko-KR" altLang="en-US" sz="1400" b="1" dirty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교과서 </a:t>
            </a:r>
            <a:r>
              <a:rPr lang="en-US" altLang="ko-KR" sz="1400" b="1" dirty="0" smtClean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p.83</a:t>
            </a:r>
            <a:endParaRPr lang="ko-KR" altLang="en-US" sz="1400" b="1" dirty="0">
              <a:solidFill>
                <a:schemeClr val="accent2">
                  <a:lumMod val="50000"/>
                </a:schemeClr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0042" y="1887966"/>
            <a:ext cx="3702240" cy="457223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222" y="2573330"/>
            <a:ext cx="603281" cy="311166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0932" y="2669379"/>
            <a:ext cx="209561" cy="222261"/>
          </a:xfrm>
          <a:prstGeom prst="rect">
            <a:avLst/>
          </a:prstGeom>
        </p:spPr>
      </p:pic>
      <p:sp>
        <p:nvSpPr>
          <p:cNvPr id="15" name="제목 1"/>
          <p:cNvSpPr txBox="1">
            <a:spLocks/>
          </p:cNvSpPr>
          <p:nvPr/>
        </p:nvSpPr>
        <p:spPr>
          <a:xfrm>
            <a:off x="742952" y="142852"/>
            <a:ext cx="6793704" cy="5111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n-US" altLang="ko-KR" sz="3600" b="1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Ⅱ</a:t>
            </a:r>
            <a:r>
              <a:rPr lang="en-US" altLang="ko-KR" sz="3600" spc="-150" dirty="0" smtClean="0">
                <a:latin typeface="HY견고딕" panose="02030600000101010101" pitchFamily="18" charset="-127"/>
                <a:ea typeface="HY견고딕" panose="02030600000101010101" pitchFamily="18" charset="-127"/>
                <a:cs typeface="Verdana" panose="020B0604030504040204" pitchFamily="34" charset="0"/>
              </a:rPr>
              <a:t>-3. </a:t>
            </a:r>
            <a:r>
              <a:rPr lang="ko-KR" altLang="en-US" sz="3600" spc="-150" dirty="0" smtClean="0">
                <a:latin typeface="HY견고딕" panose="02030600000101010101" pitchFamily="18" charset="-127"/>
                <a:ea typeface="HY견고딕" panose="02030600000101010101" pitchFamily="18" charset="-127"/>
                <a:cs typeface="Verdana" panose="020B0604030504040204" pitchFamily="34" charset="0"/>
              </a:rPr>
              <a:t>여러 가지 방정식과 부등식</a:t>
            </a:r>
            <a:endParaRPr lang="ko-KR" altLang="en-US" sz="3600" spc="-150" dirty="0">
              <a:latin typeface="HY견고딕" panose="02030600000101010101" pitchFamily="18" charset="-127"/>
              <a:ea typeface="HY견고딕" panose="02030600000101010101" pitchFamily="18" charset="-127"/>
              <a:cs typeface="Verdana" panose="020B060403050404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0033" y="4793464"/>
            <a:ext cx="812713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altLang="ko-KR" sz="24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2400" b="1" dirty="0" smtClean="0">
                <a:solidFill>
                  <a:srgbClr val="FF0000"/>
                </a:solidFill>
              </a:rPr>
              <a:t>정답</a:t>
            </a:r>
            <a:endParaRPr lang="en-US" altLang="ko-KR" sz="2400" b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2400" dirty="0">
                <a:solidFill>
                  <a:srgbClr val="FF0000"/>
                </a:solidFill>
              </a:rPr>
              <a:t>  </a:t>
            </a:r>
            <a:r>
              <a:rPr lang="en-US" altLang="ko-KR" sz="2400" dirty="0" smtClean="0">
                <a:solidFill>
                  <a:srgbClr val="FF0000"/>
                </a:solidFill>
              </a:rPr>
              <a:t>	 , 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0243" y="6139045"/>
            <a:ext cx="711237" cy="234962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71690" y="6107293"/>
            <a:ext cx="939848" cy="266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66768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내용 개체 틀 2"/>
          <p:cNvSpPr txBox="1">
            <a:spLocks/>
          </p:cNvSpPr>
          <p:nvPr/>
        </p:nvSpPr>
        <p:spPr>
          <a:xfrm>
            <a:off x="741644" y="1799574"/>
            <a:ext cx="8222844" cy="361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20000"/>
              </a:lnSpc>
              <a:buNone/>
            </a:pPr>
            <a:r>
              <a:rPr lang="ko-KR" altLang="en-US" sz="2600" dirty="0" smtClean="0"/>
              <a:t>오른쪽 그림과 같이 반구를 원기둥 위에 올려</a:t>
            </a:r>
            <a:r>
              <a:rPr lang="en-US" altLang="ko-KR" sz="2600" dirty="0" smtClean="0"/>
              <a:t/>
            </a:r>
            <a:br>
              <a:rPr lang="en-US" altLang="ko-KR" sz="2600" dirty="0" smtClean="0"/>
            </a:br>
            <a:r>
              <a:rPr lang="ko-KR" altLang="en-US" sz="2600" dirty="0" smtClean="0"/>
              <a:t>놓은</a:t>
            </a:r>
            <a:r>
              <a:rPr lang="ko-KR" altLang="en-US" sz="2400" dirty="0" smtClean="0"/>
              <a:t> </a:t>
            </a:r>
            <a:r>
              <a:rPr lang="ko-KR" altLang="en-US" sz="2600" dirty="0" smtClean="0"/>
              <a:t>모양의</a:t>
            </a:r>
            <a:r>
              <a:rPr lang="ko-KR" altLang="en-US" sz="2400" dirty="0" smtClean="0"/>
              <a:t> </a:t>
            </a:r>
            <a:r>
              <a:rPr lang="ko-KR" altLang="en-US" sz="2600" dirty="0" smtClean="0"/>
              <a:t>용기를</a:t>
            </a:r>
            <a:r>
              <a:rPr lang="ko-KR" altLang="en-US" sz="2400" dirty="0" smtClean="0"/>
              <a:t> </a:t>
            </a:r>
            <a:r>
              <a:rPr lang="ko-KR" altLang="en-US" sz="2600" dirty="0" smtClean="0"/>
              <a:t>만들려고</a:t>
            </a:r>
            <a:r>
              <a:rPr lang="ko-KR" altLang="en-US" sz="2400" dirty="0" smtClean="0"/>
              <a:t> </a:t>
            </a:r>
            <a:r>
              <a:rPr lang="ko-KR" altLang="en-US" sz="2600" dirty="0" smtClean="0"/>
              <a:t>한다</a:t>
            </a:r>
            <a:r>
              <a:rPr lang="en-US" altLang="ko-KR" sz="2600" dirty="0" smtClean="0"/>
              <a:t>.</a:t>
            </a:r>
            <a:r>
              <a:rPr lang="en-US" altLang="ko-KR" sz="2400" dirty="0" smtClean="0"/>
              <a:t> </a:t>
            </a:r>
            <a:r>
              <a:rPr lang="ko-KR" altLang="en-US" sz="2600" dirty="0" smtClean="0"/>
              <a:t>이</a:t>
            </a:r>
            <a:r>
              <a:rPr lang="ko-KR" altLang="en-US" sz="2400" dirty="0" smtClean="0"/>
              <a:t> </a:t>
            </a:r>
            <a:r>
              <a:rPr lang="ko-KR" altLang="en-US" sz="2600" dirty="0" smtClean="0"/>
              <a:t>용기의</a:t>
            </a:r>
            <a:r>
              <a:rPr lang="en-US" altLang="ko-KR" sz="2600" dirty="0" smtClean="0"/>
              <a:t/>
            </a:r>
            <a:br>
              <a:rPr lang="en-US" altLang="ko-KR" sz="2600" dirty="0" smtClean="0"/>
            </a:br>
            <a:r>
              <a:rPr lang="ko-KR" altLang="en-US" sz="2600" dirty="0" smtClean="0"/>
              <a:t>전체 부피는            이고</a:t>
            </a:r>
            <a:r>
              <a:rPr lang="en-US" altLang="ko-KR" sz="2600" dirty="0" smtClean="0"/>
              <a:t>, </a:t>
            </a:r>
            <a:r>
              <a:rPr lang="ko-KR" altLang="en-US" sz="2600" dirty="0" smtClean="0"/>
              <a:t>원기둥 부분의 </a:t>
            </a:r>
            <a:r>
              <a:rPr lang="ko-KR" altLang="en-US" sz="2600" dirty="0" err="1" smtClean="0"/>
              <a:t>높</a:t>
            </a:r>
            <a:r>
              <a:rPr lang="en-US" altLang="ko-KR" sz="2600" dirty="0" smtClean="0"/>
              <a:t/>
            </a:r>
            <a:br>
              <a:rPr lang="en-US" altLang="ko-KR" sz="2600" dirty="0" smtClean="0"/>
            </a:br>
            <a:r>
              <a:rPr lang="ko-KR" altLang="en-US" sz="2600" dirty="0" smtClean="0"/>
              <a:t>이는 밑면의 반지름의 길이보다         더 길</a:t>
            </a:r>
            <a:r>
              <a:rPr lang="en-US" altLang="ko-KR" sz="2600" dirty="0" smtClean="0"/>
              <a:t/>
            </a:r>
            <a:br>
              <a:rPr lang="en-US" altLang="ko-KR" sz="2600" dirty="0" smtClean="0"/>
            </a:br>
            <a:r>
              <a:rPr lang="ko-KR" altLang="en-US" sz="2600" dirty="0" smtClean="0"/>
              <a:t>다고 한다</a:t>
            </a:r>
            <a:r>
              <a:rPr lang="en-US" altLang="ko-KR" sz="2600" dirty="0" smtClean="0"/>
              <a:t>. </a:t>
            </a:r>
            <a:r>
              <a:rPr lang="ko-KR" altLang="en-US" sz="2600" dirty="0" smtClean="0"/>
              <a:t>밑면의 반지름의 길이를 구하라</a:t>
            </a:r>
            <a:r>
              <a:rPr lang="en-US" altLang="ko-KR" sz="2600" dirty="0" smtClean="0"/>
              <a:t>. </a:t>
            </a:r>
          </a:p>
          <a:p>
            <a:pPr>
              <a:lnSpc>
                <a:spcPct val="120000"/>
              </a:lnSpc>
              <a:buNone/>
            </a:pPr>
            <a:r>
              <a:rPr lang="en-US" altLang="ko-KR" sz="2600" dirty="0" smtClean="0"/>
              <a:t>(</a:t>
            </a:r>
            <a:r>
              <a:rPr lang="ko-KR" altLang="en-US" sz="2600" dirty="0" smtClean="0"/>
              <a:t>단</a:t>
            </a:r>
            <a:r>
              <a:rPr lang="en-US" altLang="ko-KR" sz="2600" dirty="0" smtClean="0"/>
              <a:t>, </a:t>
            </a:r>
            <a:r>
              <a:rPr lang="ko-KR" altLang="en-US" sz="2600" dirty="0" smtClean="0"/>
              <a:t>반구의 반지름의 길이와 원기둥의 밑면의 반지름의 길이는 같고 용기의 두께는 무시한다</a:t>
            </a:r>
            <a:r>
              <a:rPr lang="en-US" altLang="ko-KR" sz="2600" dirty="0" smtClean="0"/>
              <a:t>.)</a:t>
            </a:r>
            <a:endParaRPr lang="en-US" altLang="ko-KR" sz="2600" dirty="0" smtClean="0">
              <a:latin typeface="+mj-lt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214423"/>
            <a:ext cx="1810544" cy="630402"/>
          </a:xfrm>
        </p:spPr>
        <p:txBody>
          <a:bodyPr/>
          <a:lstStyle/>
          <a:p>
            <a:pPr>
              <a:buNone/>
            </a:pPr>
            <a:r>
              <a:rPr lang="ko-KR" altLang="en-US" b="1" dirty="0" smtClean="0">
                <a:solidFill>
                  <a:srgbClr val="2A2D72"/>
                </a:solidFill>
              </a:rPr>
              <a:t>문제 </a:t>
            </a:r>
            <a:r>
              <a:rPr lang="en-US" altLang="ko-KR" b="1" dirty="0" smtClean="0">
                <a:solidFill>
                  <a:srgbClr val="2A2D72"/>
                </a:solidFill>
              </a:rPr>
              <a:t>5</a:t>
            </a:r>
          </a:p>
        </p:txBody>
      </p:sp>
      <p:sp>
        <p:nvSpPr>
          <p:cNvPr id="4" name="제목 개체 틀 1"/>
          <p:cNvSpPr txBox="1">
            <a:spLocks/>
          </p:cNvSpPr>
          <p:nvPr/>
        </p:nvSpPr>
        <p:spPr>
          <a:xfrm>
            <a:off x="6558616" y="186994"/>
            <a:ext cx="2214578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ko-KR" altLang="en-US" sz="1400" b="1" dirty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교과서 </a:t>
            </a:r>
            <a:r>
              <a:rPr lang="en-US" altLang="ko-KR" sz="1400" b="1" dirty="0" smtClean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p.83</a:t>
            </a:r>
            <a:endParaRPr lang="ko-KR" altLang="en-US" sz="1400" b="1" dirty="0">
              <a:solidFill>
                <a:schemeClr val="accent2">
                  <a:lumMod val="50000"/>
                </a:schemeClr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99873" y="1799575"/>
            <a:ext cx="1371372" cy="2046824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9796" y="3383279"/>
            <a:ext cx="736638" cy="298465"/>
          </a:xfrm>
          <a:prstGeom prst="rect">
            <a:avLst/>
          </a:prstGeom>
        </p:spPr>
      </p:pic>
      <p:sp>
        <p:nvSpPr>
          <p:cNvPr id="18" name="제목 1"/>
          <p:cNvSpPr txBox="1">
            <a:spLocks/>
          </p:cNvSpPr>
          <p:nvPr/>
        </p:nvSpPr>
        <p:spPr>
          <a:xfrm>
            <a:off x="742952" y="142852"/>
            <a:ext cx="6793704" cy="5111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n-US" altLang="ko-KR" sz="3600" b="1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Ⅱ</a:t>
            </a:r>
            <a:r>
              <a:rPr lang="en-US" altLang="ko-KR" sz="3600" spc="-150" dirty="0" smtClean="0">
                <a:latin typeface="HY견고딕" panose="02030600000101010101" pitchFamily="18" charset="-127"/>
                <a:ea typeface="HY견고딕" panose="02030600000101010101" pitchFamily="18" charset="-127"/>
                <a:cs typeface="Verdana" panose="020B0604030504040204" pitchFamily="34" charset="0"/>
              </a:rPr>
              <a:t>-3. </a:t>
            </a:r>
            <a:r>
              <a:rPr lang="ko-KR" altLang="en-US" sz="3600" spc="-150" dirty="0" smtClean="0">
                <a:latin typeface="HY견고딕" panose="02030600000101010101" pitchFamily="18" charset="-127"/>
                <a:ea typeface="HY견고딕" panose="02030600000101010101" pitchFamily="18" charset="-127"/>
                <a:cs typeface="Verdana" panose="020B0604030504040204" pitchFamily="34" charset="0"/>
              </a:rPr>
              <a:t>여러 가지 방정식과 부등식</a:t>
            </a:r>
            <a:endParaRPr lang="ko-KR" altLang="en-US" sz="3600" spc="-150" dirty="0">
              <a:latin typeface="HY견고딕" panose="02030600000101010101" pitchFamily="18" charset="-127"/>
              <a:ea typeface="HY견고딕" panose="02030600000101010101" pitchFamily="18" charset="-127"/>
              <a:cs typeface="Verdana" panose="020B0604030504040204" pitchFamily="34" charset="0"/>
            </a:endParaRPr>
          </a:p>
        </p:txBody>
      </p:sp>
      <p:grpSp>
        <p:nvGrpSpPr>
          <p:cNvPr id="5" name="그룹 4"/>
          <p:cNvGrpSpPr/>
          <p:nvPr/>
        </p:nvGrpSpPr>
        <p:grpSpPr>
          <a:xfrm>
            <a:off x="500033" y="4793464"/>
            <a:ext cx="8127131" cy="1754326"/>
            <a:chOff x="500033" y="4857760"/>
            <a:chExt cx="8127131" cy="1754326"/>
          </a:xfrm>
        </p:grpSpPr>
        <p:sp>
          <p:nvSpPr>
            <p:cNvPr id="14" name="TextBox 13"/>
            <p:cNvSpPr txBox="1"/>
            <p:nvPr/>
          </p:nvSpPr>
          <p:spPr>
            <a:xfrm>
              <a:off x="500033" y="4857760"/>
              <a:ext cx="8127131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endParaRPr lang="en-US" altLang="ko-KR" sz="2400" b="1" dirty="0" smtClean="0">
                <a:solidFill>
                  <a:srgbClr val="FF0000"/>
                </a:solidFill>
              </a:endParaRPr>
            </a:p>
            <a:p>
              <a:pPr>
                <a:lnSpc>
                  <a:spcPct val="150000"/>
                </a:lnSpc>
              </a:pPr>
              <a:r>
                <a:rPr lang="ko-KR" altLang="en-US" sz="2400" b="1" dirty="0" smtClean="0">
                  <a:solidFill>
                    <a:srgbClr val="FF0000"/>
                  </a:solidFill>
                </a:rPr>
                <a:t>정답</a:t>
              </a:r>
              <a:endParaRPr lang="en-US" altLang="ko-KR" sz="2400" b="1" dirty="0">
                <a:solidFill>
                  <a:srgbClr val="FF0000"/>
                </a:solidFill>
              </a:endParaRPr>
            </a:p>
            <a:p>
              <a:pPr>
                <a:lnSpc>
                  <a:spcPct val="150000"/>
                </a:lnSpc>
              </a:pPr>
              <a:r>
                <a:rPr lang="en-US" altLang="ko-KR" sz="2400" dirty="0">
                  <a:solidFill>
                    <a:srgbClr val="FF0000"/>
                  </a:solidFill>
                </a:rPr>
                <a:t>  </a:t>
              </a:r>
              <a:endParaRPr lang="en-US" altLang="ko-KR" sz="2400" dirty="0" smtClean="0">
                <a:solidFill>
                  <a:srgbClr val="FF0000"/>
                </a:solidFill>
              </a:endParaRPr>
            </a:p>
          </p:txBody>
        </p:sp>
        <p:pic>
          <p:nvPicPr>
            <p:cNvPr id="2" name="그림 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30245" y="6196283"/>
              <a:ext cx="654084" cy="254013"/>
            </a:xfrm>
            <a:prstGeom prst="rect">
              <a:avLst/>
            </a:prstGeom>
          </p:spPr>
        </p:pic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79222" y="2827053"/>
            <a:ext cx="1340689" cy="430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131679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00034" y="4778250"/>
            <a:ext cx="765005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400" b="1" dirty="0" smtClean="0">
                <a:solidFill>
                  <a:srgbClr val="FF0000"/>
                </a:solidFill>
              </a:rPr>
              <a:t>정답</a:t>
            </a:r>
            <a:endParaRPr lang="en-US" altLang="ko-KR" sz="24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1200" b="1" dirty="0" smtClean="0">
                <a:solidFill>
                  <a:srgbClr val="FF0000"/>
                </a:solidFill>
              </a:rPr>
              <a:t> </a:t>
            </a:r>
            <a:endParaRPr lang="en-US" altLang="ko-KR" sz="24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2400" b="1" dirty="0" smtClean="0">
                <a:solidFill>
                  <a:srgbClr val="FF0000"/>
                </a:solidFill>
              </a:rPr>
              <a:t>	   </a:t>
            </a:r>
            <a:r>
              <a:rPr lang="ko-KR" altLang="en-US" sz="2400" dirty="0" smtClean="0">
                <a:solidFill>
                  <a:srgbClr val="FF0000"/>
                </a:solidFill>
              </a:rPr>
              <a:t>또는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 </a:t>
            </a:r>
            <a:endParaRPr lang="en-US" altLang="ko-KR" sz="2400" b="1" dirty="0">
              <a:solidFill>
                <a:srgbClr val="FF0000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214423"/>
            <a:ext cx="2602632" cy="630402"/>
          </a:xfrm>
        </p:spPr>
        <p:txBody>
          <a:bodyPr/>
          <a:lstStyle/>
          <a:p>
            <a:pPr>
              <a:buNone/>
            </a:pPr>
            <a:r>
              <a:rPr lang="ko-KR" altLang="en-US" b="1" dirty="0" smtClean="0">
                <a:solidFill>
                  <a:srgbClr val="F6555B"/>
                </a:solidFill>
                <a:latin typeface="+mj-lt"/>
              </a:rPr>
              <a:t>예제 </a:t>
            </a:r>
            <a:r>
              <a:rPr lang="en-US" altLang="ko-KR" b="1" dirty="0" smtClean="0">
                <a:solidFill>
                  <a:srgbClr val="F6555B"/>
                </a:solidFill>
                <a:latin typeface="+mj-lt"/>
              </a:rPr>
              <a:t>1</a:t>
            </a:r>
            <a:endParaRPr lang="ko-KR" altLang="en-US" dirty="0">
              <a:solidFill>
                <a:srgbClr val="F6555B"/>
              </a:solidFill>
              <a:latin typeface="+mj-lt"/>
            </a:endParaRPr>
          </a:p>
        </p:txBody>
      </p:sp>
      <p:sp>
        <p:nvSpPr>
          <p:cNvPr id="4" name="제목 개체 틀 1"/>
          <p:cNvSpPr txBox="1">
            <a:spLocks/>
          </p:cNvSpPr>
          <p:nvPr/>
        </p:nvSpPr>
        <p:spPr>
          <a:xfrm>
            <a:off x="6558616" y="186994"/>
            <a:ext cx="2214578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ko-KR" altLang="en-US" sz="1400" b="1" dirty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교과서 </a:t>
            </a:r>
            <a:r>
              <a:rPr lang="en-US" altLang="ko-KR" sz="1400" b="1" dirty="0" smtClean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p.85</a:t>
            </a:r>
            <a:endParaRPr lang="ko-KR" altLang="en-US" sz="1400" b="1" dirty="0">
              <a:solidFill>
                <a:schemeClr val="accent2">
                  <a:lumMod val="50000"/>
                </a:schemeClr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  <p:sp>
        <p:nvSpPr>
          <p:cNvPr id="6" name="내용 개체 틀 2"/>
          <p:cNvSpPr txBox="1">
            <a:spLocks/>
          </p:cNvSpPr>
          <p:nvPr/>
        </p:nvSpPr>
        <p:spPr>
          <a:xfrm>
            <a:off x="741644" y="1799575"/>
            <a:ext cx="8222844" cy="3066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20000"/>
              </a:lnSpc>
              <a:defRPr/>
            </a:pPr>
            <a:r>
              <a:rPr lang="ko-KR" altLang="en-US" sz="3200" dirty="0" smtClean="0">
                <a:latin typeface="+mj-lt"/>
              </a:rPr>
              <a:t>다음 연립이차방정식을 풀라</a:t>
            </a:r>
            <a:r>
              <a:rPr lang="en-US" altLang="ko-KR" sz="3200" dirty="0" smtClean="0">
                <a:latin typeface="+mj-lt"/>
              </a:rPr>
              <a:t>.</a:t>
            </a:r>
          </a:p>
          <a:p>
            <a:pPr>
              <a:lnSpc>
                <a:spcPct val="120000"/>
              </a:lnSpc>
              <a:defRPr/>
            </a:pPr>
            <a:r>
              <a:rPr lang="en-US" altLang="ko-KR" sz="3200" dirty="0" smtClean="0">
                <a:latin typeface="+mj-lt"/>
              </a:rPr>
              <a:t>	</a:t>
            </a:r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9759" y="2578443"/>
            <a:ext cx="2133710" cy="946199"/>
          </a:xfrm>
          <a:prstGeom prst="rect">
            <a:avLst/>
          </a:prstGeom>
        </p:spPr>
      </p:pic>
      <p:sp>
        <p:nvSpPr>
          <p:cNvPr id="13" name="제목 1"/>
          <p:cNvSpPr txBox="1">
            <a:spLocks/>
          </p:cNvSpPr>
          <p:nvPr/>
        </p:nvSpPr>
        <p:spPr>
          <a:xfrm>
            <a:off x="742952" y="142852"/>
            <a:ext cx="6793704" cy="5111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n-US" altLang="ko-KR" sz="3600" b="1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Ⅱ</a:t>
            </a:r>
            <a:r>
              <a:rPr lang="en-US" altLang="ko-KR" sz="3600" spc="-150" dirty="0" smtClean="0">
                <a:latin typeface="HY견고딕" panose="02030600000101010101" pitchFamily="18" charset="-127"/>
                <a:ea typeface="HY견고딕" panose="02030600000101010101" pitchFamily="18" charset="-127"/>
                <a:cs typeface="Verdana" panose="020B0604030504040204" pitchFamily="34" charset="0"/>
              </a:rPr>
              <a:t>-3. </a:t>
            </a:r>
            <a:r>
              <a:rPr lang="ko-KR" altLang="en-US" sz="3600" spc="-150" dirty="0" smtClean="0">
                <a:latin typeface="HY견고딕" panose="02030600000101010101" pitchFamily="18" charset="-127"/>
                <a:ea typeface="HY견고딕" panose="02030600000101010101" pitchFamily="18" charset="-127"/>
                <a:cs typeface="Verdana" panose="020B0604030504040204" pitchFamily="34" charset="0"/>
              </a:rPr>
              <a:t>여러 가지 방정식과 부등식</a:t>
            </a:r>
            <a:endParaRPr lang="ko-KR" altLang="en-US" sz="3600" spc="-150" dirty="0">
              <a:latin typeface="HY견고딕" panose="02030600000101010101" pitchFamily="18" charset="-127"/>
              <a:ea typeface="HY견고딕" panose="02030600000101010101" pitchFamily="18" charset="-127"/>
              <a:cs typeface="Verdana" panose="020B0604030504040204" pitchFamily="34" charset="0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410" y="5594214"/>
            <a:ext cx="876345" cy="736638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4576" y="5600564"/>
            <a:ext cx="914447" cy="730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94330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테마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테마1" id="{F42A2BBF-A6DD-4CED-9BD9-9FA6D0E909E8}" vid="{E7101D98-8511-4E69-8B70-24EADED17B48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테마1</Template>
  <TotalTime>861</TotalTime>
  <Words>1165</Words>
  <Application>Microsoft Office PowerPoint</Application>
  <PresentationFormat>화면 슬라이드 쇼(4:3)</PresentationFormat>
  <Paragraphs>553</Paragraphs>
  <Slides>61</Slides>
  <Notes>1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61</vt:i4>
      </vt:variant>
    </vt:vector>
  </HeadingPairs>
  <TitlesOfParts>
    <vt:vector size="62" baseType="lpstr">
      <vt:lpstr>테마1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  <vt:lpstr>슬라이드 19</vt:lpstr>
      <vt:lpstr>슬라이드 20</vt:lpstr>
      <vt:lpstr>슬라이드 21</vt:lpstr>
      <vt:lpstr>슬라이드 22</vt:lpstr>
      <vt:lpstr>슬라이드 23</vt:lpstr>
      <vt:lpstr>슬라이드 24</vt:lpstr>
      <vt:lpstr>슬라이드 25</vt:lpstr>
      <vt:lpstr>슬라이드 26</vt:lpstr>
      <vt:lpstr>슬라이드 27</vt:lpstr>
      <vt:lpstr>슬라이드 28</vt:lpstr>
      <vt:lpstr>슬라이드 29</vt:lpstr>
      <vt:lpstr>슬라이드 30</vt:lpstr>
      <vt:lpstr>슬라이드 31</vt:lpstr>
      <vt:lpstr>슬라이드 32</vt:lpstr>
      <vt:lpstr>슬라이드 33</vt:lpstr>
      <vt:lpstr>슬라이드 34</vt:lpstr>
      <vt:lpstr>슬라이드 35</vt:lpstr>
      <vt:lpstr>슬라이드 36</vt:lpstr>
      <vt:lpstr>슬라이드 37</vt:lpstr>
      <vt:lpstr>슬라이드 38</vt:lpstr>
      <vt:lpstr>슬라이드 39</vt:lpstr>
      <vt:lpstr>슬라이드 40</vt:lpstr>
      <vt:lpstr>슬라이드 41</vt:lpstr>
      <vt:lpstr>슬라이드 42</vt:lpstr>
      <vt:lpstr>슬라이드 43</vt:lpstr>
      <vt:lpstr>슬라이드 44</vt:lpstr>
      <vt:lpstr>슬라이드 45</vt:lpstr>
      <vt:lpstr>슬라이드 46</vt:lpstr>
      <vt:lpstr>슬라이드 47</vt:lpstr>
      <vt:lpstr>Ⅱ. 방정식과 부등식</vt:lpstr>
      <vt:lpstr>Ⅱ. 방정식과 부등식</vt:lpstr>
      <vt:lpstr>Ⅱ. 방정식과 부등식</vt:lpstr>
      <vt:lpstr>Ⅱ. 방정식과 부등식</vt:lpstr>
      <vt:lpstr>Ⅱ. 방정식과 부등식</vt:lpstr>
      <vt:lpstr>Ⅱ. 방정식과 부등식</vt:lpstr>
      <vt:lpstr>Ⅱ. 방정식과 부등식</vt:lpstr>
      <vt:lpstr>Ⅱ. 방정식과 부등식</vt:lpstr>
      <vt:lpstr>Ⅱ. 방정식과 부등식</vt:lpstr>
      <vt:lpstr>Ⅱ. 방정식과 부등식</vt:lpstr>
      <vt:lpstr>Ⅱ. 방정식과 부등식</vt:lpstr>
      <vt:lpstr>Ⅱ. 방정식과 부등식</vt:lpstr>
      <vt:lpstr>Ⅱ. 방정식과 부등식</vt:lpstr>
      <vt:lpstr>Ⅱ. 방정식과 부등식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k</dc:creator>
  <cp:lastModifiedBy>user</cp:lastModifiedBy>
  <cp:revision>80</cp:revision>
  <dcterms:created xsi:type="dcterms:W3CDTF">2017-03-06T03:33:54Z</dcterms:created>
  <dcterms:modified xsi:type="dcterms:W3CDTF">2017-10-05T07:17:49Z</dcterms:modified>
</cp:coreProperties>
</file>