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74" r:id="rId3"/>
    <p:sldId id="285" r:id="rId4"/>
    <p:sldId id="275" r:id="rId5"/>
    <p:sldId id="277" r:id="rId6"/>
    <p:sldId id="280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4" r:id="rId15"/>
    <p:sldId id="293" r:id="rId16"/>
    <p:sldId id="259" r:id="rId17"/>
    <p:sldId id="281" r:id="rId18"/>
    <p:sldId id="282" r:id="rId19"/>
    <p:sldId id="283" r:id="rId20"/>
    <p:sldId id="284" r:id="rId21"/>
    <p:sldId id="295" r:id="rId22"/>
    <p:sldId id="296" r:id="rId23"/>
    <p:sldId id="297" r:id="rId2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-108" y="-6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1099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6441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1121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891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0368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550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3243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3942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941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0792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9420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1442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F243A-1654-4B75-9D56-8B4909CD75F1}" type="datetimeFigureOut">
              <a:rPr lang="ko-KR" altLang="en-US" smtClean="0"/>
              <a:pPr/>
              <a:t>2017-10-02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520"/>
            <a:ext cx="9144000" cy="1106224"/>
          </a:xfrm>
          <a:prstGeom prst="rect">
            <a:avLst/>
          </a:prstGeom>
        </p:spPr>
      </p:pic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71514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27360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spcBef>
          <a:spcPct val="0"/>
        </a:spcBef>
        <a:buNone/>
        <a:defRPr kumimoji="0" lang="ko-KR" altLang="en-US" sz="3600" b="0" i="0" u="none" strike="noStrike" kern="1200" cap="none" spc="-150" normalizeH="0" baseline="0" noProof="0" dirty="0">
          <a:ln>
            <a:noFill/>
          </a:ln>
          <a:solidFill>
            <a:schemeClr val="tx1"/>
          </a:solidFill>
          <a:effectLst/>
          <a:uLnTx/>
          <a:uFillTx/>
          <a:latin typeface="HY견고딕" panose="02030600000101010101" pitchFamily="18" charset="-127"/>
          <a:ea typeface="HY견고딕" panose="02030600000101010101" pitchFamily="18" charset="-127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image" Target="../media/image51.png"/><Relationship Id="rId7" Type="http://schemas.openxmlformats.org/officeDocument/2006/relationships/image" Target="../media/image55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4" Type="http://schemas.openxmlformats.org/officeDocument/2006/relationships/image" Target="../media/image52.png"/><Relationship Id="rId9" Type="http://schemas.openxmlformats.org/officeDocument/2006/relationships/image" Target="../media/image57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3" Type="http://schemas.openxmlformats.org/officeDocument/2006/relationships/image" Target="../media/image59.png"/><Relationship Id="rId7" Type="http://schemas.openxmlformats.org/officeDocument/2006/relationships/image" Target="../media/image63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5" Type="http://schemas.openxmlformats.org/officeDocument/2006/relationships/image" Target="../media/image61.png"/><Relationship Id="rId4" Type="http://schemas.openxmlformats.org/officeDocument/2006/relationships/image" Target="../media/image6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7" Type="http://schemas.openxmlformats.org/officeDocument/2006/relationships/image" Target="../media/image70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9.png"/><Relationship Id="rId5" Type="http://schemas.openxmlformats.org/officeDocument/2006/relationships/image" Target="../media/image68.png"/><Relationship Id="rId4" Type="http://schemas.openxmlformats.org/officeDocument/2006/relationships/image" Target="../media/image6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4.png"/><Relationship Id="rId4" Type="http://schemas.openxmlformats.org/officeDocument/2006/relationships/image" Target="../media/image7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png"/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9.png"/><Relationship Id="rId2" Type="http://schemas.openxmlformats.org/officeDocument/2006/relationships/image" Target="../media/image7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2.png"/><Relationship Id="rId5" Type="http://schemas.openxmlformats.org/officeDocument/2006/relationships/image" Target="../media/image81.png"/><Relationship Id="rId4" Type="http://schemas.openxmlformats.org/officeDocument/2006/relationships/image" Target="../media/image8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3.png"/><Relationship Id="rId2" Type="http://schemas.openxmlformats.org/officeDocument/2006/relationships/image" Target="../media/image7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6.png"/><Relationship Id="rId5" Type="http://schemas.openxmlformats.org/officeDocument/2006/relationships/image" Target="../media/image85.png"/><Relationship Id="rId4" Type="http://schemas.openxmlformats.org/officeDocument/2006/relationships/image" Target="../media/image8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8.png"/><Relationship Id="rId2" Type="http://schemas.openxmlformats.org/officeDocument/2006/relationships/image" Target="../media/image8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1.png"/><Relationship Id="rId7" Type="http://schemas.openxmlformats.org/officeDocument/2006/relationships/image" Target="../media/image94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8.png"/><Relationship Id="rId5" Type="http://schemas.openxmlformats.org/officeDocument/2006/relationships/image" Target="../media/image93.png"/><Relationship Id="rId4" Type="http://schemas.openxmlformats.org/officeDocument/2006/relationships/image" Target="../media/image9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6.png"/><Relationship Id="rId2" Type="http://schemas.openxmlformats.org/officeDocument/2006/relationships/image" Target="../media/image9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8.png"/><Relationship Id="rId4" Type="http://schemas.openxmlformats.org/officeDocument/2006/relationships/image" Target="../media/image97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png"/><Relationship Id="rId3" Type="http://schemas.openxmlformats.org/officeDocument/2006/relationships/image" Target="../media/image100.png"/><Relationship Id="rId7" Type="http://schemas.openxmlformats.org/officeDocument/2006/relationships/image" Target="../media/image104.png"/><Relationship Id="rId2" Type="http://schemas.openxmlformats.org/officeDocument/2006/relationships/image" Target="../media/image9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3.png"/><Relationship Id="rId11" Type="http://schemas.openxmlformats.org/officeDocument/2006/relationships/image" Target="../media/image108.png"/><Relationship Id="rId5" Type="http://schemas.openxmlformats.org/officeDocument/2006/relationships/image" Target="../media/image102.png"/><Relationship Id="rId10" Type="http://schemas.openxmlformats.org/officeDocument/2006/relationships/image" Target="../media/image107.png"/><Relationship Id="rId4" Type="http://schemas.openxmlformats.org/officeDocument/2006/relationships/image" Target="../media/image101.png"/><Relationship Id="rId9" Type="http://schemas.openxmlformats.org/officeDocument/2006/relationships/image" Target="../media/image10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2602632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6555B"/>
                </a:solidFill>
                <a:latin typeface="+mj-lt"/>
              </a:rPr>
              <a:t>예제 </a:t>
            </a:r>
            <a:r>
              <a:rPr lang="en-US" altLang="ko-KR" b="1" dirty="0" smtClean="0">
                <a:solidFill>
                  <a:srgbClr val="F6555B"/>
                </a:solidFill>
                <a:latin typeface="+mj-lt"/>
              </a:rPr>
              <a:t>1</a:t>
            </a:r>
            <a:endParaRPr lang="ko-KR" altLang="en-US" dirty="0">
              <a:solidFill>
                <a:srgbClr val="F6555B"/>
              </a:solidFill>
              <a:latin typeface="+mj-lt"/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p.68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741644" y="1799575"/>
            <a:ext cx="8222844" cy="3066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ko-KR" altLang="en-US" sz="3200" dirty="0" smtClean="0">
                <a:latin typeface="+mj-lt"/>
              </a:rPr>
              <a:t>이차함수</a:t>
            </a:r>
            <a:r>
              <a:rPr lang="en-US" altLang="ko-KR" sz="3200" dirty="0" smtClean="0">
                <a:latin typeface="+mj-lt"/>
              </a:rPr>
              <a:t>				 </a:t>
            </a:r>
            <a:r>
              <a:rPr lang="ko-KR" altLang="en-US" sz="3200" dirty="0" smtClean="0">
                <a:latin typeface="+mj-lt"/>
              </a:rPr>
              <a:t>의 그래프와   축이 만나는 점의 개수를 구하라</a:t>
            </a:r>
            <a:r>
              <a:rPr lang="en-US" altLang="ko-KR" sz="3200" dirty="0" smtClean="0">
                <a:latin typeface="+mj-lt"/>
              </a:rPr>
              <a:t>.</a:t>
            </a:r>
            <a:r>
              <a:rPr lang="ko-KR" altLang="en-US" sz="3200" dirty="0" smtClean="0">
                <a:latin typeface="+mj-lt"/>
              </a:rPr>
              <a:t>  </a:t>
            </a:r>
            <a:endParaRPr lang="en-US" altLang="ko-KR" sz="3200" dirty="0" smtClean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034" y="5330280"/>
            <a:ext cx="82731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0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8436" y="1852082"/>
            <a:ext cx="2902099" cy="539778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4345" y="2053764"/>
            <a:ext cx="273064" cy="254013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2838" y="6137207"/>
            <a:ext cx="158758" cy="241312"/>
          </a:xfrm>
          <a:prstGeom prst="rect">
            <a:avLst/>
          </a:prstGeom>
        </p:spPr>
      </p:pic>
      <p:sp>
        <p:nvSpPr>
          <p:cNvPr id="13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 smtClean="0"/>
              <a:t>Ⅱ</a:t>
            </a:r>
            <a:r>
              <a:rPr lang="en-US" altLang="ko-KR" dirty="0"/>
              <a:t>-2. </a:t>
            </a:r>
            <a:r>
              <a:rPr lang="ko-KR" altLang="en-US" dirty="0"/>
              <a:t>이차방정식과 이차함수</a:t>
            </a:r>
          </a:p>
        </p:txBody>
      </p:sp>
    </p:spTree>
    <p:extLst>
      <p:ext uri="{BB962C8B-B14F-4D97-AF65-F5344CB8AC3E}">
        <p14:creationId xmlns:p14="http://schemas.microsoft.com/office/powerpoint/2010/main" val="2999154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29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이차함수</a:t>
            </a:r>
            <a:r>
              <a:rPr lang="en-US" altLang="ko-KR" sz="3200" dirty="0" smtClean="0"/>
              <a:t>				</a:t>
            </a:r>
            <a:r>
              <a:rPr lang="en-US" altLang="ko-KR" sz="3200" dirty="0"/>
              <a:t> </a:t>
            </a:r>
            <a:r>
              <a:rPr lang="ko-KR" altLang="en-US" sz="3200" dirty="0" smtClean="0"/>
              <a:t>의 그래프와 직선 </a:t>
            </a:r>
            <a:endParaRPr lang="en-US" altLang="ko-KR" sz="32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3200" dirty="0">
                <a:latin typeface="+mj-lt"/>
              </a:rPr>
              <a:t> </a:t>
            </a:r>
            <a:r>
              <a:rPr lang="en-US" altLang="ko-KR" sz="3200" dirty="0" smtClean="0">
                <a:latin typeface="+mj-lt"/>
              </a:rPr>
              <a:t>            </a:t>
            </a:r>
            <a:r>
              <a:rPr lang="ko-KR" altLang="en-US" sz="3200" dirty="0" smtClean="0">
                <a:latin typeface="+mj-lt"/>
              </a:rPr>
              <a:t>가 적어도 한 점에서 만나도록 하는 실수   의 값의 범위를 구하라</a:t>
            </a:r>
            <a:r>
              <a:rPr lang="en-US" altLang="ko-KR" sz="3200" dirty="0" smtClean="0">
                <a:latin typeface="+mj-lt"/>
              </a:rPr>
              <a:t>.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3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p.72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3" y="4229616"/>
            <a:ext cx="812713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3202" y="3136904"/>
            <a:ext cx="215911" cy="349268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5640" y="1844825"/>
            <a:ext cx="2889398" cy="539778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1011" y="2530879"/>
            <a:ext cx="1771741" cy="444523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7056" y="5473819"/>
            <a:ext cx="914447" cy="660434"/>
          </a:xfrm>
          <a:prstGeom prst="rect">
            <a:avLst/>
          </a:prstGeom>
        </p:spPr>
      </p:pic>
      <p:sp>
        <p:nvSpPr>
          <p:cNvPr id="13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 smtClean="0"/>
              <a:t>Ⅱ</a:t>
            </a:r>
            <a:r>
              <a:rPr lang="en-US" altLang="ko-KR" dirty="0"/>
              <a:t>-2. </a:t>
            </a:r>
            <a:r>
              <a:rPr lang="ko-KR" altLang="en-US" dirty="0"/>
              <a:t>이차방정식과 이차함수</a:t>
            </a:r>
          </a:p>
        </p:txBody>
      </p:sp>
    </p:spTree>
    <p:extLst>
      <p:ext uri="{BB962C8B-B14F-4D97-AF65-F5344CB8AC3E}">
        <p14:creationId xmlns:p14="http://schemas.microsoft.com/office/powerpoint/2010/main" val="590427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29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다음 이차함수의 최댓값과 최솟값을 구하라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(1)				  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(2) 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>
                <a:solidFill>
                  <a:srgbClr val="2A2D72"/>
                </a:solidFill>
              </a:rPr>
              <a:t>1</a:t>
            </a:r>
            <a:endParaRPr lang="en-US" altLang="ko-KR" b="1" dirty="0" smtClean="0">
              <a:solidFill>
                <a:srgbClr val="2A2D72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p.74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3" y="4221659"/>
            <a:ext cx="812713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(1</a:t>
            </a:r>
            <a:r>
              <a:rPr lang="en-US" altLang="ko-KR" sz="2400" dirty="0" smtClean="0">
                <a:solidFill>
                  <a:srgbClr val="FF0000"/>
                </a:solidFill>
              </a:rPr>
              <a:t>) </a:t>
            </a:r>
            <a:r>
              <a:rPr lang="ko-KR" altLang="en-US" sz="2400" dirty="0" smtClean="0">
                <a:solidFill>
                  <a:srgbClr val="FF0000"/>
                </a:solidFill>
              </a:rPr>
              <a:t>최댓값</a:t>
            </a:r>
            <a:r>
              <a:rPr lang="en-US" altLang="ko-KR" sz="2400" dirty="0" smtClean="0">
                <a:solidFill>
                  <a:srgbClr val="FF0000"/>
                </a:solidFill>
              </a:rPr>
              <a:t>: </a:t>
            </a:r>
            <a:r>
              <a:rPr lang="ko-KR" altLang="en-US" sz="2400" dirty="0" smtClean="0">
                <a:solidFill>
                  <a:srgbClr val="FF0000"/>
                </a:solidFill>
              </a:rPr>
              <a:t>없다</a:t>
            </a:r>
            <a:r>
              <a:rPr lang="en-US" altLang="ko-KR" sz="2400" dirty="0" smtClean="0">
                <a:solidFill>
                  <a:srgbClr val="FF0000"/>
                </a:solidFill>
              </a:rPr>
              <a:t>., </a:t>
            </a:r>
            <a:r>
              <a:rPr lang="ko-KR" altLang="en-US" sz="2400" dirty="0" smtClean="0">
                <a:solidFill>
                  <a:srgbClr val="FF0000"/>
                </a:solidFill>
              </a:rPr>
              <a:t>최솟값</a:t>
            </a:r>
            <a:r>
              <a:rPr lang="en-US" altLang="ko-KR" sz="2400" dirty="0" smtClean="0">
                <a:solidFill>
                  <a:srgbClr val="FF0000"/>
                </a:solidFill>
              </a:rPr>
              <a:t>: 	   </a:t>
            </a: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(2) </a:t>
            </a:r>
            <a:r>
              <a:rPr lang="ko-KR" altLang="en-US" sz="2400" dirty="0" smtClean="0">
                <a:solidFill>
                  <a:srgbClr val="FF0000"/>
                </a:solidFill>
              </a:rPr>
              <a:t>최댓값</a:t>
            </a:r>
            <a:r>
              <a:rPr lang="en-US" altLang="ko-KR" sz="2400" dirty="0" smtClean="0">
                <a:solidFill>
                  <a:srgbClr val="FF0000"/>
                </a:solidFill>
              </a:rPr>
              <a:t>:   , </a:t>
            </a:r>
            <a:r>
              <a:rPr lang="ko-KR" altLang="en-US" sz="2400" dirty="0" smtClean="0">
                <a:solidFill>
                  <a:srgbClr val="FF0000"/>
                </a:solidFill>
              </a:rPr>
              <a:t>최솟값</a:t>
            </a:r>
            <a:r>
              <a:rPr lang="en-US" altLang="ko-KR" sz="2400" dirty="0" smtClean="0">
                <a:solidFill>
                  <a:srgbClr val="FF0000"/>
                </a:solidFill>
              </a:rPr>
              <a:t>: </a:t>
            </a:r>
            <a:r>
              <a:rPr lang="ko-KR" altLang="en-US" sz="2400" dirty="0" smtClean="0">
                <a:solidFill>
                  <a:srgbClr val="FF0000"/>
                </a:solidFill>
              </a:rPr>
              <a:t>없다</a:t>
            </a:r>
            <a:r>
              <a:rPr lang="en-US" altLang="ko-KR" sz="2400" dirty="0">
                <a:solidFill>
                  <a:srgbClr val="FF0000"/>
                </a:solidFill>
              </a:rPr>
              <a:t>.	   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0852" y="2426896"/>
            <a:ext cx="2650061" cy="490752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2227" y="2944644"/>
            <a:ext cx="3129266" cy="490752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20409" y="5571842"/>
            <a:ext cx="431822" cy="241312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1778" y="6095645"/>
            <a:ext cx="158758" cy="260363"/>
          </a:xfrm>
          <a:prstGeom prst="rect">
            <a:avLst/>
          </a:prstGeom>
        </p:spPr>
      </p:pic>
      <p:sp>
        <p:nvSpPr>
          <p:cNvPr id="1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 smtClean="0"/>
              <a:t>Ⅱ</a:t>
            </a:r>
            <a:r>
              <a:rPr lang="en-US" altLang="ko-KR" dirty="0"/>
              <a:t>-2. </a:t>
            </a:r>
            <a:r>
              <a:rPr lang="ko-KR" altLang="en-US" dirty="0"/>
              <a:t>이차방정식과 이차함수</a:t>
            </a:r>
          </a:p>
        </p:txBody>
      </p:sp>
    </p:spTree>
    <p:extLst>
      <p:ext uri="{BB962C8B-B14F-4D97-AF65-F5344CB8AC3E}">
        <p14:creationId xmlns:p14="http://schemas.microsoft.com/office/powerpoint/2010/main" val="1706624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2602632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6555B"/>
                </a:solidFill>
                <a:latin typeface="+mj-lt"/>
              </a:rPr>
              <a:t>예제 </a:t>
            </a:r>
            <a:r>
              <a:rPr lang="en-US" altLang="ko-KR" b="1" dirty="0" smtClean="0">
                <a:solidFill>
                  <a:srgbClr val="F6555B"/>
                </a:solidFill>
                <a:latin typeface="+mj-lt"/>
              </a:rPr>
              <a:t>1</a:t>
            </a:r>
            <a:endParaRPr lang="ko-KR" altLang="en-US" dirty="0">
              <a:solidFill>
                <a:srgbClr val="F6555B"/>
              </a:solidFill>
              <a:latin typeface="+mj-lt"/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p.75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741644" y="1799575"/>
            <a:ext cx="8222844" cy="36405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en-US" altLang="ko-KR" sz="3200" dirty="0" smtClean="0">
                <a:latin typeface="+mj-lt"/>
              </a:rPr>
              <a:t>		     </a:t>
            </a:r>
            <a:r>
              <a:rPr lang="ko-KR" altLang="en-US" sz="3200" dirty="0" smtClean="0">
                <a:latin typeface="+mj-lt"/>
              </a:rPr>
              <a:t>일 때</a:t>
            </a:r>
            <a:r>
              <a:rPr lang="en-US" altLang="ko-KR" sz="3200" dirty="0" smtClean="0">
                <a:latin typeface="+mj-lt"/>
              </a:rPr>
              <a:t>, </a:t>
            </a:r>
          </a:p>
          <a:p>
            <a:pPr>
              <a:lnSpc>
                <a:spcPct val="120000"/>
              </a:lnSpc>
              <a:defRPr/>
            </a:pPr>
            <a:r>
              <a:rPr lang="ko-KR" altLang="en-US" sz="3200" dirty="0" smtClean="0">
                <a:latin typeface="+mj-lt"/>
              </a:rPr>
              <a:t>이차함수</a:t>
            </a:r>
            <a:r>
              <a:rPr lang="en-US" altLang="ko-KR" sz="3200" dirty="0" smtClean="0">
                <a:latin typeface="+mj-lt"/>
              </a:rPr>
              <a:t>				 </a:t>
            </a:r>
            <a:r>
              <a:rPr lang="ko-KR" altLang="en-US" sz="3200" dirty="0" smtClean="0">
                <a:latin typeface="+mj-lt"/>
              </a:rPr>
              <a:t>의 최댓값과 최솟값을 구하라</a:t>
            </a:r>
            <a:r>
              <a:rPr lang="en-US" altLang="ko-KR" sz="3200" dirty="0" smtClean="0">
                <a:latin typeface="+mj-lt"/>
              </a:rPr>
              <a:t>.</a:t>
            </a:r>
            <a:r>
              <a:rPr lang="ko-KR" altLang="en-US" sz="3200" dirty="0" smtClean="0">
                <a:latin typeface="+mj-lt"/>
              </a:rPr>
              <a:t> </a:t>
            </a:r>
            <a:endParaRPr lang="en-US" altLang="ko-KR" sz="3200" dirty="0" smtClean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034" y="5330280"/>
            <a:ext cx="82731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0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r>
              <a:rPr lang="ko-KR" altLang="en-US" sz="2400" dirty="0" smtClean="0">
                <a:solidFill>
                  <a:srgbClr val="FF0000"/>
                </a:solidFill>
              </a:rPr>
              <a:t>최댓값</a:t>
            </a:r>
            <a:r>
              <a:rPr lang="en-US" altLang="ko-KR" sz="2400" dirty="0" smtClean="0">
                <a:solidFill>
                  <a:srgbClr val="FF0000"/>
                </a:solidFill>
              </a:rPr>
              <a:t>:   , </a:t>
            </a:r>
            <a:r>
              <a:rPr lang="ko-KR" altLang="en-US" sz="2400" dirty="0" smtClean="0">
                <a:solidFill>
                  <a:srgbClr val="FF0000"/>
                </a:solidFill>
              </a:rPr>
              <a:t>최솟값</a:t>
            </a:r>
            <a:r>
              <a:rPr lang="en-US" altLang="ko-KR" sz="2400" dirty="0" smtClean="0">
                <a:solidFill>
                  <a:srgbClr val="FF0000"/>
                </a:solidFill>
              </a:rPr>
              <a:t>: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5373" y="1938427"/>
            <a:ext cx="2400423" cy="349268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002" y="2430075"/>
            <a:ext cx="2889398" cy="539778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9237" y="6108804"/>
            <a:ext cx="152408" cy="254013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13302" y="6121505"/>
            <a:ext cx="444523" cy="241312"/>
          </a:xfrm>
          <a:prstGeom prst="rect">
            <a:avLst/>
          </a:prstGeom>
        </p:spPr>
      </p:pic>
      <p:sp>
        <p:nvSpPr>
          <p:cNvPr id="1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 smtClean="0"/>
              <a:t>Ⅱ</a:t>
            </a:r>
            <a:r>
              <a:rPr lang="en-US" altLang="ko-KR" dirty="0"/>
              <a:t>-2. </a:t>
            </a:r>
            <a:r>
              <a:rPr lang="ko-KR" altLang="en-US" dirty="0"/>
              <a:t>이차방정식과 이차함수</a:t>
            </a:r>
          </a:p>
        </p:txBody>
      </p:sp>
    </p:spTree>
    <p:extLst>
      <p:ext uri="{BB962C8B-B14F-4D97-AF65-F5344CB8AC3E}">
        <p14:creationId xmlns:p14="http://schemas.microsoft.com/office/powerpoint/2010/main" val="2423770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29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다음 주어진 범위에서 이차함수의 최댓값과 최솟값을 구하라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(1)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(2)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2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p.75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3" y="4229610"/>
            <a:ext cx="812713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(1</a:t>
            </a:r>
            <a:r>
              <a:rPr lang="en-US" altLang="ko-KR" sz="2400" dirty="0" smtClean="0">
                <a:solidFill>
                  <a:srgbClr val="FF0000"/>
                </a:solidFill>
              </a:rPr>
              <a:t>) </a:t>
            </a:r>
            <a:r>
              <a:rPr lang="ko-KR" altLang="en-US" sz="2400" dirty="0" smtClean="0">
                <a:solidFill>
                  <a:srgbClr val="FF0000"/>
                </a:solidFill>
              </a:rPr>
              <a:t>최댓값</a:t>
            </a:r>
            <a:r>
              <a:rPr lang="en-US" altLang="ko-KR" sz="2400" dirty="0" smtClean="0">
                <a:solidFill>
                  <a:srgbClr val="FF0000"/>
                </a:solidFill>
              </a:rPr>
              <a:t>:    , </a:t>
            </a:r>
            <a:r>
              <a:rPr lang="ko-KR" altLang="en-US" sz="2400" dirty="0" smtClean="0">
                <a:solidFill>
                  <a:srgbClr val="FF0000"/>
                </a:solidFill>
              </a:rPr>
              <a:t>최솟값</a:t>
            </a:r>
            <a:r>
              <a:rPr lang="en-US" altLang="ko-KR" sz="2400" dirty="0" smtClean="0">
                <a:solidFill>
                  <a:srgbClr val="FF0000"/>
                </a:solidFill>
              </a:rPr>
              <a:t>: </a:t>
            </a: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(2) </a:t>
            </a:r>
            <a:r>
              <a:rPr lang="ko-KR" altLang="en-US" sz="2400" dirty="0" smtClean="0">
                <a:solidFill>
                  <a:srgbClr val="FF0000"/>
                </a:solidFill>
              </a:rPr>
              <a:t>최댓값</a:t>
            </a:r>
            <a:r>
              <a:rPr lang="en-US" altLang="ko-KR" sz="2400" dirty="0" smtClean="0">
                <a:solidFill>
                  <a:srgbClr val="FF0000"/>
                </a:solidFill>
              </a:rPr>
              <a:t>:    , </a:t>
            </a:r>
            <a:r>
              <a:rPr lang="ko-KR" altLang="en-US" sz="2400" dirty="0" smtClean="0">
                <a:solidFill>
                  <a:srgbClr val="FF0000"/>
                </a:solidFill>
              </a:rPr>
              <a:t>최솟값</a:t>
            </a:r>
            <a:r>
              <a:rPr lang="en-US" altLang="ko-KR" sz="2400" dirty="0" smtClean="0">
                <a:solidFill>
                  <a:srgbClr val="FF0000"/>
                </a:solidFill>
              </a:rPr>
              <a:t>: </a:t>
            </a:r>
            <a:endParaRPr lang="en-US" altLang="ko-KR" sz="2400" dirty="0">
              <a:solidFill>
                <a:srgbClr val="FF0000"/>
              </a:solidFill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4244" y="3039369"/>
            <a:ext cx="2714911" cy="471917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3988" y="3077097"/>
            <a:ext cx="2426208" cy="410845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6987" y="3540536"/>
            <a:ext cx="2831501" cy="471917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2920" y="3572288"/>
            <a:ext cx="2431760" cy="416397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63155" y="5567503"/>
            <a:ext cx="304816" cy="222261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71433" y="5559577"/>
            <a:ext cx="425472" cy="254013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47253" y="6106037"/>
            <a:ext cx="311166" cy="254013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71433" y="6125777"/>
            <a:ext cx="444523" cy="254013"/>
          </a:xfrm>
          <a:prstGeom prst="rect">
            <a:avLst/>
          </a:prstGeom>
        </p:spPr>
      </p:pic>
      <p:sp>
        <p:nvSpPr>
          <p:cNvPr id="15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 smtClean="0"/>
              <a:t>Ⅱ</a:t>
            </a:r>
            <a:r>
              <a:rPr lang="en-US" altLang="ko-KR" dirty="0"/>
              <a:t>-2. </a:t>
            </a:r>
            <a:r>
              <a:rPr lang="ko-KR" altLang="en-US" dirty="0"/>
              <a:t>이차방정식과 이차함수</a:t>
            </a:r>
          </a:p>
        </p:txBody>
      </p:sp>
    </p:spTree>
    <p:extLst>
      <p:ext uri="{BB962C8B-B14F-4D97-AF65-F5344CB8AC3E}">
        <p14:creationId xmlns:p14="http://schemas.microsoft.com/office/powerpoint/2010/main" val="430701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2602632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6555B"/>
                </a:solidFill>
                <a:latin typeface="+mj-lt"/>
              </a:rPr>
              <a:t>예제 </a:t>
            </a:r>
            <a:r>
              <a:rPr lang="en-US" altLang="ko-KR" b="1" dirty="0">
                <a:solidFill>
                  <a:srgbClr val="F6555B"/>
                </a:solidFill>
                <a:latin typeface="+mj-lt"/>
              </a:rPr>
              <a:t>2</a:t>
            </a:r>
            <a:endParaRPr lang="ko-KR" altLang="en-US" dirty="0">
              <a:solidFill>
                <a:srgbClr val="F6555B"/>
              </a:solidFill>
              <a:latin typeface="+mj-lt"/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p.75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741644" y="1799575"/>
            <a:ext cx="8222844" cy="43689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ko-KR" altLang="en-US" sz="2450" dirty="0" smtClean="0">
                <a:latin typeface="+mj-lt"/>
              </a:rPr>
              <a:t>어떤 물체를 지면에서 초속</a:t>
            </a:r>
            <a:r>
              <a:rPr lang="en-US" altLang="ko-KR" sz="2450" dirty="0" smtClean="0">
                <a:latin typeface="+mj-lt"/>
              </a:rPr>
              <a:t>	</a:t>
            </a:r>
            <a:r>
              <a:rPr lang="ko-KR" altLang="en-US" sz="2450" dirty="0" smtClean="0">
                <a:latin typeface="+mj-lt"/>
              </a:rPr>
              <a:t>로 똑바로 위로 쏘아 올렸을 때</a:t>
            </a:r>
            <a:r>
              <a:rPr lang="en-US" altLang="ko-KR" sz="2450" dirty="0" smtClean="0">
                <a:latin typeface="+mj-lt"/>
              </a:rPr>
              <a:t>, </a:t>
            </a:r>
            <a:r>
              <a:rPr lang="ko-KR" altLang="en-US" sz="2450" dirty="0" smtClean="0">
                <a:latin typeface="+mj-lt"/>
              </a:rPr>
              <a:t>  초 후 지면으로부터 이 물체까지의 높이를      라고 하면   와   </a:t>
            </a:r>
            <a:r>
              <a:rPr lang="ko-KR" altLang="en-US" sz="1400" dirty="0" smtClean="0">
                <a:latin typeface="+mj-lt"/>
              </a:rPr>
              <a:t> </a:t>
            </a:r>
            <a:r>
              <a:rPr lang="ko-KR" altLang="en-US" sz="2450" dirty="0" smtClean="0">
                <a:latin typeface="+mj-lt"/>
              </a:rPr>
              <a:t>사이에는</a:t>
            </a:r>
            <a:r>
              <a:rPr lang="en-US" altLang="ko-KR" sz="2450" dirty="0" smtClean="0">
                <a:latin typeface="+mj-lt"/>
              </a:rPr>
              <a:t>	</a:t>
            </a:r>
          </a:p>
          <a:p>
            <a:pPr>
              <a:lnSpc>
                <a:spcPct val="120000"/>
              </a:lnSpc>
              <a:defRPr/>
            </a:pPr>
            <a:r>
              <a:rPr lang="en-US" altLang="ko-KR" sz="2800" dirty="0" smtClean="0">
                <a:latin typeface="+mj-lt"/>
              </a:rPr>
              <a:t>	 </a:t>
            </a:r>
          </a:p>
          <a:p>
            <a:pPr>
              <a:lnSpc>
                <a:spcPct val="120000"/>
              </a:lnSpc>
              <a:defRPr/>
            </a:pPr>
            <a:r>
              <a:rPr lang="ko-KR" altLang="en-US" sz="2450" dirty="0" smtClean="0">
                <a:latin typeface="+mj-lt"/>
              </a:rPr>
              <a:t>인 관계식이 성립한다고 한다</a:t>
            </a:r>
            <a:r>
              <a:rPr lang="en-US" altLang="ko-KR" sz="2450" dirty="0" smtClean="0">
                <a:latin typeface="+mj-lt"/>
              </a:rPr>
              <a:t>. </a:t>
            </a:r>
            <a:r>
              <a:rPr lang="ko-KR" altLang="en-US" sz="2450" dirty="0" smtClean="0">
                <a:latin typeface="+mj-lt"/>
              </a:rPr>
              <a:t>이 물체를 쏘아 올린 후</a:t>
            </a:r>
            <a:r>
              <a:rPr lang="en-US" altLang="ko-KR" sz="2450" dirty="0" smtClean="0">
                <a:latin typeface="+mj-lt"/>
              </a:rPr>
              <a:t>  </a:t>
            </a:r>
            <a:br>
              <a:rPr lang="en-US" altLang="ko-KR" sz="2450" dirty="0" smtClean="0">
                <a:latin typeface="+mj-lt"/>
              </a:rPr>
            </a:br>
            <a:r>
              <a:rPr lang="en-US" altLang="ko-KR" sz="2450" dirty="0" smtClean="0">
                <a:latin typeface="+mj-lt"/>
              </a:rPr>
              <a:t>  </a:t>
            </a:r>
            <a:r>
              <a:rPr lang="ko-KR" altLang="en-US" sz="2450" dirty="0" smtClean="0">
                <a:latin typeface="+mj-lt"/>
              </a:rPr>
              <a:t>초 동안 물체의 높이를 측정할 때</a:t>
            </a:r>
            <a:r>
              <a:rPr lang="en-US" altLang="ko-KR" sz="2450" dirty="0" smtClean="0">
                <a:latin typeface="+mj-lt"/>
              </a:rPr>
              <a:t>, </a:t>
            </a:r>
            <a:r>
              <a:rPr lang="ko-KR" altLang="en-US" sz="2450" dirty="0" smtClean="0">
                <a:latin typeface="+mj-lt"/>
              </a:rPr>
              <a:t>이 물체가 도달하는 최고 높이를 구하라</a:t>
            </a:r>
            <a:r>
              <a:rPr lang="en-US" altLang="ko-KR" sz="2450" dirty="0" smtClean="0">
                <a:latin typeface="+mj-lt"/>
              </a:rPr>
              <a:t>. (</a:t>
            </a:r>
            <a:r>
              <a:rPr lang="ko-KR" altLang="en-US" sz="2450" dirty="0" smtClean="0">
                <a:latin typeface="+mj-lt"/>
              </a:rPr>
              <a:t>단</a:t>
            </a:r>
            <a:r>
              <a:rPr lang="en-US" altLang="ko-KR" sz="2450" dirty="0" smtClean="0">
                <a:latin typeface="+mj-lt"/>
              </a:rPr>
              <a:t>, </a:t>
            </a:r>
            <a:r>
              <a:rPr lang="ko-KR" altLang="en-US" sz="2450" dirty="0" smtClean="0">
                <a:latin typeface="+mj-lt"/>
              </a:rPr>
              <a:t>물체의 크기는 생각하지 않는다</a:t>
            </a:r>
            <a:r>
              <a:rPr lang="en-US" altLang="ko-KR" sz="2450" dirty="0" smtClean="0">
                <a:latin typeface="+mj-lt"/>
              </a:rPr>
              <a:t>.)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0034" y="5330280"/>
            <a:ext cx="82731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0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4501" y="2429830"/>
            <a:ext cx="215226" cy="204464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2016" y="2855510"/>
            <a:ext cx="232069" cy="291574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6137" y="3216003"/>
            <a:ext cx="2391726" cy="425994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5779" y="4232001"/>
            <a:ext cx="177629" cy="274057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8353" y="2872762"/>
            <a:ext cx="215226" cy="204464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91773" y="1928673"/>
            <a:ext cx="698834" cy="271769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88457" y="2412577"/>
            <a:ext cx="589497" cy="261999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5452" y="6097177"/>
            <a:ext cx="685835" cy="260363"/>
          </a:xfrm>
          <a:prstGeom prst="rect">
            <a:avLst/>
          </a:prstGeom>
        </p:spPr>
      </p:pic>
      <p:sp>
        <p:nvSpPr>
          <p:cNvPr id="18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 smtClean="0"/>
              <a:t>Ⅱ</a:t>
            </a:r>
            <a:r>
              <a:rPr lang="en-US" altLang="ko-KR" dirty="0"/>
              <a:t>-2. </a:t>
            </a:r>
            <a:r>
              <a:rPr lang="ko-KR" altLang="en-US" dirty="0"/>
              <a:t>이차방정식과 이차함수</a:t>
            </a:r>
          </a:p>
        </p:txBody>
      </p:sp>
    </p:spTree>
    <p:extLst>
      <p:ext uri="{BB962C8B-B14F-4D97-AF65-F5344CB8AC3E}">
        <p14:creationId xmlns:p14="http://schemas.microsoft.com/office/powerpoint/2010/main" val="2874544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5229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2700" dirty="0" smtClean="0"/>
              <a:t>상우는 수상 레포츠인 </a:t>
            </a:r>
            <a:r>
              <a:rPr lang="en-US" altLang="ko-KR" sz="2700" dirty="0" smtClean="0"/>
              <a:t>‘</a:t>
            </a:r>
            <a:r>
              <a:rPr lang="ko-KR" altLang="en-US" sz="2700" dirty="0" err="1" smtClean="0"/>
              <a:t>블롭</a:t>
            </a:r>
            <a:r>
              <a:rPr lang="ko-KR" altLang="en-US" sz="2700" dirty="0" smtClean="0"/>
              <a:t> 점프</a:t>
            </a:r>
            <a:r>
              <a:rPr lang="en-US" altLang="ko-KR" sz="2700" dirty="0" smtClean="0"/>
              <a:t>’</a:t>
            </a:r>
            <a:r>
              <a:rPr lang="ko-KR" altLang="en-US" sz="2700" dirty="0" smtClean="0"/>
              <a:t>를 하려고 한다</a:t>
            </a:r>
            <a:r>
              <a:rPr lang="en-US" altLang="ko-KR" sz="2700" dirty="0" smtClean="0"/>
              <a:t>. </a:t>
            </a:r>
            <a:r>
              <a:rPr lang="ko-KR" altLang="en-US" sz="2700" dirty="0" smtClean="0"/>
              <a:t>상우가 날아오르기 시작하고  초가 지난 후 수면으로부터 상우의 높이를      라고 하면   와    사이에는 </a:t>
            </a:r>
            <a:endParaRPr lang="en-US" altLang="ko-KR" sz="2700" dirty="0" smtClean="0"/>
          </a:p>
          <a:p>
            <a:pPr>
              <a:lnSpc>
                <a:spcPct val="120000"/>
              </a:lnSpc>
              <a:buNone/>
            </a:pPr>
            <a:r>
              <a:rPr lang="ko-KR" altLang="en-US" sz="2700" dirty="0" smtClean="0">
                <a:latin typeface="+mj-lt"/>
              </a:rPr>
              <a:t> </a:t>
            </a:r>
            <a:endParaRPr lang="en-US" altLang="ko-KR" sz="2700" dirty="0" smtClean="0">
              <a:latin typeface="+mj-lt"/>
            </a:endParaRPr>
          </a:p>
          <a:p>
            <a:pPr>
              <a:lnSpc>
                <a:spcPct val="120000"/>
              </a:lnSpc>
              <a:buNone/>
            </a:pPr>
            <a:r>
              <a:rPr lang="ko-KR" altLang="en-US" sz="2700" dirty="0" smtClean="0">
                <a:latin typeface="+mj-lt"/>
              </a:rPr>
              <a:t>인 관계식이 성립한다고 한다</a:t>
            </a:r>
            <a:r>
              <a:rPr lang="en-US" altLang="ko-KR" sz="2700" dirty="0" smtClean="0">
                <a:latin typeface="+mj-lt"/>
              </a:rPr>
              <a:t>. </a:t>
            </a:r>
            <a:r>
              <a:rPr lang="ko-KR" altLang="en-US" sz="2700" dirty="0" smtClean="0">
                <a:latin typeface="+mj-lt"/>
              </a:rPr>
              <a:t>상우가 가장 높이 날아올랐을 때의 높이를 구하라</a:t>
            </a:r>
            <a:r>
              <a:rPr lang="en-US" altLang="ko-KR" sz="2700" dirty="0" smtClean="0">
                <a:latin typeface="+mj-lt"/>
              </a:rPr>
              <a:t>.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3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p.75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3" y="4778250"/>
            <a:ext cx="8127131" cy="11289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1911" y="3017946"/>
            <a:ext cx="182672" cy="246854"/>
          </a:xfrm>
          <a:prstGeom prst="rect">
            <a:avLst/>
          </a:prstGeom>
        </p:spPr>
      </p:pic>
      <p:grpSp>
        <p:nvGrpSpPr>
          <p:cNvPr id="15" name="그룹 14"/>
          <p:cNvGrpSpPr/>
          <p:nvPr/>
        </p:nvGrpSpPr>
        <p:grpSpPr>
          <a:xfrm>
            <a:off x="2465068" y="3377244"/>
            <a:ext cx="4655225" cy="422591"/>
            <a:chOff x="2179113" y="5011079"/>
            <a:chExt cx="4655225" cy="422591"/>
          </a:xfrm>
        </p:grpSpPr>
        <p:pic>
          <p:nvPicPr>
            <p:cNvPr id="12" name="그림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79113" y="5011079"/>
              <a:ext cx="2729439" cy="422591"/>
            </a:xfrm>
            <a:prstGeom prst="rect">
              <a:avLst/>
            </a:prstGeom>
          </p:spPr>
        </p:pic>
        <p:pic>
          <p:nvPicPr>
            <p:cNvPr id="13" name="그림 1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046067" y="5020933"/>
              <a:ext cx="1788271" cy="384628"/>
            </a:xfrm>
            <a:prstGeom prst="rect">
              <a:avLst/>
            </a:prstGeom>
          </p:spPr>
        </p:pic>
      </p:grpSp>
      <p:pic>
        <p:nvPicPr>
          <p:cNvPr id="17" name="그림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6485" y="2473950"/>
            <a:ext cx="125847" cy="246854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33150" y="3012967"/>
            <a:ext cx="125847" cy="246854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70391" y="3009316"/>
            <a:ext cx="549853" cy="244379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1670" y="6130385"/>
            <a:ext cx="495325" cy="260363"/>
          </a:xfrm>
          <a:prstGeom prst="rect">
            <a:avLst/>
          </a:prstGeom>
        </p:spPr>
      </p:pic>
      <p:sp>
        <p:nvSpPr>
          <p:cNvPr id="19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 smtClean="0"/>
              <a:t>Ⅱ</a:t>
            </a:r>
            <a:r>
              <a:rPr lang="en-US" altLang="ko-KR" dirty="0"/>
              <a:t>-2. </a:t>
            </a:r>
            <a:r>
              <a:rPr lang="ko-KR" altLang="en-US" dirty="0"/>
              <a:t>이차방정식과 이차함수</a:t>
            </a:r>
          </a:p>
        </p:txBody>
      </p:sp>
    </p:spTree>
    <p:extLst>
      <p:ext uri="{BB962C8B-B14F-4D97-AF65-F5344CB8AC3E}">
        <p14:creationId xmlns:p14="http://schemas.microsoft.com/office/powerpoint/2010/main" val="786490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 smtClean="0"/>
              <a:t>Ⅱ</a:t>
            </a:r>
            <a:r>
              <a:rPr lang="en-US" altLang="ko-KR" dirty="0"/>
              <a:t>-2. </a:t>
            </a:r>
            <a:r>
              <a:rPr lang="ko-KR" altLang="en-US" dirty="0"/>
              <a:t>이차방정식과 이차함수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01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p.76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4857760"/>
            <a:ext cx="2217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3" name="내용 개체 틀 2"/>
          <p:cNvSpPr txBox="1">
            <a:spLocks/>
          </p:cNvSpPr>
          <p:nvPr/>
        </p:nvSpPr>
        <p:spPr>
          <a:xfrm>
            <a:off x="741644" y="179957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ko-KR" altLang="en-US" sz="3200" dirty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 에 대한 이차함수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의 그래프와   축이 만나지 않도록 하는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실수   의 값의 범위를 구하라</a:t>
            </a:r>
            <a:r>
              <a:rPr lang="en-US" altLang="ko-KR" sz="3200" dirty="0" smtClean="0">
                <a:solidFill>
                  <a:prstClr val="black"/>
                </a:solidFill>
              </a:rPr>
              <a:t>.</a:t>
            </a:r>
            <a:endParaRPr lang="ko-KR" altLang="en-US" sz="2800" dirty="0">
              <a:solidFill>
                <a:prstClr val="black"/>
              </a:solidFill>
            </a:endParaRPr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222" y="2035737"/>
            <a:ext cx="254013" cy="234962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3222" y="2607575"/>
            <a:ext cx="254013" cy="234962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5424" y="1844826"/>
            <a:ext cx="4426177" cy="539778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16093" y="3091883"/>
            <a:ext cx="228612" cy="355618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7467" y="5528461"/>
            <a:ext cx="869995" cy="67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575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 smtClean="0"/>
              <a:t>Ⅱ</a:t>
            </a:r>
            <a:r>
              <a:rPr lang="en-US" altLang="ko-KR" dirty="0"/>
              <a:t>-2. </a:t>
            </a:r>
            <a:r>
              <a:rPr lang="ko-KR" altLang="en-US" dirty="0"/>
              <a:t>이차방정식과 이차함수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02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p.76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406400"/>
            <a:ext cx="2217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3" name="내용 개체 틀 2"/>
          <p:cNvSpPr txBox="1">
            <a:spLocks/>
          </p:cNvSpPr>
          <p:nvPr/>
        </p:nvSpPr>
        <p:spPr>
          <a:xfrm>
            <a:off x="741644" y="179957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ko-KR" altLang="en-US" sz="11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이차함수</a:t>
            </a:r>
            <a:r>
              <a:rPr lang="en-US" altLang="ko-KR" sz="3200" dirty="0" smtClean="0">
                <a:solidFill>
                  <a:prstClr val="black"/>
                </a:solidFill>
              </a:rPr>
              <a:t>				 </a:t>
            </a:r>
            <a:r>
              <a:rPr lang="ko-KR" altLang="en-US" sz="3200" dirty="0" smtClean="0">
                <a:solidFill>
                  <a:prstClr val="black"/>
                </a:solidFill>
              </a:rPr>
              <a:t>의 그래프와 직선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en-US" altLang="ko-KR" sz="3200" dirty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             </a:t>
            </a:r>
            <a:r>
              <a:rPr lang="ko-KR" altLang="en-US" sz="3200" dirty="0" smtClean="0">
                <a:solidFill>
                  <a:prstClr val="black"/>
                </a:solidFill>
              </a:rPr>
              <a:t>의 교점의 개수를 구하라</a:t>
            </a:r>
            <a:r>
              <a:rPr lang="en-US" altLang="ko-KR" sz="3200" dirty="0" smtClean="0">
                <a:solidFill>
                  <a:prstClr val="black"/>
                </a:solidFill>
              </a:rPr>
              <a:t>.</a:t>
            </a:r>
            <a:endParaRPr lang="ko-KR" altLang="en-US" sz="2800" dirty="0">
              <a:solidFill>
                <a:prstClr val="black"/>
              </a:solidFill>
            </a:endParaRP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2612" y="1844826"/>
            <a:ext cx="2914800" cy="546128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872" y="2538829"/>
            <a:ext cx="1962251" cy="412771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767" y="6198532"/>
            <a:ext cx="158758" cy="254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073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 smtClean="0"/>
              <a:t>Ⅱ</a:t>
            </a:r>
            <a:r>
              <a:rPr lang="en-US" altLang="ko-KR" dirty="0"/>
              <a:t>-2. </a:t>
            </a:r>
            <a:r>
              <a:rPr lang="ko-KR" altLang="en-US" dirty="0"/>
              <a:t>이차방정식과 이차함수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03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p.76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406401"/>
            <a:ext cx="2217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13" name="내용 개체 틀 2"/>
          <p:cNvSpPr txBox="1">
            <a:spLocks/>
          </p:cNvSpPr>
          <p:nvPr/>
        </p:nvSpPr>
        <p:spPr>
          <a:xfrm>
            <a:off x="741644" y="179957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altLang="ko-KR" sz="3200" dirty="0" smtClean="0">
                <a:solidFill>
                  <a:prstClr val="black"/>
                </a:solidFill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</a:rPr>
              <a:t>에 대한 이차함수</a:t>
            </a:r>
            <a:r>
              <a:rPr lang="en-US" altLang="ko-KR" sz="3200" dirty="0" smtClean="0">
                <a:solidFill>
                  <a:prstClr val="black"/>
                </a:solidFill>
              </a:rPr>
              <a:t>				     </a:t>
            </a:r>
            <a:r>
              <a:rPr lang="ko-KR" altLang="en-US" sz="3200" dirty="0" smtClean="0">
                <a:solidFill>
                  <a:prstClr val="black"/>
                </a:solidFill>
              </a:rPr>
              <a:t>의 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최댓값이   일 때</a:t>
            </a:r>
            <a:r>
              <a:rPr lang="en-US" altLang="ko-KR" sz="3200" dirty="0" smtClean="0">
                <a:solidFill>
                  <a:prstClr val="black"/>
                </a:solidFill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</a:rPr>
              <a:t>상수   의 값을 구하라</a:t>
            </a:r>
            <a:r>
              <a:rPr lang="en-US" altLang="ko-KR" sz="3200" dirty="0" smtClean="0">
                <a:solidFill>
                  <a:prstClr val="black"/>
                </a:solidFill>
              </a:rPr>
              <a:t>.</a:t>
            </a:r>
            <a:r>
              <a:rPr lang="ko-KR" altLang="en-US" sz="3200" dirty="0" smtClean="0">
                <a:solidFill>
                  <a:prstClr val="black"/>
                </a:solidFill>
              </a:rPr>
              <a:t> </a:t>
            </a:r>
            <a:endParaRPr lang="en-US" altLang="ko-KR" sz="3200" dirty="0" smtClean="0">
              <a:solidFill>
                <a:prstClr val="black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954" y="2013686"/>
            <a:ext cx="254013" cy="241312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0955" y="1821347"/>
            <a:ext cx="3575234" cy="539778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0668" y="2514255"/>
            <a:ext cx="196860" cy="336567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85891" y="2599141"/>
            <a:ext cx="234962" cy="254013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5706" y="6204883"/>
            <a:ext cx="431822" cy="241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981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 smtClean="0"/>
              <a:t>Ⅱ</a:t>
            </a:r>
            <a:r>
              <a:rPr lang="en-US" altLang="ko-KR" dirty="0" smtClean="0"/>
              <a:t>-2. </a:t>
            </a:r>
            <a:r>
              <a:rPr lang="ko-KR" altLang="en-US" dirty="0"/>
              <a:t>이차방정식과 이차함수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04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p.76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406398"/>
            <a:ext cx="2217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3" name="내용 개체 틀 2"/>
          <p:cNvSpPr txBox="1">
            <a:spLocks/>
          </p:cNvSpPr>
          <p:nvPr/>
        </p:nvSpPr>
        <p:spPr>
          <a:xfrm>
            <a:off x="741644" y="179957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altLang="ko-KR" sz="3200" dirty="0" smtClean="0">
                <a:solidFill>
                  <a:prstClr val="black"/>
                </a:solidFill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</a:rPr>
              <a:t>에 대한 이차함수</a:t>
            </a:r>
            <a:endParaRPr lang="en-US" altLang="ko-KR" sz="3200" dirty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의 그래프와 직선 </a:t>
            </a:r>
            <a:r>
              <a:rPr lang="en-US" altLang="ko-KR" sz="3200" dirty="0" smtClean="0">
                <a:solidFill>
                  <a:prstClr val="black"/>
                </a:solidFill>
              </a:rPr>
              <a:t>		      </a:t>
            </a:r>
            <a:r>
              <a:rPr lang="ko-KR" altLang="en-US" sz="3200" dirty="0" smtClean="0">
                <a:solidFill>
                  <a:prstClr val="black"/>
                </a:solidFill>
              </a:rPr>
              <a:t>이 적어도 한 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점에서 만나도록 하는 실수   의 값의 범위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ko-KR" altLang="en-US" sz="3200" dirty="0" err="1" smtClean="0">
                <a:solidFill>
                  <a:prstClr val="black"/>
                </a:solidFill>
              </a:rPr>
              <a:t>를</a:t>
            </a:r>
            <a:r>
              <a:rPr lang="ko-KR" altLang="en-US" sz="3200" dirty="0" smtClean="0">
                <a:solidFill>
                  <a:prstClr val="black"/>
                </a:solidFill>
              </a:rPr>
              <a:t> 구하라</a:t>
            </a:r>
            <a:r>
              <a:rPr lang="en-US" altLang="ko-KR" sz="3200" dirty="0" smtClean="0">
                <a:solidFill>
                  <a:prstClr val="black"/>
                </a:solidFill>
              </a:rPr>
              <a:t>.</a:t>
            </a:r>
            <a:r>
              <a:rPr lang="ko-KR" altLang="en-US" sz="3200" dirty="0" smtClean="0">
                <a:solidFill>
                  <a:prstClr val="black"/>
                </a:solidFill>
              </a:rPr>
              <a:t>  </a:t>
            </a:r>
            <a:endParaRPr lang="ko-KR" altLang="en-US" sz="2800" dirty="0">
              <a:solidFill>
                <a:prstClr val="black"/>
              </a:solidFill>
            </a:endParaRP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954" y="2013686"/>
            <a:ext cx="254013" cy="241312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9416" y="1817466"/>
            <a:ext cx="4178515" cy="539778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78005" y="2464312"/>
            <a:ext cx="2178162" cy="444523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00565" y="3093919"/>
            <a:ext cx="260363" cy="349268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0778" y="6192182"/>
            <a:ext cx="768389" cy="266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291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29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다음 이차함수의 그래프와   축이 만나는 점의 개수를 구하라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3200" dirty="0" smtClean="0"/>
              <a:t> </a:t>
            </a:r>
            <a:r>
              <a:rPr lang="en-US" altLang="ko-KR" sz="2800" dirty="0" smtClean="0"/>
              <a:t> (1) 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			   (2)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 smtClean="0">
                <a:latin typeface="+mj-lt"/>
              </a:rPr>
              <a:t>  (3) 				   (4)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1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p.68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4778250"/>
            <a:ext cx="765005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r>
              <a:rPr lang="en-US" altLang="ko-KR" sz="2400" dirty="0" smtClean="0">
                <a:solidFill>
                  <a:srgbClr val="FF0000"/>
                </a:solidFill>
              </a:rPr>
              <a:t>(1)		(2)   </a:t>
            </a:r>
            <a:endParaRPr lang="en-US" altLang="ko-KR" sz="24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r>
              <a:rPr lang="en-US" altLang="ko-KR" sz="2400" dirty="0" smtClean="0">
                <a:solidFill>
                  <a:srgbClr val="FF0000"/>
                </a:solidFill>
              </a:rPr>
              <a:t>(3)		(4)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9012" y="2046507"/>
            <a:ext cx="273064" cy="254013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0201" y="3079581"/>
            <a:ext cx="2543130" cy="474049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5383" y="3068499"/>
            <a:ext cx="2731834" cy="471006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55383" y="3609416"/>
            <a:ext cx="2657302" cy="481601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02935" y="3630938"/>
            <a:ext cx="2802741" cy="473547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79918" y="5565052"/>
            <a:ext cx="165108" cy="247663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00759" y="5585704"/>
            <a:ext cx="127007" cy="234962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79918" y="6130335"/>
            <a:ext cx="165108" cy="241312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900759" y="6131150"/>
            <a:ext cx="152408" cy="247663"/>
          </a:xfrm>
          <a:prstGeom prst="rect">
            <a:avLst/>
          </a:prstGeom>
        </p:spPr>
      </p:pic>
      <p:sp>
        <p:nvSpPr>
          <p:cNvPr id="17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 smtClean="0"/>
              <a:t>Ⅱ</a:t>
            </a:r>
            <a:r>
              <a:rPr lang="en-US" altLang="ko-KR" dirty="0"/>
              <a:t>-2. </a:t>
            </a:r>
            <a:r>
              <a:rPr lang="ko-KR" altLang="en-US" dirty="0"/>
              <a:t>이차방정식과 이차함수</a:t>
            </a:r>
          </a:p>
        </p:txBody>
      </p:sp>
    </p:spTree>
    <p:extLst>
      <p:ext uri="{BB962C8B-B14F-4D97-AF65-F5344CB8AC3E}">
        <p14:creationId xmlns:p14="http://schemas.microsoft.com/office/powerpoint/2010/main" val="1670089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 smtClean="0"/>
              <a:t>Ⅱ</a:t>
            </a:r>
            <a:r>
              <a:rPr lang="en-US" altLang="ko-KR" dirty="0" smtClean="0"/>
              <a:t>-2. </a:t>
            </a:r>
            <a:r>
              <a:rPr lang="ko-KR" altLang="en-US" dirty="0"/>
              <a:t>이차방정식과 이차함수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05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p.77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4857760"/>
            <a:ext cx="2217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3" name="내용 개체 틀 2"/>
          <p:cNvSpPr txBox="1">
            <a:spLocks/>
          </p:cNvSpPr>
          <p:nvPr/>
        </p:nvSpPr>
        <p:spPr>
          <a:xfrm>
            <a:off x="741644" y="179957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이차함수</a:t>
            </a:r>
            <a:r>
              <a:rPr lang="en-US" altLang="ko-KR" sz="3200" dirty="0" smtClean="0">
                <a:solidFill>
                  <a:prstClr val="black"/>
                </a:solidFill>
              </a:rPr>
              <a:t>				  </a:t>
            </a:r>
            <a:r>
              <a:rPr lang="ko-KR" altLang="en-US" sz="3200" dirty="0" smtClean="0">
                <a:solidFill>
                  <a:prstClr val="black"/>
                </a:solidFill>
              </a:rPr>
              <a:t>의 그래프에 접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하고 기울기가   인 직선의 방정식을 구하라</a:t>
            </a:r>
            <a:r>
              <a:rPr lang="en-US" altLang="ko-KR" sz="3200" dirty="0" smtClean="0">
                <a:solidFill>
                  <a:prstClr val="black"/>
                </a:solidFill>
              </a:rPr>
              <a:t>.</a:t>
            </a:r>
            <a:endParaRPr lang="ko-KR" altLang="en-US" sz="2800" dirty="0">
              <a:solidFill>
                <a:prstClr val="black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6327" y="1814090"/>
            <a:ext cx="3124361" cy="539778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6845" y="2504690"/>
            <a:ext cx="222261" cy="342918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805" y="5704860"/>
            <a:ext cx="1530429" cy="660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101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 smtClean="0"/>
              <a:t>Ⅱ</a:t>
            </a:r>
            <a:r>
              <a:rPr lang="en-US" altLang="ko-KR" dirty="0" smtClean="0"/>
              <a:t>-2. </a:t>
            </a:r>
            <a:r>
              <a:rPr lang="ko-KR" altLang="en-US" dirty="0"/>
              <a:t>이차방정식과 이차함수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06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p.77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414355"/>
            <a:ext cx="2217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3" name="내용 개체 틀 2"/>
          <p:cNvSpPr txBox="1">
            <a:spLocks/>
          </p:cNvSpPr>
          <p:nvPr/>
        </p:nvSpPr>
        <p:spPr>
          <a:xfrm>
            <a:off x="741644" y="179957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altLang="ko-KR" sz="3200" dirty="0" smtClean="0">
                <a:solidFill>
                  <a:prstClr val="black"/>
                </a:solidFill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</a:rPr>
              <a:t>에 대한 이차함수  </a:t>
            </a:r>
            <a:r>
              <a:rPr lang="en-US" altLang="ko-KR" sz="3200" dirty="0" smtClean="0">
                <a:solidFill>
                  <a:prstClr val="black"/>
                </a:solidFill>
              </a:rPr>
              <a:t>			   </a:t>
            </a:r>
            <a:r>
              <a:rPr lang="ko-KR" altLang="en-US" sz="3200" dirty="0" smtClean="0">
                <a:solidFill>
                  <a:prstClr val="black"/>
                </a:solidFill>
              </a:rPr>
              <a:t>의 그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ko-KR" altLang="en-US" sz="3200" dirty="0" err="1" smtClean="0">
                <a:solidFill>
                  <a:prstClr val="black"/>
                </a:solidFill>
              </a:rPr>
              <a:t>래프가</a:t>
            </a:r>
            <a:r>
              <a:rPr lang="ko-KR" altLang="en-US" sz="3200" dirty="0" smtClean="0">
                <a:solidFill>
                  <a:prstClr val="black"/>
                </a:solidFill>
              </a:rPr>
              <a:t> 실수   의 값에 관계없이 직선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en-US" altLang="ko-KR" sz="3200" dirty="0">
                <a:solidFill>
                  <a:prstClr val="black"/>
                </a:solidFill>
              </a:rPr>
              <a:t>	</a:t>
            </a:r>
            <a:r>
              <a:rPr lang="en-US" altLang="ko-KR" sz="3200" dirty="0" smtClean="0">
                <a:solidFill>
                  <a:prstClr val="black"/>
                </a:solidFill>
              </a:rPr>
              <a:t>			    </a:t>
            </a:r>
            <a:r>
              <a:rPr lang="en-US" altLang="ko-KR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에 접할 때</a:t>
            </a:r>
            <a:r>
              <a:rPr lang="en-US" altLang="ko-KR" sz="3200" dirty="0" smtClean="0">
                <a:solidFill>
                  <a:prstClr val="black"/>
                </a:solidFill>
              </a:rPr>
              <a:t>,</a:t>
            </a:r>
            <a:r>
              <a:rPr lang="ko-KR" altLang="en-US" sz="3200" dirty="0" smtClean="0">
                <a:solidFill>
                  <a:prstClr val="black"/>
                </a:solidFill>
              </a:rPr>
              <a:t> 실수   의 값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을 구하라</a:t>
            </a:r>
            <a:r>
              <a:rPr lang="en-US" altLang="ko-KR" sz="3200" dirty="0" smtClean="0">
                <a:solidFill>
                  <a:prstClr val="black"/>
                </a:solidFill>
              </a:rPr>
              <a:t>.</a:t>
            </a:r>
            <a:endParaRPr lang="ko-KR" altLang="en-US" sz="3200" dirty="0">
              <a:solidFill>
                <a:prstClr val="black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5591" y="1799576"/>
            <a:ext cx="3327571" cy="539778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6380" y="2500344"/>
            <a:ext cx="234962" cy="349268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8954" y="2987123"/>
            <a:ext cx="3346622" cy="539778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63389" y="3213470"/>
            <a:ext cx="247663" cy="215911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8954" y="2013686"/>
            <a:ext cx="254013" cy="241312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7150" y="6217609"/>
            <a:ext cx="444523" cy="24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204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 smtClean="0"/>
              <a:t>Ⅱ</a:t>
            </a:r>
            <a:r>
              <a:rPr lang="en-US" altLang="ko-KR" dirty="0" smtClean="0"/>
              <a:t>-2. </a:t>
            </a:r>
            <a:r>
              <a:rPr lang="ko-KR" altLang="en-US" dirty="0"/>
              <a:t>이차방정식과 이차함수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07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p.77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414351"/>
            <a:ext cx="2217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3" name="내용 개체 틀 2"/>
          <p:cNvSpPr txBox="1">
            <a:spLocks/>
          </p:cNvSpPr>
          <p:nvPr/>
        </p:nvSpPr>
        <p:spPr>
          <a:xfrm>
            <a:off x="741643" y="1799576"/>
            <a:ext cx="8293499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이차함수</a:t>
            </a:r>
            <a:r>
              <a:rPr lang="en-US" altLang="ko-KR" sz="3200" dirty="0" smtClean="0">
                <a:solidFill>
                  <a:prstClr val="black"/>
                </a:solidFill>
              </a:rPr>
              <a:t>					  </a:t>
            </a:r>
            <a:r>
              <a:rPr lang="ko-KR" altLang="en-US" sz="3200" dirty="0" smtClean="0">
                <a:solidFill>
                  <a:prstClr val="black"/>
                </a:solidFill>
              </a:rPr>
              <a:t>의 최솟값을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en-US" altLang="ko-KR" sz="3200" dirty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     </a:t>
            </a:r>
            <a:r>
              <a:rPr lang="en-US" altLang="ko-KR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라고 하자</a:t>
            </a:r>
            <a:r>
              <a:rPr lang="en-US" altLang="ko-KR" sz="3200" dirty="0" smtClean="0">
                <a:solidFill>
                  <a:prstClr val="black"/>
                </a:solidFill>
              </a:rPr>
              <a:t>.    		  </a:t>
            </a:r>
            <a:r>
              <a:rPr lang="en-US" altLang="ko-KR" sz="20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에서 함수 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의 최댓값과 최솟값의 합을 구하라</a:t>
            </a:r>
            <a:r>
              <a:rPr lang="en-US" altLang="ko-KR" sz="3200" dirty="0" smtClean="0">
                <a:solidFill>
                  <a:prstClr val="black"/>
                </a:solidFill>
              </a:rPr>
              <a:t>.</a:t>
            </a:r>
            <a:endParaRPr lang="en-US" altLang="ko-KR" sz="3600" dirty="0">
              <a:solidFill>
                <a:prstClr val="black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6779" y="1831480"/>
            <a:ext cx="3976285" cy="522387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6277" y="2437494"/>
            <a:ext cx="860402" cy="491658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90644" y="2529009"/>
            <a:ext cx="1935904" cy="338015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905" y="2437494"/>
            <a:ext cx="860402" cy="491658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8571" y="6208058"/>
            <a:ext cx="165108" cy="23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197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 smtClean="0"/>
              <a:t>Ⅱ</a:t>
            </a:r>
            <a:r>
              <a:rPr lang="en-US" altLang="ko-KR" dirty="0" smtClean="0"/>
              <a:t>-2. </a:t>
            </a:r>
            <a:r>
              <a:rPr lang="ko-KR" altLang="en-US" dirty="0" smtClean="0"/>
              <a:t>이차방정식과 이차함수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08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p.77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414354"/>
            <a:ext cx="2217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3" name="내용 개체 틀 2"/>
          <p:cNvSpPr txBox="1">
            <a:spLocks/>
          </p:cNvSpPr>
          <p:nvPr/>
        </p:nvSpPr>
        <p:spPr>
          <a:xfrm>
            <a:off x="741644" y="179957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ko-KR" altLang="en-US" sz="2800" dirty="0" smtClean="0">
                <a:solidFill>
                  <a:prstClr val="black"/>
                </a:solidFill>
              </a:rPr>
              <a:t>오른쪽 그림과 같이 곡선</a:t>
            </a:r>
            <a:endParaRPr lang="en-US" altLang="ko-KR" sz="2800" dirty="0" smtClean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en-US" altLang="ko-KR" sz="2800" dirty="0">
                <a:solidFill>
                  <a:prstClr val="black"/>
                </a:solidFill>
              </a:rPr>
              <a:t>	</a:t>
            </a:r>
            <a:r>
              <a:rPr lang="en-US" altLang="ko-KR" sz="2800" dirty="0" smtClean="0">
                <a:solidFill>
                  <a:prstClr val="black"/>
                </a:solidFill>
              </a:rPr>
              <a:t>		    </a:t>
            </a:r>
            <a:r>
              <a:rPr lang="ko-KR" altLang="en-US" sz="2800" dirty="0" smtClean="0">
                <a:solidFill>
                  <a:prstClr val="black"/>
                </a:solidFill>
              </a:rPr>
              <a:t>위의 두 점   </a:t>
            </a:r>
            <a:r>
              <a:rPr lang="ko-KR" altLang="en-US" sz="2000" dirty="0" smtClean="0">
                <a:solidFill>
                  <a:prstClr val="black"/>
                </a:solidFill>
              </a:rPr>
              <a:t> </a:t>
            </a:r>
            <a:r>
              <a:rPr lang="en-US" altLang="ko-KR" sz="2800" dirty="0" smtClean="0">
                <a:solidFill>
                  <a:prstClr val="black"/>
                </a:solidFill>
              </a:rPr>
              <a:t>,   </a:t>
            </a:r>
            <a:r>
              <a:rPr lang="ko-KR" altLang="en-US" sz="2800" dirty="0" smtClean="0">
                <a:solidFill>
                  <a:prstClr val="black"/>
                </a:solidFill>
              </a:rPr>
              <a:t>와   축</a:t>
            </a:r>
            <a:endParaRPr lang="en-US" altLang="ko-KR" sz="2800" dirty="0" smtClean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ko-KR" altLang="en-US" sz="2800" dirty="0" smtClean="0">
                <a:solidFill>
                  <a:prstClr val="black"/>
                </a:solidFill>
              </a:rPr>
              <a:t>위의 두 점   </a:t>
            </a:r>
            <a:r>
              <a:rPr lang="ko-KR" altLang="en-US" dirty="0" smtClean="0">
                <a:solidFill>
                  <a:prstClr val="black"/>
                </a:solidFill>
              </a:rPr>
              <a:t> </a:t>
            </a:r>
            <a:r>
              <a:rPr lang="en-US" altLang="ko-KR" sz="2800" dirty="0" smtClean="0">
                <a:solidFill>
                  <a:prstClr val="black"/>
                </a:solidFill>
              </a:rPr>
              <a:t>,   </a:t>
            </a:r>
            <a:r>
              <a:rPr lang="ko-KR" altLang="en-US" sz="2800" dirty="0" smtClean="0">
                <a:solidFill>
                  <a:prstClr val="black"/>
                </a:solidFill>
              </a:rPr>
              <a:t>를 </a:t>
            </a:r>
            <a:r>
              <a:rPr lang="ko-KR" altLang="en-US" sz="2800" dirty="0" err="1" smtClean="0">
                <a:solidFill>
                  <a:prstClr val="black"/>
                </a:solidFill>
              </a:rPr>
              <a:t>꼭짓점으로</a:t>
            </a:r>
            <a:r>
              <a:rPr lang="ko-KR" altLang="en-US" sz="2800" dirty="0" smtClean="0">
                <a:solidFill>
                  <a:prstClr val="black"/>
                </a:solidFill>
              </a:rPr>
              <a:t> 하는 </a:t>
            </a:r>
            <a:endParaRPr lang="en-US" altLang="ko-KR" sz="2800" dirty="0" smtClean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ko-KR" altLang="en-US" sz="2800" dirty="0" smtClean="0">
                <a:solidFill>
                  <a:prstClr val="black"/>
                </a:solidFill>
              </a:rPr>
              <a:t>직사각형          의 둘레의 길이의 </a:t>
            </a:r>
            <a:endParaRPr lang="en-US" altLang="ko-KR" sz="2800" dirty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ko-KR" altLang="en-US" sz="2800" dirty="0" smtClean="0">
                <a:solidFill>
                  <a:prstClr val="black"/>
                </a:solidFill>
              </a:rPr>
              <a:t>최댓값을 구하라</a:t>
            </a:r>
            <a:r>
              <a:rPr lang="en-US" altLang="ko-KR" sz="2800" dirty="0" smtClean="0">
                <a:solidFill>
                  <a:prstClr val="black"/>
                </a:solidFill>
              </a:rPr>
              <a:t>.</a:t>
            </a:r>
          </a:p>
          <a:p>
            <a:pPr marL="342900" indent="-342900" algn="r">
              <a:spcBef>
                <a:spcPct val="20000"/>
              </a:spcBef>
            </a:pPr>
            <a:r>
              <a:rPr lang="en-US" altLang="ko-KR" sz="2800" dirty="0" smtClean="0">
                <a:solidFill>
                  <a:prstClr val="black"/>
                </a:solidFill>
              </a:rPr>
              <a:t>(</a:t>
            </a:r>
            <a:r>
              <a:rPr lang="ko-KR" altLang="en-US" sz="2800" dirty="0" smtClean="0">
                <a:solidFill>
                  <a:prstClr val="black"/>
                </a:solidFill>
              </a:rPr>
              <a:t>단</a:t>
            </a:r>
            <a:r>
              <a:rPr lang="en-US" altLang="ko-KR" sz="2800" dirty="0" smtClean="0">
                <a:solidFill>
                  <a:prstClr val="black"/>
                </a:solidFill>
              </a:rPr>
              <a:t>, </a:t>
            </a:r>
            <a:r>
              <a:rPr lang="ko-KR" altLang="en-US" sz="2800" dirty="0" smtClean="0">
                <a:solidFill>
                  <a:prstClr val="black"/>
                </a:solidFill>
              </a:rPr>
              <a:t>두 </a:t>
            </a:r>
            <a:r>
              <a:rPr lang="ko-KR" altLang="en-US" sz="2800" dirty="0" smtClean="0">
                <a:solidFill>
                  <a:prstClr val="black"/>
                </a:solidFill>
              </a:rPr>
              <a:t>점   </a:t>
            </a:r>
            <a:r>
              <a:rPr lang="en-US" altLang="ko-KR" sz="2800" dirty="0" smtClean="0">
                <a:solidFill>
                  <a:prstClr val="black"/>
                </a:solidFill>
              </a:rPr>
              <a:t>,   </a:t>
            </a:r>
            <a:r>
              <a:rPr lang="ko-KR" altLang="en-US" sz="2800" dirty="0" smtClean="0">
                <a:solidFill>
                  <a:prstClr val="black"/>
                </a:solidFill>
              </a:rPr>
              <a:t>는 제 </a:t>
            </a:r>
            <a:r>
              <a:rPr lang="ko-KR" altLang="en-US" sz="2800" dirty="0" err="1" smtClean="0">
                <a:solidFill>
                  <a:prstClr val="black"/>
                </a:solidFill>
              </a:rPr>
              <a:t>사분면</a:t>
            </a:r>
            <a:r>
              <a:rPr lang="ko-KR" altLang="en-US" sz="2800" dirty="0" smtClean="0">
                <a:solidFill>
                  <a:prstClr val="black"/>
                </a:solidFill>
              </a:rPr>
              <a:t> </a:t>
            </a:r>
            <a:r>
              <a:rPr lang="ko-KR" altLang="en-US" sz="2800" dirty="0" smtClean="0">
                <a:solidFill>
                  <a:prstClr val="black"/>
                </a:solidFill>
              </a:rPr>
              <a:t>위의 점이다</a:t>
            </a:r>
            <a:r>
              <a:rPr lang="en-US" altLang="ko-KR" sz="2800" dirty="0" smtClean="0">
                <a:solidFill>
                  <a:prstClr val="black"/>
                </a:solidFill>
              </a:rPr>
              <a:t>.)</a:t>
            </a:r>
            <a:endParaRPr lang="ko-KR" altLang="en-US" sz="2800" dirty="0">
              <a:solidFill>
                <a:prstClr val="black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3498" y="1782324"/>
            <a:ext cx="2070113" cy="2562370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091" y="2342949"/>
            <a:ext cx="2095674" cy="445662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1756" y="2446867"/>
            <a:ext cx="275887" cy="302414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13725" y="2458042"/>
            <a:ext cx="238748" cy="297108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32173" y="2554760"/>
            <a:ext cx="228137" cy="190998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54378" y="2943165"/>
            <a:ext cx="265274" cy="302414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44329" y="2943789"/>
            <a:ext cx="249358" cy="307719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419026" y="3435381"/>
            <a:ext cx="1082324" cy="318331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57105" y="4499824"/>
            <a:ext cx="137943" cy="286498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9713" y="4501700"/>
            <a:ext cx="275887" cy="302414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9146" y="4501074"/>
            <a:ext cx="238748" cy="297108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30487" y="6197433"/>
            <a:ext cx="311166" cy="260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825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2602632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6555B"/>
                </a:solidFill>
                <a:latin typeface="+mj-lt"/>
              </a:rPr>
              <a:t>예제 </a:t>
            </a:r>
            <a:r>
              <a:rPr lang="en-US" altLang="ko-KR" b="1" dirty="0" smtClean="0">
                <a:solidFill>
                  <a:srgbClr val="F6555B"/>
                </a:solidFill>
                <a:latin typeface="+mj-lt"/>
              </a:rPr>
              <a:t>2</a:t>
            </a:r>
            <a:endParaRPr lang="ko-KR" altLang="en-US" dirty="0">
              <a:solidFill>
                <a:srgbClr val="F6555B"/>
              </a:solidFill>
              <a:latin typeface="+mj-lt"/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p.69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741644" y="1799575"/>
            <a:ext cx="8222844" cy="3066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ko-KR" altLang="en-US" sz="3200" dirty="0" smtClean="0">
                <a:latin typeface="+mj-lt"/>
              </a:rPr>
              <a:t>이차함수</a:t>
            </a:r>
            <a:r>
              <a:rPr lang="en-US" altLang="ko-KR" sz="3200" dirty="0" smtClean="0">
                <a:latin typeface="+mj-lt"/>
              </a:rPr>
              <a:t>				       </a:t>
            </a:r>
            <a:r>
              <a:rPr lang="ko-KR" altLang="en-US" sz="3200" dirty="0" smtClean="0">
                <a:latin typeface="+mj-lt"/>
              </a:rPr>
              <a:t>의 그래프와     </a:t>
            </a:r>
            <a:endParaRPr lang="en-US" altLang="ko-KR" sz="3200" dirty="0" smtClean="0">
              <a:latin typeface="+mj-lt"/>
            </a:endParaRPr>
          </a:p>
          <a:p>
            <a:pPr>
              <a:lnSpc>
                <a:spcPct val="120000"/>
              </a:lnSpc>
              <a:defRPr/>
            </a:pPr>
            <a:r>
              <a:rPr lang="en-US" altLang="ko-KR" sz="3200" dirty="0">
                <a:latin typeface="+mj-lt"/>
              </a:rPr>
              <a:t> </a:t>
            </a:r>
            <a:r>
              <a:rPr lang="en-US" altLang="ko-KR" sz="32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축이 서로 다른 두 점에서 만나도록 하는 실수 </a:t>
            </a:r>
            <a:r>
              <a:rPr lang="en-US" altLang="ko-KR" sz="3200" dirty="0">
                <a:latin typeface="+mj-lt"/>
              </a:rPr>
              <a:t> </a:t>
            </a:r>
            <a:r>
              <a:rPr lang="en-US" altLang="ko-KR" sz="32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의 값의 범위를 구하라</a:t>
            </a:r>
            <a:r>
              <a:rPr lang="en-US" altLang="ko-KR" sz="3200" dirty="0" smtClean="0">
                <a:latin typeface="+mj-lt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0034" y="4781640"/>
            <a:ext cx="82731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0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801" y="2634336"/>
            <a:ext cx="273064" cy="254013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4786" y="1844825"/>
            <a:ext cx="3765744" cy="539778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340" y="3129082"/>
            <a:ext cx="247663" cy="349268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6899" y="5633558"/>
            <a:ext cx="863644" cy="660434"/>
          </a:xfrm>
          <a:prstGeom prst="rect">
            <a:avLst/>
          </a:prstGeom>
        </p:spPr>
      </p:pic>
      <p:sp>
        <p:nvSpPr>
          <p:cNvPr id="1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 smtClean="0"/>
              <a:t>Ⅱ</a:t>
            </a:r>
            <a:r>
              <a:rPr lang="en-US" altLang="ko-KR" dirty="0"/>
              <a:t>-2. </a:t>
            </a:r>
            <a:r>
              <a:rPr lang="ko-KR" altLang="en-US" dirty="0"/>
              <a:t>이차방정식과 이차함수</a:t>
            </a:r>
          </a:p>
        </p:txBody>
      </p:sp>
    </p:spTree>
    <p:extLst>
      <p:ext uri="{BB962C8B-B14F-4D97-AF65-F5344CB8AC3E}">
        <p14:creationId xmlns:p14="http://schemas.microsoft.com/office/powerpoint/2010/main" val="1384075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29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이차함수</a:t>
            </a:r>
            <a:r>
              <a:rPr lang="en-US" altLang="ko-KR" sz="3200" dirty="0" smtClean="0"/>
              <a:t>						 </a:t>
            </a:r>
            <a:r>
              <a:rPr lang="ko-KR" altLang="en-US" sz="3200" dirty="0" smtClean="0"/>
              <a:t>의 그래프와   축이 한 점에서 만나도록 하는 실수 </a:t>
            </a:r>
            <a:endParaRPr lang="en-US" altLang="ko-KR" sz="32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3200" dirty="0">
                <a:latin typeface="+mj-lt"/>
              </a:rPr>
              <a:t> </a:t>
            </a:r>
            <a:r>
              <a:rPr lang="en-US" altLang="ko-KR" sz="32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의 값을 구하라</a:t>
            </a:r>
            <a:r>
              <a:rPr lang="en-US" altLang="ko-KR" sz="3200" dirty="0" smtClean="0">
                <a:latin typeface="+mj-lt"/>
              </a:rPr>
              <a:t>.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2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p.69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3" y="4778250"/>
            <a:ext cx="8127131" cy="1682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rgbClr val="FF0000"/>
                </a:solidFill>
              </a:rPr>
              <a:t>	 </a:t>
            </a:r>
            <a:r>
              <a:rPr lang="ko-KR" altLang="en-US" sz="2400" dirty="0" smtClean="0">
                <a:solidFill>
                  <a:srgbClr val="FF0000"/>
                </a:solidFill>
              </a:rPr>
              <a:t>또는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 </a:t>
            </a:r>
            <a:endParaRPr lang="en-US" altLang="ko-KR" sz="2400" b="1" dirty="0">
              <a:solidFill>
                <a:srgbClr val="FF0000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1931" y="1870125"/>
            <a:ext cx="4730993" cy="539778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4732" y="2630122"/>
            <a:ext cx="260363" cy="254013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6161" y="3138467"/>
            <a:ext cx="234962" cy="349268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4357" y="6097505"/>
            <a:ext cx="704886" cy="254013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14941" y="6100781"/>
            <a:ext cx="717587" cy="260363"/>
          </a:xfrm>
          <a:prstGeom prst="rect">
            <a:avLst/>
          </a:prstGeom>
        </p:spPr>
      </p:pic>
      <p:sp>
        <p:nvSpPr>
          <p:cNvPr id="1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 smtClean="0"/>
              <a:t>Ⅱ</a:t>
            </a:r>
            <a:r>
              <a:rPr lang="en-US" altLang="ko-KR" dirty="0"/>
              <a:t>-2. </a:t>
            </a:r>
            <a:r>
              <a:rPr lang="ko-KR" altLang="en-US" dirty="0"/>
              <a:t>이차방정식과 이차함수</a:t>
            </a:r>
          </a:p>
        </p:txBody>
      </p:sp>
    </p:spTree>
    <p:extLst>
      <p:ext uri="{BB962C8B-B14F-4D97-AF65-F5344CB8AC3E}">
        <p14:creationId xmlns:p14="http://schemas.microsoft.com/office/powerpoint/2010/main" val="3493943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29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이차함수</a:t>
            </a:r>
            <a:r>
              <a:rPr lang="en-US" altLang="ko-KR" sz="3200" dirty="0" smtClean="0"/>
              <a:t>					 </a:t>
            </a:r>
            <a:r>
              <a:rPr lang="ko-KR" altLang="en-US" sz="3200" dirty="0" smtClean="0"/>
              <a:t>의 그래프와 </a:t>
            </a:r>
            <a:endParaRPr lang="en-US" altLang="ko-KR" sz="32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3200" dirty="0"/>
              <a:t> </a:t>
            </a:r>
            <a:r>
              <a:rPr lang="en-US" altLang="ko-KR" sz="3200" dirty="0" smtClean="0"/>
              <a:t> </a:t>
            </a:r>
            <a:r>
              <a:rPr lang="ko-KR" altLang="en-US" sz="3200" dirty="0" smtClean="0"/>
              <a:t>축이 만나지 않도록 하는 실수   의 값의 범위를 구하라</a:t>
            </a:r>
            <a:r>
              <a:rPr lang="en-US" altLang="ko-KR" sz="3200" dirty="0" smtClean="0"/>
              <a:t>.</a:t>
            </a:r>
            <a:r>
              <a:rPr lang="ko-KR" altLang="en-US" sz="3200" dirty="0" smtClean="0"/>
              <a:t> </a:t>
            </a:r>
            <a:endParaRPr lang="en-US" altLang="ko-KR" sz="3200" dirty="0" smtClean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>
                <a:solidFill>
                  <a:srgbClr val="2A2D72"/>
                </a:solidFill>
              </a:rPr>
              <a:t>3</a:t>
            </a:r>
            <a:endParaRPr lang="en-US" altLang="ko-KR" b="1" dirty="0" smtClean="0">
              <a:solidFill>
                <a:srgbClr val="2A2D72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p.69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3" y="5326886"/>
            <a:ext cx="81271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endParaRPr lang="en-US" altLang="ko-KR" sz="2400" dirty="0" smtClean="0">
              <a:solidFill>
                <a:srgbClr val="FF0000"/>
              </a:solidFill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3959" y="1838911"/>
            <a:ext cx="3854648" cy="539778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6790" y="2632237"/>
            <a:ext cx="260363" cy="254013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7145" y="2548324"/>
            <a:ext cx="234962" cy="349268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8839" y="6103206"/>
            <a:ext cx="704886" cy="247663"/>
          </a:xfrm>
          <a:prstGeom prst="rect">
            <a:avLst/>
          </a:prstGeom>
        </p:spPr>
      </p:pic>
      <p:sp>
        <p:nvSpPr>
          <p:cNvPr id="1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 smtClean="0"/>
              <a:t>Ⅱ</a:t>
            </a:r>
            <a:r>
              <a:rPr lang="en-US" altLang="ko-KR" dirty="0"/>
              <a:t>-2. </a:t>
            </a:r>
            <a:r>
              <a:rPr lang="ko-KR" altLang="en-US" dirty="0"/>
              <a:t>이차방정식과 이차함수</a:t>
            </a:r>
          </a:p>
        </p:txBody>
      </p:sp>
    </p:spTree>
    <p:extLst>
      <p:ext uri="{BB962C8B-B14F-4D97-AF65-F5344CB8AC3E}">
        <p14:creationId xmlns:p14="http://schemas.microsoft.com/office/powerpoint/2010/main" val="3091897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2602632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6555B"/>
                </a:solidFill>
                <a:latin typeface="+mj-lt"/>
              </a:rPr>
              <a:t>예제 </a:t>
            </a:r>
            <a:r>
              <a:rPr lang="en-US" altLang="ko-KR" b="1" dirty="0">
                <a:solidFill>
                  <a:srgbClr val="F6555B"/>
                </a:solidFill>
                <a:latin typeface="+mj-lt"/>
              </a:rPr>
              <a:t>1</a:t>
            </a:r>
            <a:endParaRPr lang="ko-KR" altLang="en-US" dirty="0">
              <a:solidFill>
                <a:srgbClr val="F6555B"/>
              </a:solidFill>
              <a:latin typeface="+mj-lt"/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p.71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741644" y="1799575"/>
            <a:ext cx="8222844" cy="3066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ko-KR" altLang="en-US" sz="3200" dirty="0" smtClean="0">
                <a:latin typeface="+mj-lt"/>
              </a:rPr>
              <a:t>이차함수</a:t>
            </a:r>
            <a:r>
              <a:rPr lang="en-US" altLang="ko-KR" sz="3200" dirty="0" smtClean="0">
                <a:latin typeface="+mj-lt"/>
              </a:rPr>
              <a:t>			     </a:t>
            </a:r>
            <a:r>
              <a:rPr lang="ko-KR" altLang="en-US" sz="3200" dirty="0" smtClean="0">
                <a:latin typeface="+mj-lt"/>
              </a:rPr>
              <a:t>의 그래프와</a:t>
            </a:r>
            <a:endParaRPr lang="en-US" altLang="ko-KR" sz="3200" dirty="0" smtClean="0">
              <a:latin typeface="+mj-lt"/>
            </a:endParaRPr>
          </a:p>
          <a:p>
            <a:pPr>
              <a:lnSpc>
                <a:spcPct val="120000"/>
              </a:lnSpc>
              <a:defRPr/>
            </a:pPr>
            <a:r>
              <a:rPr lang="en-US" altLang="ko-KR" sz="3200" dirty="0">
                <a:latin typeface="+mj-lt"/>
              </a:rPr>
              <a:t>	</a:t>
            </a:r>
            <a:r>
              <a:rPr lang="en-US" altLang="ko-KR" sz="3200" dirty="0" smtClean="0">
                <a:latin typeface="+mj-lt"/>
              </a:rPr>
              <a:t>	  </a:t>
            </a:r>
            <a:r>
              <a:rPr lang="ko-KR" altLang="en-US" sz="3200" dirty="0" smtClean="0">
                <a:latin typeface="+mj-lt"/>
              </a:rPr>
              <a:t>의 위치 관계를 말하라</a:t>
            </a:r>
            <a:r>
              <a:rPr lang="en-US" altLang="ko-KR" sz="3200" dirty="0" smtClean="0">
                <a:latin typeface="+mj-lt"/>
              </a:rPr>
              <a:t>.</a:t>
            </a:r>
            <a:r>
              <a:rPr lang="ko-KR" altLang="en-US" sz="3200" dirty="0" smtClean="0">
                <a:latin typeface="+mj-lt"/>
              </a:rPr>
              <a:t>  </a:t>
            </a:r>
            <a:endParaRPr lang="en-US" altLang="ko-KR" sz="3200" dirty="0" smtClean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034" y="5330280"/>
            <a:ext cx="82731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0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r>
              <a:rPr lang="ko-KR" altLang="en-US" sz="2400" dirty="0" smtClean="0">
                <a:solidFill>
                  <a:srgbClr val="FF0000"/>
                </a:solidFill>
              </a:rPr>
              <a:t>서로 다른 두 점에서 만난다</a:t>
            </a:r>
            <a:r>
              <a:rPr lang="en-US" altLang="ko-KR" sz="2400" dirty="0" smtClean="0">
                <a:solidFill>
                  <a:srgbClr val="FF0000"/>
                </a:solidFill>
              </a:rPr>
              <a:t>.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8528" y="1849700"/>
            <a:ext cx="2648086" cy="539778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839" y="2531355"/>
            <a:ext cx="2000353" cy="444523"/>
          </a:xfrm>
          <a:prstGeom prst="rect">
            <a:avLst/>
          </a:prstGeom>
        </p:spPr>
      </p:pic>
      <p:sp>
        <p:nvSpPr>
          <p:cNvPr id="10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 smtClean="0"/>
              <a:t>Ⅱ</a:t>
            </a:r>
            <a:r>
              <a:rPr lang="en-US" altLang="ko-KR" dirty="0"/>
              <a:t>-2. </a:t>
            </a:r>
            <a:r>
              <a:rPr lang="ko-KR" altLang="en-US" dirty="0"/>
              <a:t>이차방정식과 이차함수</a:t>
            </a:r>
          </a:p>
        </p:txBody>
      </p:sp>
    </p:spTree>
    <p:extLst>
      <p:ext uri="{BB962C8B-B14F-4D97-AF65-F5344CB8AC3E}">
        <p14:creationId xmlns:p14="http://schemas.microsoft.com/office/powerpoint/2010/main" val="934453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29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이차함수</a:t>
            </a:r>
            <a:r>
              <a:rPr lang="en-US" altLang="ko-KR" sz="3200" dirty="0" smtClean="0"/>
              <a:t>				</a:t>
            </a:r>
            <a:r>
              <a:rPr lang="en-US" altLang="ko-KR" sz="3200" dirty="0"/>
              <a:t> </a:t>
            </a:r>
            <a:r>
              <a:rPr lang="ko-KR" altLang="en-US" sz="3200" dirty="0" smtClean="0"/>
              <a:t>의 그래프와 다음 직선의 위치 관계를 말하라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 smtClean="0">
                <a:latin typeface="+mj-lt"/>
              </a:rPr>
              <a:t>  (1)			 	   (2)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(3)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>
                <a:solidFill>
                  <a:srgbClr val="2A2D72"/>
                </a:solidFill>
              </a:rPr>
              <a:t>1</a:t>
            </a:r>
            <a:endParaRPr lang="en-US" altLang="ko-KR" b="1" dirty="0" smtClean="0">
              <a:solidFill>
                <a:srgbClr val="2A2D72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p.71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3" y="3681662"/>
            <a:ext cx="812713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(1</a:t>
            </a:r>
            <a:r>
              <a:rPr lang="en-US" altLang="ko-KR" sz="2400" dirty="0" smtClean="0">
                <a:solidFill>
                  <a:srgbClr val="FF0000"/>
                </a:solidFill>
              </a:rPr>
              <a:t>) </a:t>
            </a:r>
            <a:r>
              <a:rPr lang="ko-KR" altLang="en-US" sz="2400" dirty="0" smtClean="0">
                <a:solidFill>
                  <a:srgbClr val="FF0000"/>
                </a:solidFill>
              </a:rPr>
              <a:t>서로 다른 두 점에서 만난다</a:t>
            </a:r>
            <a:r>
              <a:rPr lang="en-US" altLang="ko-KR" sz="2400" dirty="0" smtClean="0">
                <a:solidFill>
                  <a:srgbClr val="FF0000"/>
                </a:solidFill>
              </a:rPr>
              <a:t>.	     </a:t>
            </a: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(2) </a:t>
            </a:r>
            <a:r>
              <a:rPr lang="ko-KR" altLang="en-US" sz="2400" dirty="0" smtClean="0">
                <a:solidFill>
                  <a:srgbClr val="FF0000"/>
                </a:solidFill>
              </a:rPr>
              <a:t>한 점에서 만난다</a:t>
            </a:r>
            <a:r>
              <a:rPr lang="en-US" altLang="ko-KR" sz="2400" dirty="0" smtClean="0">
                <a:solidFill>
                  <a:srgbClr val="FF0000"/>
                </a:solidFill>
              </a:rPr>
              <a:t>.(</a:t>
            </a:r>
            <a:r>
              <a:rPr lang="ko-KR" altLang="en-US" sz="2400" dirty="0" smtClean="0">
                <a:solidFill>
                  <a:srgbClr val="FF0000"/>
                </a:solidFill>
              </a:rPr>
              <a:t>접한다</a:t>
            </a:r>
            <a:r>
              <a:rPr lang="en-US" altLang="ko-KR" sz="2400" dirty="0" smtClean="0">
                <a:solidFill>
                  <a:srgbClr val="FF0000"/>
                </a:solidFill>
              </a:rPr>
              <a:t>.)</a:t>
            </a: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(3) </a:t>
            </a:r>
            <a:r>
              <a:rPr lang="ko-KR" altLang="en-US" sz="2400" dirty="0" smtClean="0">
                <a:solidFill>
                  <a:srgbClr val="FF0000"/>
                </a:solidFill>
              </a:rPr>
              <a:t>만나지 않는다</a:t>
            </a:r>
            <a:r>
              <a:rPr lang="en-US" altLang="ko-KR" sz="2400" dirty="0" smtClean="0">
                <a:solidFill>
                  <a:srgbClr val="FF0000"/>
                </a:solidFill>
              </a:rPr>
              <a:t>.</a:t>
            </a:r>
            <a:endParaRPr lang="en-US" altLang="ko-KR" sz="2400" dirty="0">
              <a:solidFill>
                <a:srgbClr val="FF0000"/>
              </a:solidFill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2987" y="1844825"/>
            <a:ext cx="2895749" cy="539778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4077" y="3072746"/>
            <a:ext cx="1580268" cy="399346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9347" y="3064196"/>
            <a:ext cx="1757122" cy="399346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94077" y="3631137"/>
            <a:ext cx="1848401" cy="399346"/>
          </a:xfrm>
          <a:prstGeom prst="rect">
            <a:avLst/>
          </a:prstGeom>
        </p:spPr>
      </p:pic>
      <p:sp>
        <p:nvSpPr>
          <p:cNvPr id="1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 smtClean="0"/>
              <a:t>Ⅱ</a:t>
            </a:r>
            <a:r>
              <a:rPr lang="en-US" altLang="ko-KR" dirty="0"/>
              <a:t>-2. </a:t>
            </a:r>
            <a:r>
              <a:rPr lang="ko-KR" altLang="en-US" dirty="0"/>
              <a:t>이차방정식과 이차함수</a:t>
            </a:r>
          </a:p>
        </p:txBody>
      </p:sp>
    </p:spTree>
    <p:extLst>
      <p:ext uri="{BB962C8B-B14F-4D97-AF65-F5344CB8AC3E}">
        <p14:creationId xmlns:p14="http://schemas.microsoft.com/office/powerpoint/2010/main" val="3125995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2602632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6555B"/>
                </a:solidFill>
                <a:latin typeface="+mj-lt"/>
              </a:rPr>
              <a:t>예제 </a:t>
            </a:r>
            <a:r>
              <a:rPr lang="en-US" altLang="ko-KR" b="1" dirty="0" smtClean="0">
                <a:solidFill>
                  <a:srgbClr val="F6555B"/>
                </a:solidFill>
                <a:latin typeface="+mj-lt"/>
              </a:rPr>
              <a:t>2</a:t>
            </a:r>
            <a:endParaRPr lang="ko-KR" altLang="en-US" dirty="0">
              <a:solidFill>
                <a:srgbClr val="F6555B"/>
              </a:solidFill>
              <a:latin typeface="+mj-lt"/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p.72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741644" y="1799575"/>
            <a:ext cx="8222844" cy="36405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ko-KR" altLang="en-US" sz="3200" dirty="0" smtClean="0">
                <a:latin typeface="+mj-lt"/>
              </a:rPr>
              <a:t>이차함수</a:t>
            </a:r>
            <a:r>
              <a:rPr lang="en-US" altLang="ko-KR" sz="3200" dirty="0" smtClean="0">
                <a:latin typeface="+mj-lt"/>
              </a:rPr>
              <a:t>			       </a:t>
            </a:r>
            <a:r>
              <a:rPr lang="ko-KR" altLang="en-US" sz="3200" dirty="0" smtClean="0">
                <a:latin typeface="+mj-lt"/>
              </a:rPr>
              <a:t>의 그래프와</a:t>
            </a:r>
            <a:r>
              <a:rPr lang="en-US" altLang="ko-KR" sz="32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직선 </a:t>
            </a:r>
            <a:endParaRPr lang="en-US" altLang="ko-KR" sz="3200" dirty="0" smtClean="0">
              <a:latin typeface="+mj-lt"/>
            </a:endParaRPr>
          </a:p>
          <a:p>
            <a:pPr>
              <a:lnSpc>
                <a:spcPct val="120000"/>
              </a:lnSpc>
              <a:defRPr/>
            </a:pPr>
            <a:r>
              <a:rPr lang="en-US" altLang="ko-KR" sz="3200" dirty="0">
                <a:latin typeface="+mj-lt"/>
              </a:rPr>
              <a:t> </a:t>
            </a:r>
            <a:r>
              <a:rPr lang="en-US" altLang="ko-KR" sz="3200" dirty="0" smtClean="0">
                <a:latin typeface="+mj-lt"/>
              </a:rPr>
              <a:t>               </a:t>
            </a:r>
            <a:r>
              <a:rPr lang="ko-KR" altLang="en-US" sz="3200" dirty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의 위치 관계가 다음과 같을 때</a:t>
            </a:r>
            <a:r>
              <a:rPr lang="en-US" altLang="ko-KR" sz="3200" dirty="0" smtClean="0">
                <a:latin typeface="+mj-lt"/>
              </a:rPr>
              <a:t>,</a:t>
            </a:r>
          </a:p>
          <a:p>
            <a:pPr>
              <a:lnSpc>
                <a:spcPct val="120000"/>
              </a:lnSpc>
              <a:defRPr/>
            </a:pPr>
            <a:r>
              <a:rPr lang="ko-KR" altLang="en-US" sz="3200" dirty="0" smtClean="0">
                <a:latin typeface="+mj-lt"/>
              </a:rPr>
              <a:t>실수   의 값 또는 범위를 구하라</a:t>
            </a:r>
            <a:r>
              <a:rPr lang="en-US" altLang="ko-KR" sz="3200" dirty="0" smtClean="0">
                <a:latin typeface="+mj-lt"/>
              </a:rPr>
              <a:t>.</a:t>
            </a:r>
          </a:p>
          <a:p>
            <a:pPr>
              <a:lnSpc>
                <a:spcPct val="120000"/>
              </a:lnSpc>
              <a:defRPr/>
            </a:pPr>
            <a:r>
              <a:rPr lang="en-US" altLang="ko-KR" sz="2800" dirty="0">
                <a:latin typeface="+mj-lt"/>
              </a:rPr>
              <a:t>  </a:t>
            </a:r>
            <a:r>
              <a:rPr lang="en-US" altLang="ko-KR" sz="2800" dirty="0" smtClean="0">
                <a:latin typeface="+mj-lt"/>
              </a:rPr>
              <a:t>(1) </a:t>
            </a:r>
            <a:r>
              <a:rPr lang="ko-KR" altLang="en-US" sz="2800" dirty="0" smtClean="0">
                <a:latin typeface="+mj-lt"/>
              </a:rPr>
              <a:t>서로 다른 두 점에서 만난다</a:t>
            </a:r>
            <a:r>
              <a:rPr lang="en-US" altLang="ko-KR" sz="2800" dirty="0" smtClean="0">
                <a:latin typeface="+mj-lt"/>
              </a:rPr>
              <a:t>.</a:t>
            </a:r>
          </a:p>
          <a:p>
            <a:pPr>
              <a:lnSpc>
                <a:spcPct val="120000"/>
              </a:lnSpc>
              <a:defRPr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(2) </a:t>
            </a:r>
            <a:r>
              <a:rPr lang="ko-KR" altLang="en-US" sz="2800" dirty="0" smtClean="0">
                <a:latin typeface="+mj-lt"/>
              </a:rPr>
              <a:t>한 점에서 만난다</a:t>
            </a:r>
            <a:r>
              <a:rPr lang="en-US" altLang="ko-KR" sz="2800" dirty="0" smtClean="0">
                <a:latin typeface="+mj-lt"/>
              </a:rPr>
              <a:t>.</a:t>
            </a:r>
          </a:p>
          <a:p>
            <a:pPr>
              <a:lnSpc>
                <a:spcPct val="120000"/>
              </a:lnSpc>
              <a:defRPr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(3) </a:t>
            </a:r>
            <a:r>
              <a:rPr lang="ko-KR" altLang="en-US" sz="2800" dirty="0" smtClean="0">
                <a:latin typeface="+mj-lt"/>
              </a:rPr>
              <a:t>만나지 않는다</a:t>
            </a:r>
            <a:r>
              <a:rPr lang="en-US" altLang="ko-KR" sz="2800" dirty="0" smtClean="0">
                <a:latin typeface="+mj-lt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0034" y="5330280"/>
            <a:ext cx="82731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0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(1)               (2)               (3)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5324" y="1844825"/>
            <a:ext cx="2895749" cy="539778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704" y="2525232"/>
            <a:ext cx="2324219" cy="444523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3102" y="3143596"/>
            <a:ext cx="241312" cy="349268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33044" y="5905876"/>
            <a:ext cx="850944" cy="666784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31342" y="5891201"/>
            <a:ext cx="850944" cy="660434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21689" y="5891574"/>
            <a:ext cx="863644" cy="673135"/>
          </a:xfrm>
          <a:prstGeom prst="rect">
            <a:avLst/>
          </a:prstGeom>
        </p:spPr>
      </p:pic>
      <p:sp>
        <p:nvSpPr>
          <p:cNvPr id="14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 smtClean="0"/>
              <a:t>Ⅱ</a:t>
            </a:r>
            <a:r>
              <a:rPr lang="en-US" altLang="ko-KR" dirty="0"/>
              <a:t>-2. </a:t>
            </a:r>
            <a:r>
              <a:rPr lang="ko-KR" altLang="en-US" dirty="0"/>
              <a:t>이차방정식과 이차함수</a:t>
            </a:r>
          </a:p>
        </p:txBody>
      </p:sp>
    </p:spTree>
    <p:extLst>
      <p:ext uri="{BB962C8B-B14F-4D97-AF65-F5344CB8AC3E}">
        <p14:creationId xmlns:p14="http://schemas.microsoft.com/office/powerpoint/2010/main" val="3007123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29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이차함수</a:t>
            </a:r>
            <a:r>
              <a:rPr lang="en-US" altLang="ko-KR" sz="3200" dirty="0" smtClean="0"/>
              <a:t>				 </a:t>
            </a:r>
            <a:r>
              <a:rPr lang="ko-KR" altLang="en-US" sz="3200" dirty="0" smtClean="0"/>
              <a:t>의 그래프와 직선</a:t>
            </a:r>
            <a:endParaRPr lang="en-US" altLang="ko-KR" sz="32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3200" dirty="0">
                <a:latin typeface="+mj-lt"/>
              </a:rPr>
              <a:t> </a:t>
            </a:r>
            <a:r>
              <a:rPr lang="en-US" altLang="ko-KR" sz="3200" dirty="0" smtClean="0">
                <a:latin typeface="+mj-lt"/>
              </a:rPr>
              <a:t>              </a:t>
            </a:r>
            <a:r>
              <a:rPr lang="ko-KR" altLang="en-US" sz="3200" dirty="0" smtClean="0">
                <a:latin typeface="+mj-lt"/>
              </a:rPr>
              <a:t>이 만나지 않도록 하는 실수   의 값의 범위를 구하라</a:t>
            </a:r>
            <a:r>
              <a:rPr lang="en-US" altLang="ko-KR" sz="3200" dirty="0" smtClean="0">
                <a:latin typeface="+mj-lt"/>
              </a:rPr>
              <a:t>.</a:t>
            </a:r>
            <a:r>
              <a:rPr lang="ko-KR" altLang="en-US" sz="3200" dirty="0" smtClean="0">
                <a:latin typeface="+mj-lt"/>
              </a:rPr>
              <a:t> </a:t>
            </a:r>
            <a:endParaRPr lang="en-US" altLang="ko-KR" sz="3200" dirty="0" smtClean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2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p.72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3" y="4778250"/>
            <a:ext cx="8127131" cy="11289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2188" y="1837568"/>
            <a:ext cx="2933851" cy="539778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049" y="2522711"/>
            <a:ext cx="2051155" cy="444523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08729" y="2555824"/>
            <a:ext cx="215911" cy="349268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5343" y="6106700"/>
            <a:ext cx="736638" cy="260363"/>
          </a:xfrm>
          <a:prstGeom prst="rect">
            <a:avLst/>
          </a:prstGeom>
        </p:spPr>
      </p:pic>
      <p:sp>
        <p:nvSpPr>
          <p:cNvPr id="1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 smtClean="0"/>
              <a:t>Ⅱ</a:t>
            </a:r>
            <a:r>
              <a:rPr lang="en-US" altLang="ko-KR" dirty="0"/>
              <a:t>-2. </a:t>
            </a:r>
            <a:r>
              <a:rPr lang="ko-KR" altLang="en-US" dirty="0"/>
              <a:t>이차방정식과 이차함수</a:t>
            </a:r>
          </a:p>
        </p:txBody>
      </p:sp>
    </p:spTree>
    <p:extLst>
      <p:ext uri="{BB962C8B-B14F-4D97-AF65-F5344CB8AC3E}">
        <p14:creationId xmlns:p14="http://schemas.microsoft.com/office/powerpoint/2010/main" val="2662727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heme/theme1.xml><?xml version="1.0" encoding="utf-8"?>
<a:theme xmlns:a="http://schemas.openxmlformats.org/drawingml/2006/main" name="테마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테마1" id="{F42A2BBF-A6DD-4CED-9BD9-9FA6D0E909E8}" vid="{E7101D98-8511-4E69-8B70-24EADED17B4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테마1</Template>
  <TotalTime>391</TotalTime>
  <Words>430</Words>
  <Application>Microsoft Office PowerPoint</Application>
  <PresentationFormat>화면 슬라이드 쇼(4:3)</PresentationFormat>
  <Paragraphs>190</Paragraphs>
  <Slides>23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23</vt:i4>
      </vt:variant>
    </vt:vector>
  </HeadingPairs>
  <TitlesOfParts>
    <vt:vector size="24" baseType="lpstr">
      <vt:lpstr>테마1</vt:lpstr>
      <vt:lpstr>Ⅱ-2. 이차방정식과 이차함수</vt:lpstr>
      <vt:lpstr>Ⅱ-2. 이차방정식과 이차함수</vt:lpstr>
      <vt:lpstr>Ⅱ-2. 이차방정식과 이차함수</vt:lpstr>
      <vt:lpstr>Ⅱ-2. 이차방정식과 이차함수</vt:lpstr>
      <vt:lpstr>Ⅱ-2. 이차방정식과 이차함수</vt:lpstr>
      <vt:lpstr>Ⅱ-2. 이차방정식과 이차함수</vt:lpstr>
      <vt:lpstr>Ⅱ-2. 이차방정식과 이차함수</vt:lpstr>
      <vt:lpstr>Ⅱ-2. 이차방정식과 이차함수</vt:lpstr>
      <vt:lpstr>Ⅱ-2. 이차방정식과 이차함수</vt:lpstr>
      <vt:lpstr>Ⅱ-2. 이차방정식과 이차함수</vt:lpstr>
      <vt:lpstr>Ⅱ-2. 이차방정식과 이차함수</vt:lpstr>
      <vt:lpstr>Ⅱ-2. 이차방정식과 이차함수</vt:lpstr>
      <vt:lpstr>Ⅱ-2. 이차방정식과 이차함수</vt:lpstr>
      <vt:lpstr>Ⅱ-2. 이차방정식과 이차함수</vt:lpstr>
      <vt:lpstr>Ⅱ-2. 이차방정식과 이차함수</vt:lpstr>
      <vt:lpstr>Ⅱ-2. 이차방정식과 이차함수</vt:lpstr>
      <vt:lpstr>Ⅱ-2. 이차방정식과 이차함수</vt:lpstr>
      <vt:lpstr>Ⅱ-2. 이차방정식과 이차함수</vt:lpstr>
      <vt:lpstr>Ⅱ-2. 이차방정식과 이차함수</vt:lpstr>
      <vt:lpstr>Ⅱ-2. 이차방정식과 이차함수</vt:lpstr>
      <vt:lpstr>Ⅱ-2. 이차방정식과 이차함수</vt:lpstr>
      <vt:lpstr>Ⅱ-2. 이차방정식과 이차함수</vt:lpstr>
      <vt:lpstr>Ⅱ-2. 이차방정식과 이차함수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</dc:creator>
  <cp:lastModifiedBy>LYH</cp:lastModifiedBy>
  <cp:revision>53</cp:revision>
  <dcterms:created xsi:type="dcterms:W3CDTF">2017-03-06T03:33:54Z</dcterms:created>
  <dcterms:modified xsi:type="dcterms:W3CDTF">2017-10-02T04:54:43Z</dcterms:modified>
</cp:coreProperties>
</file>