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2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91" r:id="rId33"/>
    <p:sldId id="292" r:id="rId34"/>
    <p:sldId id="293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987" autoAdjust="0"/>
    <p:restoredTop sz="94660"/>
  </p:normalViewPr>
  <p:slideViewPr>
    <p:cSldViewPr snapToGrid="0">
      <p:cViewPr>
        <p:scale>
          <a:sx n="93" d="100"/>
          <a:sy n="93" d="100"/>
        </p:scale>
        <p:origin x="156" y="-51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1099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6441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11213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891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0368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550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24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3942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94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079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420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21442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F243A-1654-4B75-9D56-8B4909CD75F1}" type="datetimeFigureOut">
              <a:rPr lang="ko-KR" altLang="en-US" smtClean="0"/>
              <a:pPr/>
              <a:t>2017-09-27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71D493-027D-40C9-8B59-6A2895F20AD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520"/>
            <a:ext cx="9144000" cy="1106224"/>
          </a:xfrm>
          <a:prstGeom prst="rect">
            <a:avLst/>
          </a:prstGeom>
        </p:spPr>
      </p:pic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71514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273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kumimoji="0" lang="ko-KR" altLang="en-US" sz="3600" b="0" i="0" u="none" strike="noStrike" kern="1200" cap="none" spc="-150" normalizeH="0" baseline="0" noProof="0" dirty="0">
          <a:ln>
            <a:noFill/>
          </a:ln>
          <a:solidFill>
            <a:schemeClr val="tx1"/>
          </a:solidFill>
          <a:effectLst/>
          <a:uLnTx/>
          <a:uFillTx/>
          <a:latin typeface="HY견고딕" panose="02030600000101010101" pitchFamily="18" charset="-127"/>
          <a:ea typeface="HY견고딕" panose="02030600000101010101" pitchFamily="18" charset="-127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5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png"/><Relationship Id="rId3" Type="http://schemas.openxmlformats.org/officeDocument/2006/relationships/image" Target="../media/image66.png"/><Relationship Id="rId7" Type="http://schemas.openxmlformats.org/officeDocument/2006/relationships/image" Target="../media/image70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png"/><Relationship Id="rId5" Type="http://schemas.openxmlformats.org/officeDocument/2006/relationships/image" Target="../media/image68.png"/><Relationship Id="rId4" Type="http://schemas.openxmlformats.org/officeDocument/2006/relationships/image" Target="../media/image6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83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12" Type="http://schemas.openxmlformats.org/officeDocument/2006/relationships/image" Target="../media/image82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11" Type="http://schemas.openxmlformats.org/officeDocument/2006/relationships/image" Target="../media/image81.png"/><Relationship Id="rId5" Type="http://schemas.openxmlformats.org/officeDocument/2006/relationships/image" Target="../media/image75.png"/><Relationship Id="rId15" Type="http://schemas.openxmlformats.org/officeDocument/2006/relationships/image" Target="../media/image47.png"/><Relationship Id="rId10" Type="http://schemas.openxmlformats.org/officeDocument/2006/relationships/image" Target="../media/image80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Relationship Id="rId14" Type="http://schemas.openxmlformats.org/officeDocument/2006/relationships/image" Target="../media/image8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1.png"/><Relationship Id="rId3" Type="http://schemas.openxmlformats.org/officeDocument/2006/relationships/image" Target="../media/image86.png"/><Relationship Id="rId7" Type="http://schemas.openxmlformats.org/officeDocument/2006/relationships/image" Target="../media/image90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9.png"/><Relationship Id="rId5" Type="http://schemas.openxmlformats.org/officeDocument/2006/relationships/image" Target="../media/image88.png"/><Relationship Id="rId10" Type="http://schemas.openxmlformats.org/officeDocument/2006/relationships/image" Target="../media/image93.png"/><Relationship Id="rId4" Type="http://schemas.openxmlformats.org/officeDocument/2006/relationships/image" Target="../media/image87.png"/><Relationship Id="rId9" Type="http://schemas.openxmlformats.org/officeDocument/2006/relationships/image" Target="../media/image9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5.png"/><Relationship Id="rId7" Type="http://schemas.openxmlformats.org/officeDocument/2006/relationships/image" Target="../media/image98.png"/><Relationship Id="rId2" Type="http://schemas.openxmlformats.org/officeDocument/2006/relationships/image" Target="../media/image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7.png"/><Relationship Id="rId5" Type="http://schemas.openxmlformats.org/officeDocument/2006/relationships/image" Target="../media/image96.png"/><Relationship Id="rId4" Type="http://schemas.openxmlformats.org/officeDocument/2006/relationships/image" Target="../media/image47.png"/><Relationship Id="rId9" Type="http://schemas.openxmlformats.org/officeDocument/2006/relationships/image" Target="../media/image10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3" Type="http://schemas.openxmlformats.org/officeDocument/2006/relationships/image" Target="../media/image102.png"/><Relationship Id="rId7" Type="http://schemas.openxmlformats.org/officeDocument/2006/relationships/image" Target="../media/image24.png"/><Relationship Id="rId2" Type="http://schemas.openxmlformats.org/officeDocument/2006/relationships/image" Target="../media/image10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5.png"/><Relationship Id="rId5" Type="http://schemas.openxmlformats.org/officeDocument/2006/relationships/image" Target="../media/image104.png"/><Relationship Id="rId10" Type="http://schemas.openxmlformats.org/officeDocument/2006/relationships/image" Target="../media/image108.png"/><Relationship Id="rId4" Type="http://schemas.openxmlformats.org/officeDocument/2006/relationships/image" Target="../media/image103.png"/><Relationship Id="rId9" Type="http://schemas.openxmlformats.org/officeDocument/2006/relationships/image" Target="../media/image10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2.png"/><Relationship Id="rId4" Type="http://schemas.openxmlformats.org/officeDocument/2006/relationships/image" Target="../media/image1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4.png"/><Relationship Id="rId2" Type="http://schemas.openxmlformats.org/officeDocument/2006/relationships/image" Target="../media/image1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7.png"/><Relationship Id="rId5" Type="http://schemas.openxmlformats.org/officeDocument/2006/relationships/image" Target="../media/image116.png"/><Relationship Id="rId4" Type="http://schemas.openxmlformats.org/officeDocument/2006/relationships/image" Target="../media/image1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pn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1.png"/><Relationship Id="rId4" Type="http://schemas.openxmlformats.org/officeDocument/2006/relationships/image" Target="../media/image1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png"/><Relationship Id="rId2" Type="http://schemas.openxmlformats.org/officeDocument/2006/relationships/image" Target="../media/image1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5.png"/><Relationship Id="rId4" Type="http://schemas.openxmlformats.org/officeDocument/2006/relationships/image" Target="../media/image12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3" Type="http://schemas.openxmlformats.org/officeDocument/2006/relationships/image" Target="../media/image127.png"/><Relationship Id="rId7" Type="http://schemas.openxmlformats.org/officeDocument/2006/relationships/image" Target="../media/image130.png"/><Relationship Id="rId2" Type="http://schemas.openxmlformats.org/officeDocument/2006/relationships/image" Target="../media/image1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5" Type="http://schemas.openxmlformats.org/officeDocument/2006/relationships/image" Target="../media/image128.png"/><Relationship Id="rId10" Type="http://schemas.openxmlformats.org/officeDocument/2006/relationships/image" Target="../media/image133.png"/><Relationship Id="rId4" Type="http://schemas.openxmlformats.org/officeDocument/2006/relationships/image" Target="../media/image124.png"/><Relationship Id="rId9" Type="http://schemas.openxmlformats.org/officeDocument/2006/relationships/image" Target="../media/image13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png"/><Relationship Id="rId7" Type="http://schemas.openxmlformats.org/officeDocument/2006/relationships/image" Target="../media/image140.png"/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9.png"/><Relationship Id="rId5" Type="http://schemas.openxmlformats.org/officeDocument/2006/relationships/image" Target="../media/image138.png"/><Relationship Id="rId4" Type="http://schemas.openxmlformats.org/officeDocument/2006/relationships/image" Target="../media/image13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2.png"/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5.png"/><Relationship Id="rId5" Type="http://schemas.openxmlformats.org/officeDocument/2006/relationships/image" Target="../media/image144.png"/><Relationship Id="rId4" Type="http://schemas.openxmlformats.org/officeDocument/2006/relationships/image" Target="../media/image143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2.png"/><Relationship Id="rId3" Type="http://schemas.openxmlformats.org/officeDocument/2006/relationships/image" Target="../media/image147.png"/><Relationship Id="rId7" Type="http://schemas.openxmlformats.org/officeDocument/2006/relationships/image" Target="../media/image151.png"/><Relationship Id="rId2" Type="http://schemas.openxmlformats.org/officeDocument/2006/relationships/image" Target="../media/image1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0.png"/><Relationship Id="rId5" Type="http://schemas.openxmlformats.org/officeDocument/2006/relationships/image" Target="../media/image149.png"/><Relationship Id="rId4" Type="http://schemas.openxmlformats.org/officeDocument/2006/relationships/image" Target="../media/image14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4.png"/><Relationship Id="rId2" Type="http://schemas.openxmlformats.org/officeDocument/2006/relationships/image" Target="../media/image1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7.png"/><Relationship Id="rId5" Type="http://schemas.openxmlformats.org/officeDocument/2006/relationships/image" Target="../media/image156.png"/><Relationship Id="rId4" Type="http://schemas.openxmlformats.org/officeDocument/2006/relationships/image" Target="../media/image155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3.png"/><Relationship Id="rId3" Type="http://schemas.openxmlformats.org/officeDocument/2006/relationships/image" Target="../media/image156.png"/><Relationship Id="rId7" Type="http://schemas.openxmlformats.org/officeDocument/2006/relationships/image" Target="../media/image162.png"/><Relationship Id="rId2" Type="http://schemas.openxmlformats.org/officeDocument/2006/relationships/image" Target="../media/image15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1.png"/><Relationship Id="rId5" Type="http://schemas.openxmlformats.org/officeDocument/2006/relationships/image" Target="../media/image160.png"/><Relationship Id="rId4" Type="http://schemas.openxmlformats.org/officeDocument/2006/relationships/image" Target="../media/image159.png"/><Relationship Id="rId9" Type="http://schemas.openxmlformats.org/officeDocument/2006/relationships/image" Target="../media/image16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6.png"/><Relationship Id="rId2" Type="http://schemas.openxmlformats.org/officeDocument/2006/relationships/image" Target="../media/image16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9.png"/><Relationship Id="rId5" Type="http://schemas.openxmlformats.org/officeDocument/2006/relationships/image" Target="../media/image168.png"/><Relationship Id="rId4" Type="http://schemas.openxmlformats.org/officeDocument/2006/relationships/image" Target="../media/image16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6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2.png"/><Relationship Id="rId5" Type="http://schemas.openxmlformats.org/officeDocument/2006/relationships/image" Target="../media/image171.png"/><Relationship Id="rId4" Type="http://schemas.openxmlformats.org/officeDocument/2006/relationships/image" Target="../media/image167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4.png"/><Relationship Id="rId2" Type="http://schemas.openxmlformats.org/officeDocument/2006/relationships/image" Target="../media/image17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6.png"/><Relationship Id="rId4" Type="http://schemas.openxmlformats.org/officeDocument/2006/relationships/image" Target="../media/image17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8.png"/><Relationship Id="rId7" Type="http://schemas.openxmlformats.org/officeDocument/2006/relationships/image" Target="../media/image182.png"/><Relationship Id="rId2" Type="http://schemas.openxmlformats.org/officeDocument/2006/relationships/image" Target="../media/image17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1.png"/><Relationship Id="rId5" Type="http://schemas.openxmlformats.org/officeDocument/2006/relationships/image" Target="../media/image180.png"/><Relationship Id="rId4" Type="http://schemas.openxmlformats.org/officeDocument/2006/relationships/image" Target="../media/image17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4.png"/><Relationship Id="rId2" Type="http://schemas.openxmlformats.org/officeDocument/2006/relationships/image" Target="../media/image18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6.png"/><Relationship Id="rId4" Type="http://schemas.openxmlformats.org/officeDocument/2006/relationships/image" Target="../media/image185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8.png"/><Relationship Id="rId2" Type="http://schemas.openxmlformats.org/officeDocument/2006/relationships/image" Target="../media/image18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9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1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3.png"/><Relationship Id="rId4" Type="http://schemas.openxmlformats.org/officeDocument/2006/relationships/image" Target="../media/image19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5.png"/><Relationship Id="rId2" Type="http://schemas.openxmlformats.org/officeDocument/2006/relationships/image" Target="../media/image19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8.png"/><Relationship Id="rId5" Type="http://schemas.openxmlformats.org/officeDocument/2006/relationships/image" Target="../media/image197.png"/><Relationship Id="rId4" Type="http://schemas.openxmlformats.org/officeDocument/2006/relationships/image" Target="../media/image196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5.png"/><Relationship Id="rId3" Type="http://schemas.openxmlformats.org/officeDocument/2006/relationships/image" Target="../media/image200.png"/><Relationship Id="rId7" Type="http://schemas.openxmlformats.org/officeDocument/2006/relationships/image" Target="../media/image204.png"/><Relationship Id="rId12" Type="http://schemas.openxmlformats.org/officeDocument/2006/relationships/image" Target="../media/image209.png"/><Relationship Id="rId2" Type="http://schemas.openxmlformats.org/officeDocument/2006/relationships/image" Target="../media/image19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3.png"/><Relationship Id="rId11" Type="http://schemas.openxmlformats.org/officeDocument/2006/relationships/image" Target="../media/image208.png"/><Relationship Id="rId5" Type="http://schemas.openxmlformats.org/officeDocument/2006/relationships/image" Target="../media/image202.png"/><Relationship Id="rId10" Type="http://schemas.openxmlformats.org/officeDocument/2006/relationships/image" Target="../media/image207.png"/><Relationship Id="rId4" Type="http://schemas.openxmlformats.org/officeDocument/2006/relationships/image" Target="../media/image201.png"/><Relationship Id="rId9" Type="http://schemas.openxmlformats.org/officeDocument/2006/relationships/image" Target="../media/image20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png"/><Relationship Id="rId11" Type="http://schemas.openxmlformats.org/officeDocument/2006/relationships/image" Target="../media/image47.png"/><Relationship Id="rId5" Type="http://schemas.openxmlformats.org/officeDocument/2006/relationships/image" Target="../media/image41.png"/><Relationship Id="rId10" Type="http://schemas.openxmlformats.org/officeDocument/2006/relationships/image" Target="../media/image46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3" Type="http://schemas.openxmlformats.org/officeDocument/2006/relationships/image" Target="../media/image49.png"/><Relationship Id="rId7" Type="http://schemas.openxmlformats.org/officeDocument/2006/relationships/image" Target="../media/image53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Relationship Id="rId9" Type="http://schemas.openxmlformats.org/officeDocument/2006/relationships/image" Target="../media/image5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7" Type="http://schemas.openxmlformats.org/officeDocument/2006/relationships/image" Target="../media/image61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198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/>
              <a:t>다음 복소수의 실수부분과 허수부분을 각각 </a:t>
            </a:r>
            <a:r>
              <a:rPr lang="ko-KR" altLang="en-US" sz="3200" dirty="0" smtClean="0"/>
              <a:t>말하라</a:t>
            </a:r>
            <a:r>
              <a:rPr lang="en-US" altLang="ko-KR" sz="3200" dirty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/>
              <a:t>  </a:t>
            </a:r>
            <a:r>
              <a:rPr lang="en-US" altLang="ko-KR" sz="2800" dirty="0"/>
              <a:t>(1)                (2)                   (3)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09115"/>
            <a:ext cx="560656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실수부분</a:t>
            </a:r>
            <a:r>
              <a:rPr lang="en-US" altLang="ko-KR" sz="2400" dirty="0" smtClean="0">
                <a:solidFill>
                  <a:srgbClr val="FF0000"/>
                </a:solidFill>
              </a:rPr>
              <a:t>: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허수부분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실수부분</a:t>
            </a:r>
            <a:r>
              <a:rPr lang="en-US" altLang="ko-KR" sz="2400" dirty="0" smtClean="0">
                <a:solidFill>
                  <a:srgbClr val="FF0000"/>
                </a:solidFill>
              </a:rPr>
              <a:t>:  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허수부분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 </a:t>
            </a:r>
            <a:r>
              <a:rPr lang="ko-KR" altLang="en-US" sz="2400" dirty="0" smtClean="0">
                <a:solidFill>
                  <a:srgbClr val="FF0000"/>
                </a:solidFill>
              </a:rPr>
              <a:t>실수부분</a:t>
            </a:r>
            <a:r>
              <a:rPr lang="en-US" altLang="ko-KR" sz="2400" dirty="0" smtClean="0">
                <a:solidFill>
                  <a:srgbClr val="FF0000"/>
                </a:solidFill>
              </a:rPr>
              <a:t>:  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허수부분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  <a:endParaRPr lang="ko-KR" altLang="en-US" sz="3600" spc="-150" dirty="0">
              <a:latin typeface="HY견고딕" panose="02030600000101010101" pitchFamily="18" charset="-127"/>
              <a:ea typeface="HY견고딕" panose="02030600000101010101" pitchFamily="18" charset="-127"/>
              <a:cs typeface="Verdana" panose="020B0604030504040204" pitchFamily="34" charset="0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0732" y="3157991"/>
            <a:ext cx="174718" cy="34244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9953" y="3141528"/>
            <a:ext cx="932113" cy="41728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7467" y="3210108"/>
            <a:ext cx="1229628" cy="289672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2688" y="5075211"/>
            <a:ext cx="171459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56896" y="5092463"/>
            <a:ext cx="139707" cy="25401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52688" y="5563746"/>
            <a:ext cx="435733" cy="33224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1920" y="5651280"/>
            <a:ext cx="463574" cy="254013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52688" y="6189723"/>
            <a:ext cx="463574" cy="254013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690254" y="6206975"/>
            <a:ext cx="463574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84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28586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다음을 계산하여        의 꼴로 나타내라</a:t>
            </a:r>
            <a:r>
              <a:rPr lang="en-US" altLang="ko-KR" sz="3200" dirty="0" smtClean="0"/>
              <a:t>.</a:t>
            </a:r>
          </a:p>
          <a:p>
            <a:pPr algn="r">
              <a:lnSpc>
                <a:spcPct val="120000"/>
              </a:lnSpc>
              <a:buNone/>
            </a:pPr>
            <a:r>
              <a:rPr lang="en-US" altLang="ko-KR" sz="3200" dirty="0" smtClean="0"/>
              <a:t>(</a:t>
            </a:r>
            <a:r>
              <a:rPr lang="ko-KR" altLang="en-US" sz="3200" dirty="0" smtClean="0"/>
              <a:t>단</a:t>
            </a:r>
            <a:r>
              <a:rPr lang="en-US" altLang="ko-KR" sz="3200" dirty="0" smtClean="0"/>
              <a:t>,      </a:t>
            </a:r>
            <a:r>
              <a:rPr lang="ko-KR" altLang="en-US" sz="3200" dirty="0" smtClean="0"/>
              <a:t>는 실수이다</a:t>
            </a:r>
            <a:r>
              <a:rPr lang="en-US" altLang="ko-KR" sz="3200" dirty="0" smtClean="0"/>
              <a:t>.)</a:t>
            </a:r>
          </a:p>
          <a:p>
            <a:pPr algn="r">
              <a:lnSpc>
                <a:spcPct val="120000"/>
              </a:lnSpc>
              <a:buNone/>
            </a:pPr>
            <a:endParaRPr lang="en-US" altLang="ko-KR" sz="10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(2)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8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566" y="1997012"/>
            <a:ext cx="911778" cy="31419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04574" y="2588540"/>
            <a:ext cx="647901" cy="35994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7404" y="3289889"/>
            <a:ext cx="2108078" cy="392337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9126" y="3078171"/>
            <a:ext cx="1239544" cy="791516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5164" y="5658718"/>
            <a:ext cx="641383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94581" y="6080365"/>
            <a:ext cx="628682" cy="381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139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2952" y="1771077"/>
            <a:ext cx="8222844" cy="3196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등식을 만족시키는 두 실수     의 값을 각각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(1)				         (2)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9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857760"/>
            <a:ext cx="32930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	        ,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	      ,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2013857"/>
            <a:ext cx="647901" cy="35994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106" y="3060528"/>
            <a:ext cx="3679130" cy="36847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940" y="2928763"/>
            <a:ext cx="2171375" cy="71073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7088" y="5637768"/>
            <a:ext cx="965250" cy="25401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4910" y="5637767"/>
            <a:ext cx="933498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50335" y="6180485"/>
            <a:ext cx="742988" cy="25401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37832" y="6194938"/>
            <a:ext cx="946199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921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3196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복소수</a:t>
            </a:r>
            <a:r>
              <a:rPr lang="en-US" altLang="ko-KR" sz="3200" dirty="0" smtClean="0"/>
              <a:t>		(    </a:t>
            </a:r>
            <a:r>
              <a:rPr lang="en-US" altLang="ko-KR" sz="1600" dirty="0" smtClean="0"/>
              <a:t> </a:t>
            </a:r>
            <a:r>
              <a:rPr lang="ko-KR" altLang="en-US" sz="3200" dirty="0" smtClean="0"/>
              <a:t>는 실수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와 그 켤레복소수   에 대하여 다음의 값이 항상 실수가 되는지 토론하라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	 (2)			(3)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10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104212"/>
            <a:ext cx="8497318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rgbClr val="FF0000"/>
                </a:solidFill>
              </a:rPr>
              <a:t>  </a:t>
            </a:r>
            <a:r>
              <a:rPr lang="en-US" altLang="ko-KR" sz="2000" dirty="0">
                <a:solidFill>
                  <a:srgbClr val="FF0000"/>
                </a:solidFill>
              </a:rPr>
              <a:t>(1</a:t>
            </a:r>
            <a:r>
              <a:rPr lang="en-US" altLang="ko-KR" sz="2000" dirty="0" smtClean="0">
                <a:solidFill>
                  <a:srgbClr val="FF0000"/>
                </a:solidFill>
              </a:rPr>
              <a:t>)                                     </a:t>
            </a:r>
            <a:r>
              <a:rPr lang="ko-KR" altLang="en-US" sz="2000" dirty="0" smtClean="0">
                <a:solidFill>
                  <a:srgbClr val="FF0000"/>
                </a:solidFill>
              </a:rPr>
              <a:t>이므로</a:t>
            </a:r>
            <a:r>
              <a:rPr lang="en-US" altLang="ko-KR" sz="2000" dirty="0" smtClean="0">
                <a:solidFill>
                  <a:srgbClr val="FF0000"/>
                </a:solidFill>
              </a:rPr>
              <a:t>  </a:t>
            </a:r>
            <a:r>
              <a:rPr lang="ko-KR" altLang="en-US" sz="2000" dirty="0" smtClean="0">
                <a:solidFill>
                  <a:srgbClr val="FF0000"/>
                </a:solidFill>
              </a:rPr>
              <a:t>       는 항상 실수이다</a:t>
            </a:r>
            <a:r>
              <a:rPr lang="en-US" altLang="ko-KR" sz="2000" dirty="0" smtClean="0">
                <a:solidFill>
                  <a:srgbClr val="FF0000"/>
                </a:solidFill>
              </a:rPr>
              <a:t>.</a:t>
            </a:r>
            <a:endParaRPr lang="en-US" altLang="ko-KR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 (2</a:t>
            </a:r>
            <a:r>
              <a:rPr lang="en-US" altLang="ko-KR" sz="2000" dirty="0" smtClean="0">
                <a:solidFill>
                  <a:srgbClr val="FF0000"/>
                </a:solidFill>
              </a:rPr>
              <a:t>)	                                </a:t>
            </a:r>
            <a:r>
              <a:rPr lang="en-US" altLang="ko-KR" sz="300" dirty="0" smtClean="0">
                <a:solidFill>
                  <a:srgbClr val="FF0000"/>
                </a:solidFill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</a:rPr>
              <a:t>이므로         는        일 때만 실수이다</a:t>
            </a:r>
            <a:r>
              <a:rPr lang="en-US" altLang="ko-KR" sz="20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 (3)                                   </a:t>
            </a:r>
            <a:r>
              <a:rPr lang="ko-KR" altLang="en-US" sz="2000" dirty="0" smtClean="0">
                <a:solidFill>
                  <a:srgbClr val="FF0000"/>
                </a:solidFill>
              </a:rPr>
              <a:t>이므로     는 항상 실수이다</a:t>
            </a:r>
            <a:r>
              <a:rPr lang="en-US" altLang="ko-KR" sz="2000" dirty="0" smtClean="0">
                <a:solidFill>
                  <a:srgbClr val="FF0000"/>
                </a:solidFill>
              </a:rPr>
              <a:t>.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9762" y="2061895"/>
            <a:ext cx="1409865" cy="284247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2287" y="2035629"/>
            <a:ext cx="577147" cy="341577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8725" y="2569028"/>
            <a:ext cx="223726" cy="37287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22226" y="3700135"/>
            <a:ext cx="685870" cy="33238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3513" y="3700135"/>
            <a:ext cx="723516" cy="333931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0675" y="3700135"/>
            <a:ext cx="351879" cy="34088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1101" y="5246421"/>
            <a:ext cx="3208393" cy="286038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7258" y="5720294"/>
            <a:ext cx="3205976" cy="281226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79353" y="5247673"/>
            <a:ext cx="609855" cy="28603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268384" y="5684429"/>
            <a:ext cx="629284" cy="286038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291581" y="5762091"/>
            <a:ext cx="551548" cy="203725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60389" y="6155649"/>
            <a:ext cx="3013182" cy="276862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061667" y="6152343"/>
            <a:ext cx="304352" cy="287444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70394" y="4864553"/>
            <a:ext cx="453695" cy="23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1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31969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수의 제곱근을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	 (2)			(3)</a:t>
            </a:r>
            <a:r>
              <a:rPr lang="en-US" altLang="ko-KR" sz="3200" dirty="0" smtClean="0">
                <a:latin typeface="+mj-lt"/>
              </a:rPr>
              <a:t> 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129625"/>
            <a:ext cx="4563033" cy="2469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      ,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	         , </a:t>
            </a:r>
          </a:p>
          <a:p>
            <a:pPr>
              <a:lnSpc>
                <a:spcPct val="150000"/>
              </a:lnSpc>
            </a:pPr>
            <a:r>
              <a:rPr lang="ko-KR" altLang="en-US" sz="800" dirty="0" smtClean="0">
                <a:solidFill>
                  <a:srgbClr val="FF0000"/>
                </a:solidFill>
              </a:rPr>
              <a:t>  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(3)		 ,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2974" y="2612571"/>
            <a:ext cx="532777" cy="29394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8485" y="2612571"/>
            <a:ext cx="515905" cy="29394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7351" y="2410107"/>
            <a:ext cx="785555" cy="69887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1515" y="4911903"/>
            <a:ext cx="577880" cy="25401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88581" y="4911903"/>
            <a:ext cx="273064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1515" y="5387509"/>
            <a:ext cx="1124008" cy="38102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26797" y="5387509"/>
            <a:ext cx="850944" cy="381020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11515" y="5898958"/>
            <a:ext cx="1136708" cy="793791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67016" y="5907425"/>
            <a:ext cx="819192" cy="79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454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lnSpc>
                <a:spcPct val="130000"/>
              </a:lnSpc>
              <a:buNone/>
            </a:pPr>
            <a:r>
              <a:rPr lang="ko-KR" altLang="en-US" sz="2800" dirty="0" smtClean="0"/>
              <a:t>다음은</a:t>
            </a:r>
            <a:r>
              <a:rPr lang="en-US" altLang="ko-KR" sz="2800" dirty="0" smtClean="0"/>
              <a:t>		</a:t>
            </a:r>
            <a:r>
              <a:rPr lang="ko-KR" altLang="en-US" sz="2800" dirty="0" smtClean="0"/>
              <a:t>의 값을 계산한 것이다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물음에 답하라</a:t>
            </a:r>
            <a:r>
              <a:rPr lang="en-US" altLang="ko-KR" sz="28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endParaRPr lang="en-US" altLang="ko-KR" sz="2800" dirty="0" smtClean="0"/>
          </a:p>
          <a:p>
            <a:pPr marL="804863" indent="-804863">
              <a:lnSpc>
                <a:spcPct val="120000"/>
              </a:lnSpc>
              <a:buNone/>
            </a:pPr>
            <a:r>
              <a:rPr lang="en-US" altLang="ko-KR" sz="2400" dirty="0" smtClean="0">
                <a:latin typeface="+mj-lt"/>
              </a:rPr>
              <a:t>  (1) </a:t>
            </a:r>
            <a:r>
              <a:rPr lang="ko-KR" altLang="en-US" sz="2400" dirty="0" smtClean="0">
                <a:latin typeface="+mj-lt"/>
              </a:rPr>
              <a:t>위의 계산 과정 중에서 잘못된 부분을 찾고</a:t>
            </a:r>
            <a:r>
              <a:rPr lang="en-US" altLang="ko-KR" sz="2400" dirty="0" smtClean="0">
                <a:latin typeface="+mj-lt"/>
              </a:rPr>
              <a:t>, </a:t>
            </a:r>
            <a:r>
              <a:rPr lang="ko-KR" altLang="en-US" sz="2400" dirty="0" smtClean="0">
                <a:latin typeface="+mj-lt"/>
              </a:rPr>
              <a:t>그 </a:t>
            </a:r>
            <a:r>
              <a:rPr lang="ko-KR" altLang="en-US" sz="2400" dirty="0" smtClean="0">
                <a:latin typeface="+mj-lt"/>
              </a:rPr>
              <a:t>이유를 설명하라</a:t>
            </a:r>
            <a:r>
              <a:rPr lang="en-US" altLang="ko-KR" sz="24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400" dirty="0" smtClean="0">
                <a:latin typeface="+mj-lt"/>
              </a:rPr>
              <a:t>  (2)		    </a:t>
            </a:r>
            <a:r>
              <a:rPr lang="ko-KR" altLang="en-US" sz="2400" dirty="0" smtClean="0">
                <a:latin typeface="+mj-lt"/>
              </a:rPr>
              <a:t>의 값을 바르게 계산하라</a:t>
            </a:r>
            <a:r>
              <a:rPr lang="en-US" altLang="ko-KR" sz="2400" dirty="0" smtClean="0">
                <a:latin typeface="+mj-lt"/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49289"/>
            <a:ext cx="846445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>
                <a:solidFill>
                  <a:srgbClr val="FF0000"/>
                </a:solidFill>
              </a:rPr>
              <a:t>정답</a:t>
            </a:r>
            <a:endParaRPr lang="en-US" altLang="ko-KR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(1</a:t>
            </a:r>
            <a:r>
              <a:rPr lang="en-US" altLang="ko-KR" dirty="0" smtClean="0">
                <a:solidFill>
                  <a:srgbClr val="FF0000"/>
                </a:solidFill>
              </a:rPr>
              <a:t>)                  </a:t>
            </a:r>
            <a:r>
              <a:rPr lang="ko-KR" altLang="en-US" dirty="0" smtClean="0">
                <a:solidFill>
                  <a:srgbClr val="FF0000"/>
                </a:solidFill>
              </a:rPr>
              <a:t>일 때</a:t>
            </a:r>
            <a:r>
              <a:rPr lang="en-US" altLang="ko-KR" dirty="0" smtClean="0">
                <a:solidFill>
                  <a:srgbClr val="FF0000"/>
                </a:solidFill>
              </a:rPr>
              <a:t>,                     </a:t>
            </a:r>
            <a:r>
              <a:rPr lang="ko-KR" altLang="en-US" dirty="0" smtClean="0">
                <a:solidFill>
                  <a:srgbClr val="FF0000"/>
                </a:solidFill>
              </a:rPr>
              <a:t>이므로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</a:t>
            </a:r>
            <a:r>
              <a:rPr lang="en-US" altLang="ko-KR" dirty="0" smtClean="0">
                <a:solidFill>
                  <a:srgbClr val="FF0000"/>
                </a:solidFill>
              </a:rPr>
              <a:t>                                                     </a:t>
            </a:r>
            <a:r>
              <a:rPr lang="ko-KR" altLang="en-US" dirty="0" smtClean="0">
                <a:solidFill>
                  <a:srgbClr val="FF0000"/>
                </a:solidFill>
              </a:rPr>
              <a:t>과 같이 </a:t>
            </a:r>
            <a:r>
              <a:rPr lang="ko-KR" altLang="en-US" dirty="0" smtClean="0">
                <a:solidFill>
                  <a:srgbClr val="FF0000"/>
                </a:solidFill>
              </a:rPr>
              <a:t>계산할 수 없다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endParaRPr lang="en-US" altLang="ko-KR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dirty="0">
                <a:solidFill>
                  <a:srgbClr val="FF0000"/>
                </a:solidFill>
              </a:rPr>
              <a:t>  (2)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454" y="1977570"/>
            <a:ext cx="1507750" cy="308965"/>
          </a:xfrm>
          <a:prstGeom prst="rect">
            <a:avLst/>
          </a:prstGeom>
        </p:spPr>
      </p:pic>
      <p:sp>
        <p:nvSpPr>
          <p:cNvPr id="7" name="모서리가 둥근 직사각형 6"/>
          <p:cNvSpPr/>
          <p:nvPr/>
        </p:nvSpPr>
        <p:spPr>
          <a:xfrm>
            <a:off x="1373358" y="2954121"/>
            <a:ext cx="6899785" cy="453961"/>
          </a:xfrm>
          <a:prstGeom prst="roundRect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4910" y="3034500"/>
            <a:ext cx="4816680" cy="29016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746" y="4427586"/>
            <a:ext cx="1507750" cy="30896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6510" y="5430574"/>
            <a:ext cx="453695" cy="23765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86890" y="5389738"/>
            <a:ext cx="781090" cy="24766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81069" y="5318953"/>
            <a:ext cx="1517931" cy="31844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46510" y="5769401"/>
            <a:ext cx="3783831" cy="31575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46510" y="6183746"/>
            <a:ext cx="3363976" cy="31636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10486" y="6183746"/>
            <a:ext cx="3115707" cy="312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169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이차방정식의 근을 구하고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그 근이 실근인지 허근인지 말하라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(2)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 			         (4)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p.57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746446"/>
            <a:ext cx="82731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	      </a:t>
            </a:r>
            <a:r>
              <a:rPr lang="ko-KR" altLang="en-US" sz="2400" dirty="0" smtClean="0">
                <a:solidFill>
                  <a:srgbClr val="FF0000"/>
                </a:solidFill>
              </a:rPr>
              <a:t>또는</a:t>
            </a:r>
            <a:r>
              <a:rPr lang="en-US" altLang="ko-KR" sz="2400" dirty="0" smtClean="0">
                <a:solidFill>
                  <a:srgbClr val="FF0000"/>
                </a:solidFill>
              </a:rPr>
              <a:t>	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실근</a:t>
            </a:r>
            <a:r>
              <a:rPr lang="en-US" altLang="ko-KR" sz="2400" dirty="0" smtClean="0">
                <a:solidFill>
                  <a:srgbClr val="FF0000"/>
                </a:solidFill>
              </a:rPr>
              <a:t>   (2)         (</a:t>
            </a:r>
            <a:r>
              <a:rPr lang="ko-KR" altLang="en-US" sz="2400" dirty="0" smtClean="0">
                <a:solidFill>
                  <a:srgbClr val="FF0000"/>
                </a:solidFill>
              </a:rPr>
              <a:t>중근</a:t>
            </a:r>
            <a:r>
              <a:rPr lang="en-US" altLang="ko-KR" sz="2400" dirty="0" smtClean="0">
                <a:solidFill>
                  <a:srgbClr val="FF0000"/>
                </a:solidFill>
              </a:rPr>
              <a:t>), </a:t>
            </a:r>
            <a:r>
              <a:rPr lang="ko-KR" altLang="en-US" sz="2400" dirty="0" smtClean="0">
                <a:solidFill>
                  <a:srgbClr val="FF0000"/>
                </a:solidFill>
              </a:rPr>
              <a:t>실근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		   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실근</a:t>
            </a:r>
            <a:r>
              <a:rPr lang="en-US" altLang="ko-KR" sz="2400" dirty="0" smtClean="0">
                <a:solidFill>
                  <a:srgbClr val="FF0000"/>
                </a:solidFill>
              </a:rPr>
              <a:t>	     (4) </a:t>
            </a:r>
            <a:r>
              <a:rPr lang="en-US" altLang="ko-KR" sz="2400" dirty="0" smtClean="0">
                <a:solidFill>
                  <a:srgbClr val="FF0000"/>
                </a:solidFill>
              </a:rPr>
              <a:t>                     , </a:t>
            </a:r>
            <a:r>
              <a:rPr lang="ko-KR" altLang="en-US" sz="2400" dirty="0" smtClean="0">
                <a:solidFill>
                  <a:srgbClr val="FF0000"/>
                </a:solidFill>
              </a:rPr>
              <a:t>허근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265" y="3100043"/>
            <a:ext cx="2078034" cy="33730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91961" y="3100043"/>
            <a:ext cx="1891581" cy="31618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8264" y="3637527"/>
            <a:ext cx="2065042" cy="33209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1961" y="3637526"/>
            <a:ext cx="1891581" cy="296074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30110" y="5543687"/>
            <a:ext cx="774740" cy="25401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51287" y="5535736"/>
            <a:ext cx="755689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85202" y="5535735"/>
            <a:ext cx="736638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30110" y="6101845"/>
            <a:ext cx="1689187" cy="38102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281973" y="5861308"/>
            <a:ext cx="2254366" cy="793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9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이차방정식의 근을 판별하라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		  (2)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 			         (4)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857760"/>
            <a:ext cx="8127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  <a:r>
              <a:rPr lang="ko-KR" altLang="en-US" sz="2400" dirty="0" smtClean="0">
                <a:solidFill>
                  <a:srgbClr val="FF0000"/>
                </a:solidFill>
              </a:rPr>
              <a:t>서로 다른 두 실근</a:t>
            </a:r>
            <a:r>
              <a:rPr lang="en-US" altLang="ko-KR" sz="2400" dirty="0" smtClean="0">
                <a:solidFill>
                  <a:srgbClr val="FF0000"/>
                </a:solidFill>
              </a:rPr>
              <a:t>	     (2) </a:t>
            </a:r>
            <a:r>
              <a:rPr lang="ko-KR" altLang="en-US" sz="2400" dirty="0" smtClean="0">
                <a:solidFill>
                  <a:srgbClr val="FF0000"/>
                </a:solidFill>
              </a:rPr>
              <a:t>중근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 </a:t>
            </a:r>
            <a:r>
              <a:rPr lang="ko-KR" altLang="en-US" sz="2400" dirty="0" smtClean="0">
                <a:solidFill>
                  <a:srgbClr val="FF0000"/>
                </a:solidFill>
              </a:rPr>
              <a:t>서로 다른 두 허근</a:t>
            </a:r>
            <a:r>
              <a:rPr lang="en-US" altLang="ko-KR" sz="2400" dirty="0" smtClean="0">
                <a:solidFill>
                  <a:srgbClr val="FF0000"/>
                </a:solidFill>
              </a:rPr>
              <a:t>	     (4) </a:t>
            </a:r>
            <a:r>
              <a:rPr lang="ko-KR" altLang="en-US" sz="2400" dirty="0" smtClean="0">
                <a:solidFill>
                  <a:srgbClr val="FF0000"/>
                </a:solidFill>
              </a:rPr>
              <a:t>서로 다른 두 허근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7813" y="2490982"/>
            <a:ext cx="2193386" cy="34734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4688" y="2490982"/>
            <a:ext cx="2615740" cy="38396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7813" y="3042225"/>
            <a:ext cx="2178726" cy="343008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94689" y="3042225"/>
            <a:ext cx="2285708" cy="349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303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p.58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6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이차방정식</a:t>
            </a:r>
            <a:r>
              <a:rPr lang="en-US" altLang="ko-KR" sz="3200" dirty="0" smtClean="0">
                <a:latin typeface="+mj-lt"/>
              </a:rPr>
              <a:t>			</a:t>
            </a:r>
            <a:r>
              <a:rPr lang="ko-KR" altLang="en-US" sz="3200" dirty="0" smtClean="0">
                <a:latin typeface="+mj-lt"/>
              </a:rPr>
              <a:t>이 다음과 같은 근을 갖도록 실수   의 값 또는 범위를 정하라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 smtClean="0">
                <a:latin typeface="+mj-lt"/>
              </a:rPr>
              <a:t>  (1)</a:t>
            </a:r>
            <a:r>
              <a:rPr lang="ko-KR" altLang="en-US" sz="2800" dirty="0" smtClean="0">
                <a:latin typeface="+mj-lt"/>
              </a:rPr>
              <a:t> 서로 다른 두 실근</a:t>
            </a: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     (2) </a:t>
            </a:r>
            <a:r>
              <a:rPr lang="ko-KR" altLang="en-US" sz="2800" dirty="0" smtClean="0">
                <a:latin typeface="+mj-lt"/>
              </a:rPr>
              <a:t>중근</a:t>
            </a:r>
            <a:r>
              <a:rPr lang="en-US" altLang="ko-KR" sz="2800" dirty="0" smtClean="0">
                <a:latin typeface="+mj-lt"/>
              </a:rPr>
              <a:t>	 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 smtClean="0">
                <a:latin typeface="+mj-lt"/>
              </a:rPr>
              <a:t>  (3) </a:t>
            </a:r>
            <a:r>
              <a:rPr lang="ko-KR" altLang="en-US" sz="2800" dirty="0" smtClean="0">
                <a:latin typeface="+mj-lt"/>
              </a:rPr>
              <a:t>서로 다른 두 허근</a:t>
            </a:r>
            <a:endParaRPr lang="ko-KR" altLang="en-US" sz="28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5187161"/>
            <a:ext cx="8273160" cy="1269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700" dirty="0" smtClean="0">
                <a:solidFill>
                  <a:srgbClr val="FF0000"/>
                </a:solidFill>
              </a:rPr>
              <a:t> 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 smtClean="0">
                <a:solidFill>
                  <a:srgbClr val="FF0000"/>
                </a:solidFill>
              </a:rPr>
              <a:t>  (1)	                 (2) 	           (3)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1188" y="1964928"/>
            <a:ext cx="2379012" cy="38036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5139" y="2622175"/>
            <a:ext cx="227262" cy="307472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1507" y="5890582"/>
            <a:ext cx="914447" cy="66678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6516" y="5882631"/>
            <a:ext cx="882695" cy="666784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3871" y="5874680"/>
            <a:ext cx="908097" cy="66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3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이차방정식</a:t>
            </a:r>
            <a:r>
              <a:rPr lang="en-US" altLang="ko-KR" sz="3200" dirty="0" smtClean="0"/>
              <a:t>				  </a:t>
            </a:r>
            <a:r>
              <a:rPr lang="ko-KR" altLang="en-US" sz="3200" dirty="0" smtClean="0"/>
              <a:t>이 다음과 같은 근을 갖도록 실수 </a:t>
            </a:r>
            <a:r>
              <a:rPr lang="en-US" altLang="ko-KR" sz="3200" dirty="0" smtClean="0"/>
              <a:t>  </a:t>
            </a:r>
            <a:r>
              <a:rPr lang="ko-KR" altLang="en-US" sz="3200" dirty="0" smtClean="0"/>
              <a:t>의 범위를 정하라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 </a:t>
            </a:r>
            <a:r>
              <a:rPr lang="ko-KR" altLang="en-US" sz="2800" dirty="0" smtClean="0">
                <a:latin typeface="+mj-lt"/>
              </a:rPr>
              <a:t>서로 다른 두 실근</a:t>
            </a:r>
            <a:endParaRPr lang="en-US" altLang="ko-KR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</a:t>
            </a:r>
            <a:r>
              <a:rPr lang="ko-KR" altLang="en-US" sz="2800" dirty="0" smtClean="0">
                <a:latin typeface="+mj-lt"/>
              </a:rPr>
              <a:t>서로 다른 두 허근</a:t>
            </a:r>
            <a:endParaRPr lang="en-US" altLang="ko-KR" sz="2800" dirty="0" smtClean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3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857760"/>
            <a:ext cx="8127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0276" y="1877594"/>
            <a:ext cx="3638737" cy="44452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1071" y="2558913"/>
            <a:ext cx="222261" cy="34926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1394" y="5662056"/>
            <a:ext cx="984301" cy="25401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7093" y="6190667"/>
            <a:ext cx="990651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37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이차방정식</a:t>
            </a:r>
            <a:r>
              <a:rPr lang="en-US" altLang="ko-KR" sz="3200" dirty="0"/>
              <a:t>	</a:t>
            </a:r>
            <a:r>
              <a:rPr lang="en-US" altLang="ko-KR" sz="3200" dirty="0" smtClean="0"/>
              <a:t>					 </a:t>
            </a:r>
            <a:r>
              <a:rPr lang="ko-KR" altLang="en-US" sz="3200" dirty="0" smtClean="0"/>
              <a:t>이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>
                <a:latin typeface="+mj-lt"/>
              </a:rPr>
              <a:t>중근을 갖도록 실수   의 값을 정하라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4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857760"/>
            <a:ext cx="8127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  ,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011" y="1844825"/>
            <a:ext cx="5251720" cy="50802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753" y="2554649"/>
            <a:ext cx="228612" cy="34926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316" y="6167025"/>
            <a:ext cx="120656" cy="25401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89413" y="6158863"/>
            <a:ext cx="165108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49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198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/>
              <a:t>다음 등식을 만족시키는 두 실수</a:t>
            </a:r>
            <a:r>
              <a:rPr lang="en-US" altLang="ko-KR" sz="3200" dirty="0"/>
              <a:t>	  </a:t>
            </a:r>
            <a:r>
              <a:rPr lang="ko-KR" altLang="en-US" sz="3200" dirty="0"/>
              <a:t>의 값을 각각 </a:t>
            </a:r>
            <a:r>
              <a:rPr lang="ko-KR" altLang="en-US" sz="3200" dirty="0" smtClean="0"/>
              <a:t>구하라</a:t>
            </a:r>
            <a:r>
              <a:rPr lang="en-US" altLang="ko-KR" sz="3200" dirty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 (1)				  (2)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2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p.50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770299"/>
            <a:ext cx="221777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       , </a:t>
            </a:r>
          </a:p>
          <a:p>
            <a:pPr>
              <a:lnSpc>
                <a:spcPct val="150000"/>
              </a:lnSpc>
            </a:pPr>
            <a:r>
              <a:rPr lang="en-US" altLang="ko-KR" sz="200" dirty="0" smtClean="0">
                <a:solidFill>
                  <a:srgbClr val="FF0000"/>
                </a:solidFill>
              </a:rPr>
              <a:t> </a:t>
            </a:r>
            <a:r>
              <a:rPr lang="ko-KR" altLang="en-US" sz="400" dirty="0" smtClean="0">
                <a:solidFill>
                  <a:srgbClr val="FF0000"/>
                </a:solidFill>
              </a:rPr>
              <a:t> </a:t>
            </a:r>
            <a:endParaRPr lang="en-US" altLang="ko-KR" sz="20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          ,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6074" y="2020212"/>
            <a:ext cx="648840" cy="381277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0804" y="3125182"/>
            <a:ext cx="2190206" cy="33145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4802" y="3125182"/>
            <a:ext cx="2689261" cy="33301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50154" y="5576110"/>
            <a:ext cx="749339" cy="25401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81999" y="5582523"/>
            <a:ext cx="939848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0154" y="6197462"/>
            <a:ext cx="971600" cy="25401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80972" y="5975200"/>
            <a:ext cx="863644" cy="69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014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이차방정식 </a:t>
            </a:r>
            <a:r>
              <a:rPr lang="en-US" altLang="ko-KR" sz="3200" dirty="0" smtClean="0"/>
              <a:t>			           </a:t>
            </a:r>
            <a:r>
              <a:rPr lang="ko-KR" altLang="en-US" sz="3200" dirty="0" smtClean="0"/>
              <a:t>이 실근을 갖도록 하는 자연수   의 값을 모두 구하라</a:t>
            </a:r>
            <a:r>
              <a:rPr lang="en-US" altLang="ko-KR" sz="3200" dirty="0" smtClean="0"/>
              <a:t>.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5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p.59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857760"/>
            <a:ext cx="8127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 </a:t>
            </a:r>
            <a:r>
              <a:rPr lang="en-US" altLang="ko-KR" sz="2400" dirty="0" smtClean="0">
                <a:solidFill>
                  <a:srgbClr val="FF0000"/>
                </a:solidFill>
              </a:rPr>
              <a:t> ,   ,   ,   ,   ,   ,   ,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987" y="1840062"/>
            <a:ext cx="4045158" cy="508026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5627" y="2554154"/>
            <a:ext cx="234962" cy="34926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316" y="6167025"/>
            <a:ext cx="120656" cy="25401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1013" y="6174765"/>
            <a:ext cx="171459" cy="254013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0900" y="6186211"/>
            <a:ext cx="177809" cy="260363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56083" y="6182926"/>
            <a:ext cx="184159" cy="254013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65567" y="6205287"/>
            <a:ext cx="146058" cy="254013"/>
          </a:xfrm>
          <a:prstGeom prst="rect">
            <a:avLst/>
          </a:prstGeom>
        </p:spPr>
      </p:pic>
      <p:pic>
        <p:nvPicPr>
          <p:cNvPr id="21" name="그림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739300" y="6203788"/>
            <a:ext cx="184159" cy="254013"/>
          </a:xfrm>
          <a:prstGeom prst="rect">
            <a:avLst/>
          </a:prstGeom>
        </p:spPr>
      </p:pic>
      <p:pic>
        <p:nvPicPr>
          <p:cNvPr id="22" name="그림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66340" y="6203789"/>
            <a:ext cx="177809" cy="254013"/>
          </a:xfrm>
          <a:prstGeom prst="rect">
            <a:avLst/>
          </a:prstGeom>
        </p:spPr>
      </p:pic>
      <p:pic>
        <p:nvPicPr>
          <p:cNvPr id="23" name="그림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41178" y="6196145"/>
            <a:ext cx="165108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3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이차방정식의 두 근의 합과 곱을 각각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(2)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1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674883"/>
            <a:ext cx="7650054" cy="1869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(1) (</a:t>
            </a:r>
            <a:r>
              <a:rPr lang="ko-KR" altLang="en-US" sz="2400" dirty="0" smtClean="0">
                <a:solidFill>
                  <a:srgbClr val="FF0000"/>
                </a:solidFill>
              </a:rPr>
              <a:t>두 근의 합</a:t>
            </a:r>
            <a:r>
              <a:rPr lang="en-US" altLang="ko-KR" sz="2400" dirty="0" smtClean="0">
                <a:solidFill>
                  <a:srgbClr val="FF0000"/>
                </a:solidFill>
              </a:rPr>
              <a:t>)      , (</a:t>
            </a:r>
            <a:r>
              <a:rPr lang="ko-KR" altLang="en-US" sz="2400" dirty="0" smtClean="0">
                <a:solidFill>
                  <a:srgbClr val="FF0000"/>
                </a:solidFill>
              </a:rPr>
              <a:t>두 근의 곱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500" dirty="0" smtClean="0">
                <a:solidFill>
                  <a:srgbClr val="FF0000"/>
                </a:solidFill>
              </a:rPr>
              <a:t>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(2) (</a:t>
            </a:r>
            <a:r>
              <a:rPr lang="ko-KR" altLang="en-US" sz="2400" dirty="0" smtClean="0">
                <a:solidFill>
                  <a:srgbClr val="FF0000"/>
                </a:solidFill>
              </a:rPr>
              <a:t>두 근의 합</a:t>
            </a:r>
            <a:r>
              <a:rPr lang="en-US" altLang="ko-KR" sz="2400" dirty="0" smtClean="0">
                <a:solidFill>
                  <a:srgbClr val="FF0000"/>
                </a:solidFill>
              </a:rPr>
              <a:t>)         , (</a:t>
            </a:r>
            <a:r>
              <a:rPr lang="ko-KR" altLang="en-US" sz="2400" dirty="0" smtClean="0">
                <a:solidFill>
                  <a:srgbClr val="FF0000"/>
                </a:solidFill>
              </a:rPr>
              <a:t>두 근의 곱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1465" y="3048217"/>
            <a:ext cx="2623345" cy="401825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8360" y="3060673"/>
            <a:ext cx="2646306" cy="401826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6971" y="5468240"/>
            <a:ext cx="482625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14857" y="5489098"/>
            <a:ext cx="501676" cy="24131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6971" y="5919419"/>
            <a:ext cx="863644" cy="69853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60584" y="5916244"/>
            <a:ext cx="635033" cy="70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20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6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이차방정식</a:t>
            </a:r>
            <a:r>
              <a:rPr lang="en-US" altLang="ko-KR" sz="3200" dirty="0" smtClean="0">
                <a:latin typeface="+mj-lt"/>
              </a:rPr>
              <a:t>			</a:t>
            </a:r>
            <a:r>
              <a:rPr lang="ko-KR" altLang="en-US" sz="3200" dirty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   </a:t>
            </a:r>
            <a:r>
              <a:rPr lang="ko-KR" altLang="en-US" sz="3200" dirty="0" smtClean="0">
                <a:latin typeface="+mj-lt"/>
              </a:rPr>
              <a:t>의 </a:t>
            </a:r>
            <a:r>
              <a:rPr lang="ko-KR" altLang="en-US" sz="3200" dirty="0" smtClean="0">
                <a:latin typeface="+mj-lt"/>
              </a:rPr>
              <a:t>두 근을   </a:t>
            </a:r>
            <a:r>
              <a:rPr lang="en-US" altLang="ko-KR" sz="3200" dirty="0" smtClean="0">
                <a:latin typeface="+mj-lt"/>
              </a:rPr>
              <a:t>,</a:t>
            </a:r>
          </a:p>
          <a:p>
            <a:pPr>
              <a:lnSpc>
                <a:spcPct val="120000"/>
              </a:lnSpc>
              <a:defRPr/>
            </a:pPr>
            <a:r>
              <a:rPr lang="en-US" altLang="ko-KR" sz="3200" dirty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</a:t>
            </a:r>
            <a:r>
              <a:rPr lang="ko-KR" altLang="en-US" sz="3200" dirty="0" smtClean="0">
                <a:latin typeface="+mj-lt"/>
              </a:rPr>
              <a:t>라고 할 때</a:t>
            </a:r>
            <a:r>
              <a:rPr lang="en-US" altLang="ko-KR" sz="3200" dirty="0" smtClean="0">
                <a:latin typeface="+mj-lt"/>
              </a:rPr>
              <a:t>, </a:t>
            </a:r>
            <a:r>
              <a:rPr lang="ko-KR" altLang="en-US" sz="3200" dirty="0" smtClean="0">
                <a:latin typeface="+mj-lt"/>
              </a:rPr>
              <a:t> </a:t>
            </a:r>
            <a:r>
              <a:rPr lang="en-US" altLang="ko-KR" sz="3200" dirty="0" smtClean="0">
                <a:latin typeface="+mj-lt"/>
              </a:rPr>
              <a:t>         </a:t>
            </a:r>
            <a:r>
              <a:rPr lang="ko-KR" altLang="en-US" sz="3200" dirty="0" smtClean="0">
                <a:latin typeface="+mj-lt"/>
              </a:rPr>
              <a:t>의 값을 구하라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755" y="1890926"/>
            <a:ext cx="2933851" cy="44452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82778" y="2071162"/>
            <a:ext cx="298465" cy="25401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5086" y="2506114"/>
            <a:ext cx="273064" cy="444523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2663" y="2442611"/>
            <a:ext cx="1365320" cy="508026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5628" y="6097452"/>
            <a:ext cx="304816" cy="26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8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이차방정식</a:t>
            </a:r>
            <a:r>
              <a:rPr lang="en-US" altLang="ko-KR" sz="3200" dirty="0" smtClean="0"/>
              <a:t>			      </a:t>
            </a:r>
            <a:r>
              <a:rPr lang="ko-KR" altLang="en-US" sz="3200" dirty="0" smtClean="0"/>
              <a:t>의 두 근을   </a:t>
            </a:r>
            <a:r>
              <a:rPr lang="en-US" altLang="ko-KR" sz="3200" dirty="0" smtClean="0"/>
              <a:t>, 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   라고 할 때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다음 식의 값을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ko-KR" altLang="en-US" sz="1100" dirty="0" smtClean="0"/>
              <a:t>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			  (2)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2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491999"/>
            <a:ext cx="812713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	     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>
                <a:solidFill>
                  <a:srgbClr val="FF0000"/>
                </a:solidFill>
              </a:rPr>
              <a:t>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(2) </a:t>
            </a:r>
            <a:endParaRPr lang="en-US" altLang="ko-KR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3884" y="1876066"/>
            <a:ext cx="3143412" cy="44452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1266" y="2043721"/>
            <a:ext cx="298465" cy="26036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8737" y="2514064"/>
            <a:ext cx="285765" cy="44452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74810" y="3318982"/>
            <a:ext cx="2076868" cy="367370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1906" y="3136735"/>
            <a:ext cx="1102111" cy="808215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33683" y="5011441"/>
            <a:ext cx="285765" cy="685835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24158" y="5892016"/>
            <a:ext cx="590580" cy="69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00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3066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두 수</a:t>
            </a:r>
            <a:r>
              <a:rPr lang="en-US" altLang="ko-KR" sz="3200" dirty="0" smtClean="0">
                <a:latin typeface="+mj-lt"/>
              </a:rPr>
              <a:t>	      ,            </a:t>
            </a:r>
            <a:r>
              <a:rPr lang="ko-KR" altLang="en-US" sz="3200" dirty="0" smtClean="0">
                <a:latin typeface="+mj-lt"/>
              </a:rPr>
              <a:t>을 근으로 하고</a:t>
            </a:r>
            <a:r>
              <a:rPr lang="en-US" altLang="ko-KR" sz="3200" dirty="0" smtClean="0">
                <a:latin typeface="+mj-lt"/>
              </a:rPr>
              <a:t>,</a:t>
            </a:r>
          </a:p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의 계수가 </a:t>
            </a:r>
            <a:r>
              <a:rPr lang="en-US" altLang="ko-KR" sz="3200" dirty="0" smtClean="0">
                <a:latin typeface="+mj-lt"/>
              </a:rPr>
              <a:t> </a:t>
            </a:r>
            <a:r>
              <a:rPr lang="ko-KR" altLang="en-US" sz="3200" dirty="0" smtClean="0">
                <a:latin typeface="+mj-lt"/>
              </a:rPr>
              <a:t> 인 이차방정식을 구하라</a:t>
            </a:r>
            <a:r>
              <a:rPr lang="en-US" altLang="ko-KR" sz="3200" dirty="0" smtClean="0">
                <a:latin typeface="+mj-lt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4" y="5330280"/>
            <a:ext cx="8273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2707" y="1852776"/>
            <a:ext cx="1473276" cy="50802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5656" y="1852776"/>
            <a:ext cx="1492327" cy="50802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66529" y="1884527"/>
            <a:ext cx="419122" cy="44452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75002" y="2579055"/>
            <a:ext cx="165108" cy="317516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6400" y="6043858"/>
            <a:ext cx="2133710" cy="33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422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29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 두 수를 근으로 하고</a:t>
            </a:r>
            <a:r>
              <a:rPr lang="en-US" altLang="ko-KR" sz="3200" dirty="0" smtClean="0"/>
              <a:t>,    </a:t>
            </a:r>
            <a:r>
              <a:rPr lang="ko-KR" altLang="en-US" sz="3200" dirty="0" smtClean="0"/>
              <a:t>의 계수가   인 이차방정식을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(1)	         ,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(2)       ,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>
                <a:solidFill>
                  <a:srgbClr val="2A2D72"/>
                </a:solidFill>
              </a:rPr>
              <a:t>3</a:t>
            </a:r>
            <a:endParaRPr lang="en-US" altLang="ko-KR" b="1" dirty="0" smtClean="0">
              <a:solidFill>
                <a:srgbClr val="2A2D72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p.62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3" y="4857760"/>
            <a:ext cx="81271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0306" y="1844825"/>
            <a:ext cx="419122" cy="44452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3434" y="1971832"/>
            <a:ext cx="165108" cy="31751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4423" y="3062640"/>
            <a:ext cx="1186487" cy="41090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5451" y="3052599"/>
            <a:ext cx="1186487" cy="410905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04423" y="3691422"/>
            <a:ext cx="688265" cy="277361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31181" y="3700048"/>
            <a:ext cx="698537" cy="27736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46570" y="6129102"/>
            <a:ext cx="2133710" cy="336567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344476" y="5594324"/>
            <a:ext cx="2114659" cy="330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898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01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등식       </a:t>
            </a:r>
            <a:r>
              <a:rPr lang="en-US" altLang="ko-KR" sz="3200" dirty="0" smtClean="0">
                <a:solidFill>
                  <a:prstClr val="black"/>
                </a:solidFill>
              </a:rPr>
              <a:t>				   </a:t>
            </a:r>
            <a:r>
              <a:rPr lang="ko-KR" altLang="en-US" sz="3200" dirty="0" smtClean="0">
                <a:solidFill>
                  <a:prstClr val="black"/>
                </a:solidFill>
              </a:rPr>
              <a:t>를 만족시키는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두 실수   </a:t>
            </a:r>
            <a:r>
              <a:rPr lang="en-US" altLang="ko-KR" sz="3200" dirty="0" smtClean="0">
                <a:solidFill>
                  <a:prstClr val="black"/>
                </a:solidFill>
              </a:rPr>
              <a:t>, 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대하여        의 값을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746" y="1860728"/>
            <a:ext cx="4057859" cy="47627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4247" y="2588485"/>
            <a:ext cx="241312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70005" y="2499580"/>
            <a:ext cx="203210" cy="342918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2556" y="2494831"/>
            <a:ext cx="933498" cy="355618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2279" y="6185805"/>
            <a:ext cx="171459" cy="2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10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02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1100" dirty="0" smtClean="0">
                <a:solidFill>
                  <a:prstClr val="black"/>
                </a:solidFill>
              </a:rPr>
              <a:t>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등식 </a:t>
            </a:r>
            <a:r>
              <a:rPr lang="en-US" altLang="ko-KR" sz="3200" dirty="0" smtClean="0">
                <a:solidFill>
                  <a:prstClr val="black"/>
                </a:solidFill>
              </a:rPr>
              <a:t>				   </a:t>
            </a:r>
            <a:r>
              <a:rPr lang="ko-KR" altLang="en-US" sz="3200" dirty="0" smtClean="0">
                <a:solidFill>
                  <a:prstClr val="black"/>
                </a:solidFill>
              </a:rPr>
              <a:t>를 만족시키는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1400" dirty="0" smtClean="0">
                <a:solidFill>
                  <a:prstClr val="black"/>
                </a:solidFill>
              </a:rPr>
              <a:t> 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두 실수  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  <a:r>
              <a:rPr lang="ko-KR" altLang="en-US" sz="3200" dirty="0" smtClean="0">
                <a:solidFill>
                  <a:prstClr val="black"/>
                </a:solidFill>
              </a:rPr>
              <a:t>   에 대하여          의 값을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구하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2039" y="1836875"/>
            <a:ext cx="3905451" cy="952549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36294" y="3120562"/>
            <a:ext cx="241312" cy="25401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35118" y="3030149"/>
            <a:ext cx="203210" cy="34291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9282" y="2915844"/>
            <a:ext cx="1276416" cy="45722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027" y="6211598"/>
            <a:ext cx="323867" cy="2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44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03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대한 이차방정식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altLang="ko-KR" sz="32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 중근을 갖도록 하는 모든 실수   의 값의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합을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954" y="2013686"/>
            <a:ext cx="254013" cy="241312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0695" y="2400639"/>
            <a:ext cx="5791498" cy="50167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90986" y="3088208"/>
            <a:ext cx="234962" cy="361969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7150" y="6212834"/>
            <a:ext cx="311166" cy="2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84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04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두 복소수</a:t>
            </a:r>
            <a:r>
              <a:rPr lang="en-US" altLang="ko-KR" sz="3200" dirty="0" smtClean="0">
                <a:solidFill>
                  <a:prstClr val="black"/>
                </a:solidFill>
              </a:rPr>
              <a:t>			,		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대하여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복소수 </a:t>
            </a: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		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실수부분의 값을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구하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라</a:t>
            </a:r>
            <a:r>
              <a:rPr lang="en-US" altLang="ko-KR" sz="3200" dirty="0" smtClean="0">
                <a:solidFill>
                  <a:prstClr val="black"/>
                </a:solidFill>
              </a:rPr>
              <a:t>. (</a:t>
            </a:r>
            <a:r>
              <a:rPr lang="ko-KR" altLang="en-US" sz="3200" dirty="0" smtClean="0">
                <a:solidFill>
                  <a:prstClr val="black"/>
                </a:solidFill>
              </a:rPr>
              <a:t>단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복소수    는   의 켤레복소수이다</a:t>
            </a:r>
            <a:r>
              <a:rPr lang="en-US" altLang="ko-KR" sz="3200" dirty="0" smtClean="0">
                <a:solidFill>
                  <a:prstClr val="black"/>
                </a:solidFill>
              </a:rPr>
              <a:t>.)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7810" y="1909400"/>
            <a:ext cx="1720938" cy="349268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6260" y="1912342"/>
            <a:ext cx="1898748" cy="43182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3466" y="2323242"/>
            <a:ext cx="1930499" cy="63503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1189" y="3022849"/>
            <a:ext cx="298465" cy="52072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47129" y="3083639"/>
            <a:ext cx="292115" cy="457223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1360" y="6206848"/>
            <a:ext cx="165108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15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1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5"/>
            <a:ext cx="8222844" cy="21334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>
                <a:latin typeface="+mj-lt"/>
              </a:rPr>
              <a:t>등식</a:t>
            </a:r>
            <a:r>
              <a:rPr lang="en-US" altLang="ko-KR" sz="3200" dirty="0">
                <a:latin typeface="+mj-lt"/>
              </a:rPr>
              <a:t>					      </a:t>
            </a:r>
            <a:r>
              <a:rPr lang="ko-KR" altLang="en-US" sz="3200" dirty="0">
                <a:latin typeface="+mj-lt"/>
              </a:rPr>
              <a:t>를 만족시키는 두 실수 </a:t>
            </a:r>
            <a:r>
              <a:rPr lang="en-US" altLang="ko-KR" sz="3200" dirty="0">
                <a:latin typeface="+mj-lt"/>
              </a:rPr>
              <a:t>	   </a:t>
            </a:r>
            <a:r>
              <a:rPr lang="ko-KR" altLang="en-US" sz="3200" dirty="0">
                <a:latin typeface="+mj-lt"/>
              </a:rPr>
              <a:t>의 값을 각각 </a:t>
            </a:r>
            <a:r>
              <a:rPr lang="ko-KR" altLang="en-US" sz="3200" dirty="0" smtClean="0">
                <a:latin typeface="+mj-lt"/>
              </a:rPr>
              <a:t>구하라</a:t>
            </a:r>
            <a:r>
              <a:rPr lang="en-US" altLang="ko-KR" sz="3200" dirty="0">
                <a:latin typeface="+mj-lt"/>
              </a:rPr>
              <a:t>.</a:t>
            </a:r>
            <a:r>
              <a:rPr lang="ko-KR" altLang="en-US" sz="3200" dirty="0">
                <a:latin typeface="+mj-lt"/>
              </a:rPr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0033" y="4896498"/>
            <a:ext cx="239556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0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FF0000"/>
                </a:solidFill>
              </a:rPr>
              <a:t>	</a:t>
            </a:r>
            <a:r>
              <a:rPr lang="en-US" altLang="ko-KR" sz="2400" b="1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517" y="1965846"/>
            <a:ext cx="4479389" cy="439395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552" y="2669458"/>
            <a:ext cx="645313" cy="295000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77" y="6119396"/>
            <a:ext cx="768389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17783" y="6119396"/>
            <a:ext cx="717587" cy="31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467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05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복소수</a:t>
            </a:r>
            <a:r>
              <a:rPr lang="en-US" altLang="ko-KR" sz="3200" dirty="0" smtClean="0">
                <a:solidFill>
                  <a:prstClr val="black"/>
                </a:solidFill>
              </a:rPr>
              <a:t>						 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대하여    이 음의 실수가 되도록 하는 실수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altLang="ko-KR" sz="3200" dirty="0">
                <a:solidFill>
                  <a:prstClr val="black"/>
                </a:solidFill>
              </a:rPr>
              <a:t> </a:t>
            </a:r>
            <a:r>
              <a:rPr lang="en-US" altLang="ko-KR" sz="3200" dirty="0" smtClean="0">
                <a:solidFill>
                  <a:prstClr val="black"/>
                </a:solidFill>
              </a:rPr>
              <a:t>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11" name="그림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376" y="1844826"/>
            <a:ext cx="5429529" cy="501676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1434" y="2418090"/>
            <a:ext cx="355618" cy="45087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732" y="3183149"/>
            <a:ext cx="222261" cy="23496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1644" y="6209888"/>
            <a:ext cx="450873" cy="2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2336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06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1200" dirty="0" smtClean="0">
                <a:solidFill>
                  <a:prstClr val="black"/>
                </a:solidFill>
              </a:rPr>
              <a:t> 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복소수</a:t>
            </a:r>
            <a:r>
              <a:rPr lang="en-US" altLang="ko-KR" sz="3200" dirty="0" smtClean="0">
                <a:solidFill>
                  <a:prstClr val="black"/>
                </a:solidFill>
              </a:rPr>
              <a:t>		 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대하여</a:t>
            </a:r>
            <a:r>
              <a:rPr lang="en-US" altLang="ko-KR" sz="3200" dirty="0" smtClean="0">
                <a:solidFill>
                  <a:prstClr val="black"/>
                </a:solidFill>
              </a:rPr>
              <a:t>		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값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1400" dirty="0" smtClean="0">
                <a:solidFill>
                  <a:prstClr val="black"/>
                </a:solidFill>
              </a:rPr>
              <a:t> </a:t>
            </a:r>
            <a:endParaRPr lang="en-US" altLang="ko-KR" sz="32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 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5880" y="1852777"/>
            <a:ext cx="1822544" cy="95889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0514" y="1844826"/>
            <a:ext cx="1765391" cy="102240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9595" y="6203647"/>
            <a:ext cx="457223" cy="24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413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07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altLang="ko-KR" sz="3200" dirty="0" smtClean="0">
                <a:solidFill>
                  <a:prstClr val="black"/>
                </a:solidFill>
              </a:rPr>
              <a:t>  </a:t>
            </a:r>
            <a:r>
              <a:rPr lang="ko-KR" altLang="en-US" sz="3200" dirty="0" smtClean="0">
                <a:solidFill>
                  <a:prstClr val="black"/>
                </a:solidFill>
              </a:rPr>
              <a:t>에 대한 이차방정식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altLang="ko-KR" sz="32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 서로 다른 두 실근을 갖도록 하는 모든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자연수   의 값의 합을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r>
              <a:rPr lang="ko-KR" altLang="en-US" sz="3200" dirty="0" smtClean="0">
                <a:solidFill>
                  <a:prstClr val="black"/>
                </a:solidFill>
              </a:rPr>
              <a:t> 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809" y="2020738"/>
            <a:ext cx="254013" cy="24766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4163" y="2429977"/>
            <a:ext cx="6064562" cy="495325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1124" y="3658991"/>
            <a:ext cx="241312" cy="38102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8711" y="6201707"/>
            <a:ext cx="158758" cy="2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9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08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이차방정식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두 근을   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  라고 할 때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의 값을 구하라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1911" y="1844826"/>
            <a:ext cx="2921150" cy="463574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2969" y="2006580"/>
            <a:ext cx="304816" cy="241312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7855" y="2451442"/>
            <a:ext cx="292115" cy="45087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20225" y="2429977"/>
            <a:ext cx="5067560" cy="520727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7057" y="6205247"/>
            <a:ext cx="311166" cy="247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63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5"/>
            <a:ext cx="4330824" cy="630401"/>
          </a:xfrm>
        </p:spPr>
        <p:txBody>
          <a:bodyPr/>
          <a:lstStyle/>
          <a:p>
            <a:pPr>
              <a:buNone/>
            </a:pPr>
            <a:r>
              <a:rPr lang="ko-KR" altLang="en-US" b="1" dirty="0" err="1" smtClean="0">
                <a:solidFill>
                  <a:srgbClr val="64C6C0"/>
                </a:solidFill>
              </a:rPr>
              <a:t>중단원</a:t>
            </a:r>
            <a:r>
              <a:rPr lang="ko-KR" altLang="en-US" b="1" dirty="0" smtClean="0">
                <a:solidFill>
                  <a:srgbClr val="64C6C0"/>
                </a:solidFill>
              </a:rPr>
              <a:t> 학습 점검 </a:t>
            </a:r>
            <a:r>
              <a:rPr lang="en-US" altLang="ko-KR" b="1" dirty="0" smtClean="0">
                <a:solidFill>
                  <a:srgbClr val="64C6C0"/>
                </a:solidFill>
              </a:rPr>
              <a:t>09</a:t>
            </a:r>
            <a:endParaRPr lang="ko-KR" altLang="en-US" sz="2800" dirty="0">
              <a:solidFill>
                <a:srgbClr val="64C6C0"/>
              </a:solidFill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p.65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3" name="내용 개체 틀 2"/>
          <p:cNvSpPr txBox="1">
            <a:spLocks/>
          </p:cNvSpPr>
          <p:nvPr/>
        </p:nvSpPr>
        <p:spPr>
          <a:xfrm>
            <a:off x="741644" y="179957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이차방정식</a:t>
            </a:r>
            <a:r>
              <a:rPr lang="en-US" altLang="ko-KR" sz="3200" dirty="0" smtClean="0">
                <a:solidFill>
                  <a:prstClr val="black"/>
                </a:solidFill>
              </a:rPr>
              <a:t>			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두 근이   </a:t>
            </a:r>
            <a:r>
              <a:rPr lang="en-US" altLang="ko-KR" sz="3200" dirty="0" smtClean="0">
                <a:solidFill>
                  <a:prstClr val="black"/>
                </a:solidFill>
              </a:rPr>
              <a:t>,</a:t>
            </a: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이고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이차방정식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의 두 근이   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  일 때</a:t>
            </a:r>
            <a:r>
              <a:rPr lang="en-US" altLang="ko-KR" sz="3200" dirty="0" smtClean="0">
                <a:solidFill>
                  <a:prstClr val="black"/>
                </a:solidFill>
              </a:rPr>
              <a:t>, </a:t>
            </a:r>
            <a:r>
              <a:rPr lang="ko-KR" altLang="en-US" sz="3200" dirty="0" smtClean="0">
                <a:solidFill>
                  <a:prstClr val="black"/>
                </a:solidFill>
              </a:rPr>
              <a:t>두 실수   </a:t>
            </a:r>
            <a:r>
              <a:rPr lang="en-US" altLang="ko-KR" sz="3200" dirty="0" smtClean="0">
                <a:solidFill>
                  <a:prstClr val="black"/>
                </a:solidFill>
              </a:rPr>
              <a:t>,   </a:t>
            </a:r>
            <a:r>
              <a:rPr lang="ko-KR" altLang="en-US" sz="3200" dirty="0" smtClean="0">
                <a:solidFill>
                  <a:prstClr val="black"/>
                </a:solidFill>
              </a:rPr>
              <a:t>를 </a:t>
            </a:r>
            <a:r>
              <a:rPr lang="ko-KR" altLang="en-US" sz="3200" dirty="0" err="1" smtClean="0">
                <a:solidFill>
                  <a:prstClr val="black"/>
                </a:solidFill>
              </a:rPr>
              <a:t>근으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err="1" smtClean="0">
                <a:solidFill>
                  <a:prstClr val="black"/>
                </a:solidFill>
              </a:rPr>
              <a:t>로</a:t>
            </a:r>
            <a:r>
              <a:rPr lang="ko-KR" altLang="en-US" sz="3200" dirty="0" smtClean="0">
                <a:solidFill>
                  <a:prstClr val="black"/>
                </a:solidFill>
              </a:rPr>
              <a:t> 하고</a:t>
            </a:r>
            <a:r>
              <a:rPr lang="en-US" altLang="ko-KR" sz="3200" dirty="0" smtClean="0">
                <a:solidFill>
                  <a:prstClr val="black"/>
                </a:solidFill>
              </a:rPr>
              <a:t>,    </a:t>
            </a:r>
            <a:r>
              <a:rPr lang="ko-KR" altLang="en-US" sz="3200" dirty="0" smtClean="0">
                <a:solidFill>
                  <a:prstClr val="black"/>
                </a:solidFill>
              </a:rPr>
              <a:t>의 계수가   인 이차방정식을 구</a:t>
            </a:r>
            <a:endParaRPr lang="en-US" altLang="ko-KR" sz="3200" dirty="0" smtClean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ko-KR" altLang="en-US" sz="3200" dirty="0" smtClean="0">
                <a:solidFill>
                  <a:prstClr val="black"/>
                </a:solidFill>
              </a:rPr>
              <a:t>하라</a:t>
            </a:r>
            <a:r>
              <a:rPr lang="en-US" altLang="ko-KR" sz="3200" dirty="0" smtClean="0">
                <a:solidFill>
                  <a:prstClr val="black"/>
                </a:solidFill>
              </a:rPr>
              <a:t>.</a:t>
            </a:r>
            <a:endParaRPr lang="ko-KR" altLang="en-US" sz="2800" dirty="0">
              <a:solidFill>
                <a:prstClr val="black"/>
              </a:solidFill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940" y="1844826"/>
            <a:ext cx="2914800" cy="457223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6813" y="1925727"/>
            <a:ext cx="190510" cy="336567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24588" y="1994031"/>
            <a:ext cx="298465" cy="24766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79359" y="2441150"/>
            <a:ext cx="4743694" cy="49532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2336" y="3100218"/>
            <a:ext cx="222261" cy="336567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400080" y="3065316"/>
            <a:ext cx="298465" cy="438173"/>
          </a:xfrm>
          <a:prstGeom prst="rect">
            <a:avLst/>
          </a:prstGeom>
        </p:spPr>
      </p:pic>
      <p:pic>
        <p:nvPicPr>
          <p:cNvPr id="16" name="그림 1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14257" y="3147845"/>
            <a:ext cx="234962" cy="241312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08924" y="3065316"/>
            <a:ext cx="203210" cy="349268"/>
          </a:xfrm>
          <a:prstGeom prst="rect">
            <a:avLst/>
          </a:prstGeom>
        </p:spPr>
      </p:pic>
      <p:pic>
        <p:nvPicPr>
          <p:cNvPr id="18" name="그림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455712" y="3563280"/>
            <a:ext cx="412771" cy="444523"/>
          </a:xfrm>
          <a:prstGeom prst="rect">
            <a:avLst/>
          </a:prstGeom>
        </p:spPr>
      </p:pic>
      <p:pic>
        <p:nvPicPr>
          <p:cNvPr id="19" name="그림 1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61351" y="3695661"/>
            <a:ext cx="165108" cy="330217"/>
          </a:xfrm>
          <a:prstGeom prst="rect">
            <a:avLst/>
          </a:prstGeom>
        </p:spPr>
      </p:pic>
      <p:pic>
        <p:nvPicPr>
          <p:cNvPr id="20" name="그림 1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98281" y="6130227"/>
            <a:ext cx="1962251" cy="342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55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198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등식</a:t>
            </a:r>
            <a:r>
              <a:rPr lang="en-US" altLang="ko-KR" sz="3200" dirty="0" smtClean="0"/>
              <a:t>						   </a:t>
            </a:r>
            <a:r>
              <a:rPr lang="ko-KR" altLang="en-US" sz="3200" dirty="0" smtClean="0"/>
              <a:t>를 만족시키는 두 실수     의 값을 각각 구하라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3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5357293"/>
            <a:ext cx="38433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rgbClr val="FF0000"/>
                </a:solidFill>
              </a:rPr>
              <a:t>	 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5638" y="2024743"/>
            <a:ext cx="5036242" cy="35444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05103" y="2721429"/>
            <a:ext cx="558217" cy="24224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2946" y="6121595"/>
            <a:ext cx="755689" cy="254013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2278" y="5882399"/>
            <a:ext cx="889046" cy="698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70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198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/>
              <a:t>다음 </a:t>
            </a:r>
            <a:r>
              <a:rPr lang="ko-KR" altLang="en-US" sz="3200" dirty="0" smtClean="0"/>
              <a:t>복소수의 켤레복소수를 구하라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200" dirty="0" smtClean="0"/>
              <a:t> </a:t>
            </a:r>
            <a:r>
              <a:rPr lang="en-US" altLang="ko-KR" sz="3200" dirty="0"/>
              <a:t> </a:t>
            </a:r>
            <a:r>
              <a:rPr lang="en-US" altLang="ko-KR" sz="2800" dirty="0" smtClean="0"/>
              <a:t>(</a:t>
            </a:r>
            <a:r>
              <a:rPr lang="en-US" altLang="ko-KR" sz="2800" dirty="0" smtClean="0"/>
              <a:t>1)                (2)                   (3)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4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307425"/>
            <a:ext cx="22177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(1)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(3)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 smtClean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7886" y="2559556"/>
            <a:ext cx="1097574" cy="35854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0290" y="2451547"/>
            <a:ext cx="1574625" cy="51283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70145" y="2546436"/>
            <a:ext cx="395061" cy="365245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19982" y="5088273"/>
            <a:ext cx="793791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19982" y="5574433"/>
            <a:ext cx="1187511" cy="38102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9982" y="6206133"/>
            <a:ext cx="577880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314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4"/>
            <a:ext cx="8222844" cy="32187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/>
              <a:t>다음 </a:t>
            </a:r>
            <a:r>
              <a:rPr lang="ko-KR" altLang="en-US" sz="3200" dirty="0" smtClean="0"/>
              <a:t>등식을 만족하는 두 실수      의 값을 각각 구하라</a:t>
            </a:r>
            <a:r>
              <a:rPr lang="en-US" altLang="ko-KR" sz="3200" dirty="0" smtClean="0"/>
              <a:t>.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2800" dirty="0" smtClean="0">
                <a:latin typeface="+mj-lt"/>
              </a:rPr>
              <a:t>  </a:t>
            </a:r>
            <a:r>
              <a:rPr lang="en-US" altLang="ko-KR" sz="2800" dirty="0">
                <a:latin typeface="+mj-lt"/>
              </a:rPr>
              <a:t>(1)				  </a:t>
            </a:r>
            <a:endParaRPr lang="en-US" altLang="ko-KR" sz="2800" dirty="0" smtClean="0">
              <a:latin typeface="+mj-lt"/>
            </a:endParaRP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</a:t>
            </a:r>
            <a:r>
              <a:rPr lang="en-US" altLang="ko-KR" sz="2800" dirty="0">
                <a:latin typeface="+mj-lt"/>
              </a:rPr>
              <a:t>2)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5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22177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	      ,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(2</a:t>
            </a:r>
            <a:r>
              <a:rPr lang="en-US" altLang="ko-KR" sz="2400" dirty="0" smtClean="0">
                <a:solidFill>
                  <a:srgbClr val="FF0000"/>
                </a:solidFill>
              </a:rPr>
              <a:t>)	      ,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304" y="2090057"/>
            <a:ext cx="633472" cy="27490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268" y="2990391"/>
            <a:ext cx="2408773" cy="50077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2893" y="3553960"/>
            <a:ext cx="3490611" cy="495121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44065" y="5624852"/>
            <a:ext cx="749339" cy="25401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49491" y="5610908"/>
            <a:ext cx="736638" cy="31751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29890" y="6170229"/>
            <a:ext cx="723937" cy="317516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40889" y="6178696"/>
            <a:ext cx="755689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2883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198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켤레복소수가 자기 자신과 같은 복소수를 찾고</a:t>
            </a:r>
            <a:r>
              <a:rPr lang="en-US" altLang="ko-KR" sz="3200" dirty="0" smtClean="0"/>
              <a:t>, </a:t>
            </a:r>
            <a:r>
              <a:rPr lang="ko-KR" altLang="en-US" sz="3200" dirty="0" smtClean="0"/>
              <a:t>그와 같은 </a:t>
            </a:r>
            <a:r>
              <a:rPr lang="ko-KR" altLang="en-US" sz="3200" dirty="0" smtClean="0"/>
              <a:t>복소수의 </a:t>
            </a:r>
            <a:r>
              <a:rPr lang="ko-KR" altLang="en-US" sz="3200" dirty="0" smtClean="0"/>
              <a:t>특징에 대하여 토론하라</a:t>
            </a:r>
            <a:r>
              <a:rPr lang="en-US" altLang="ko-KR" sz="3200" dirty="0" smtClean="0"/>
              <a:t>.</a:t>
            </a:r>
            <a:endParaRPr lang="ko-KR" altLang="en-US" sz="32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6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p.51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3994160"/>
            <a:ext cx="827316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정답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b="1" dirty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      </a:t>
            </a:r>
            <a:r>
              <a:rPr lang="ko-KR" altLang="en-US" sz="2000" dirty="0" smtClean="0">
                <a:solidFill>
                  <a:srgbClr val="FF0000"/>
                </a:solidFill>
              </a:rPr>
              <a:t>복소수   </a:t>
            </a:r>
            <a:r>
              <a:rPr lang="ko-KR" altLang="en-US" sz="2000" dirty="0" smtClean="0">
                <a:solidFill>
                  <a:srgbClr val="FF0000"/>
                </a:solidFill>
              </a:rPr>
              <a:t>를                 </a:t>
            </a:r>
            <a:r>
              <a:rPr lang="en-US" altLang="ko-KR" sz="2000" dirty="0" smtClean="0">
                <a:solidFill>
                  <a:srgbClr val="FF0000"/>
                </a:solidFill>
              </a:rPr>
              <a:t>(  </a:t>
            </a:r>
            <a:r>
              <a:rPr lang="en-US" altLang="ko-KR" sz="700" dirty="0" smtClean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,   </a:t>
            </a:r>
            <a:r>
              <a:rPr lang="ko-KR" altLang="en-US" sz="2000" dirty="0" smtClean="0">
                <a:solidFill>
                  <a:srgbClr val="FF0000"/>
                </a:solidFill>
              </a:rPr>
              <a:t>는 실수</a:t>
            </a:r>
            <a:r>
              <a:rPr lang="en-US" altLang="ko-KR" sz="2000" dirty="0" smtClean="0">
                <a:solidFill>
                  <a:srgbClr val="FF0000"/>
                </a:solidFill>
              </a:rPr>
              <a:t>)</a:t>
            </a:r>
            <a:r>
              <a:rPr lang="ko-KR" altLang="en-US" sz="2000" dirty="0" smtClean="0">
                <a:solidFill>
                  <a:srgbClr val="FF0000"/>
                </a:solidFill>
              </a:rPr>
              <a:t>라고 하면          에서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                        ,           </a:t>
            </a:r>
            <a:r>
              <a:rPr lang="en-US" altLang="ko-KR" sz="1000" dirty="0" smtClean="0">
                <a:solidFill>
                  <a:srgbClr val="FF0000"/>
                </a:solidFill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</a:rPr>
              <a:t>이므로 </a:t>
            </a:r>
            <a:endParaRPr lang="en-US" altLang="ko-KR" sz="2000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</a:rPr>
              <a:t>즉</a:t>
            </a:r>
            <a:r>
              <a:rPr lang="en-US" altLang="ko-KR" sz="2000" dirty="0" smtClean="0">
                <a:solidFill>
                  <a:srgbClr val="FF0000"/>
                </a:solidFill>
              </a:rPr>
              <a:t>,         </a:t>
            </a:r>
            <a:r>
              <a:rPr lang="en-US" altLang="ko-KR" sz="1200" dirty="0" smtClean="0">
                <a:solidFill>
                  <a:srgbClr val="FF0000"/>
                </a:solidFill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</a:rPr>
              <a:t>일 때 켤레복소수가 자기 자신과 같다</a:t>
            </a:r>
            <a:r>
              <a:rPr lang="en-US" altLang="ko-KR" sz="2000" dirty="0" smtClean="0">
                <a:solidFill>
                  <a:srgbClr val="FF0000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2000" dirty="0">
                <a:solidFill>
                  <a:srgbClr val="FF0000"/>
                </a:solidFill>
              </a:rPr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 </a:t>
            </a:r>
            <a:r>
              <a:rPr lang="ko-KR" altLang="en-US" sz="2000" dirty="0" smtClean="0">
                <a:solidFill>
                  <a:srgbClr val="FF0000"/>
                </a:solidFill>
              </a:rPr>
              <a:t>따라서 켤레복소수가 자기 자신과 같은 복소수는 실수이다</a:t>
            </a:r>
            <a:r>
              <a:rPr lang="en-US" altLang="ko-KR" sz="2000" dirty="0" smtClean="0">
                <a:solidFill>
                  <a:srgbClr val="FF0000"/>
                </a:solidFill>
              </a:rPr>
              <a:t>.</a:t>
            </a:r>
            <a:r>
              <a:rPr lang="ko-KR" altLang="en-US" sz="2000" dirty="0" smtClean="0">
                <a:solidFill>
                  <a:srgbClr val="FF0000"/>
                </a:solidFill>
              </a:rPr>
              <a:t> 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693" y="4667895"/>
            <a:ext cx="177809" cy="190510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4428" y="4619209"/>
            <a:ext cx="1346269" cy="254013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3171" y="4684828"/>
            <a:ext cx="190510" cy="19051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41998" y="4630111"/>
            <a:ext cx="152408" cy="254013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7092" y="4526706"/>
            <a:ext cx="774740" cy="381020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3230" y="5061366"/>
            <a:ext cx="1974951" cy="25401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99579" y="5095712"/>
            <a:ext cx="629677" cy="222894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74844" y="5087086"/>
            <a:ext cx="863716" cy="222894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66264" y="5594345"/>
            <a:ext cx="749339" cy="190510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03230" y="4649528"/>
            <a:ext cx="453695" cy="23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83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내용 개체 틀 2"/>
          <p:cNvSpPr txBox="1">
            <a:spLocks/>
          </p:cNvSpPr>
          <p:nvPr/>
        </p:nvSpPr>
        <p:spPr>
          <a:xfrm>
            <a:off x="741644" y="1799575"/>
            <a:ext cx="8222844" cy="19894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buNone/>
            </a:pPr>
            <a:r>
              <a:rPr lang="ko-KR" altLang="en-US" sz="3200" dirty="0" smtClean="0"/>
              <a:t>다음을 계산하라</a:t>
            </a:r>
            <a:r>
              <a:rPr lang="en-US" altLang="ko-KR" sz="32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(1)				  (2)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2800" dirty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 (3) 				  (4)</a:t>
            </a:r>
            <a:endParaRPr lang="ko-KR" altLang="en-US" sz="2800" dirty="0">
              <a:latin typeface="+mj-lt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1810544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2A2D72"/>
                </a:solidFill>
              </a:rPr>
              <a:t>문제 </a:t>
            </a:r>
            <a:r>
              <a:rPr lang="en-US" altLang="ko-KR" b="1" dirty="0" smtClean="0">
                <a:solidFill>
                  <a:srgbClr val="2A2D72"/>
                </a:solidFill>
              </a:rPr>
              <a:t>7</a:t>
            </a: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p.53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0034" y="4857760"/>
            <a:ext cx="82731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(1</a:t>
            </a:r>
            <a:r>
              <a:rPr lang="en-US" altLang="ko-KR" sz="2400" dirty="0" smtClean="0">
                <a:solidFill>
                  <a:srgbClr val="FF0000"/>
                </a:solidFill>
              </a:rPr>
              <a:t>)				      (2)  </a:t>
            </a:r>
            <a:endParaRPr lang="en-US" altLang="ko-KR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 </a:t>
            </a:r>
            <a:r>
              <a:rPr lang="en-US" altLang="ko-KR" sz="2400" dirty="0" smtClean="0">
                <a:solidFill>
                  <a:srgbClr val="FF0000"/>
                </a:solidFill>
              </a:rPr>
              <a:t>(3)				      (4) 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16" name="제목 1"/>
          <p:cNvSpPr txBox="1">
            <a:spLocks/>
          </p:cNvSpPr>
          <p:nvPr/>
        </p:nvSpPr>
        <p:spPr>
          <a:xfrm>
            <a:off x="742952" y="142852"/>
            <a:ext cx="6043626" cy="5111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-US" altLang="ko-KR" sz="3600" b="1" dirty="0">
                <a:latin typeface="HY견고딕" panose="02030600000101010101" pitchFamily="18" charset="-127"/>
                <a:ea typeface="HY견고딕" panose="02030600000101010101" pitchFamily="18" charset="-127"/>
              </a:rPr>
              <a:t>Ⅱ</a:t>
            </a:r>
            <a:r>
              <a:rPr lang="en-US" altLang="ko-KR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-1. </a:t>
            </a:r>
            <a:r>
              <a:rPr lang="ko-KR" altLang="en-US" sz="3600" spc="-150" dirty="0">
                <a:latin typeface="HY견고딕" panose="02030600000101010101" pitchFamily="18" charset="-127"/>
                <a:ea typeface="HY견고딕" panose="02030600000101010101" pitchFamily="18" charset="-127"/>
                <a:cs typeface="Verdana" panose="020B0604030504040204" pitchFamily="34" charset="0"/>
              </a:rPr>
              <a:t>복소수와 이차방정식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559" y="2528066"/>
            <a:ext cx="2415550" cy="366848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4786" y="2528067"/>
            <a:ext cx="2472197" cy="371638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41559" y="3032356"/>
            <a:ext cx="2510664" cy="361799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12361" y="3032357"/>
            <a:ext cx="2710442" cy="366276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94736" y="5650251"/>
            <a:ext cx="806491" cy="25401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73224" y="5650250"/>
            <a:ext cx="819192" cy="254013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294736" y="6189125"/>
            <a:ext cx="920797" cy="254013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00289" y="6189125"/>
            <a:ext cx="1104957" cy="25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32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14423"/>
            <a:ext cx="2602632" cy="630402"/>
          </a:xfrm>
        </p:spPr>
        <p:txBody>
          <a:bodyPr/>
          <a:lstStyle/>
          <a:p>
            <a:pPr>
              <a:buNone/>
            </a:pPr>
            <a:r>
              <a:rPr lang="ko-KR" altLang="en-US" b="1" dirty="0" smtClean="0">
                <a:solidFill>
                  <a:srgbClr val="F6555B"/>
                </a:solidFill>
                <a:latin typeface="+mj-lt"/>
              </a:rPr>
              <a:t>예제 </a:t>
            </a:r>
            <a:r>
              <a:rPr lang="en-US" altLang="ko-KR" b="1" dirty="0" smtClean="0">
                <a:solidFill>
                  <a:srgbClr val="F6555B"/>
                </a:solidFill>
                <a:latin typeface="+mj-lt"/>
              </a:rPr>
              <a:t>2</a:t>
            </a:r>
            <a:endParaRPr lang="ko-KR" altLang="en-US" dirty="0">
              <a:solidFill>
                <a:srgbClr val="F6555B"/>
              </a:solidFill>
              <a:latin typeface="+mj-lt"/>
            </a:endParaRPr>
          </a:p>
        </p:txBody>
      </p:sp>
      <p:sp>
        <p:nvSpPr>
          <p:cNvPr id="4" name="제목 개체 틀 1"/>
          <p:cNvSpPr txBox="1">
            <a:spLocks/>
          </p:cNvSpPr>
          <p:nvPr/>
        </p:nvSpPr>
        <p:spPr>
          <a:xfrm>
            <a:off x="6558616" y="186994"/>
            <a:ext cx="2214578" cy="3571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  <a:defRPr/>
            </a:pPr>
            <a:r>
              <a:rPr lang="ko-KR" altLang="en-US" sz="1400" b="1" dirty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교과서 </a:t>
            </a:r>
            <a:r>
              <a:rPr lang="en-US" altLang="ko-KR" sz="1400" b="1" dirty="0" smtClean="0">
                <a:solidFill>
                  <a:schemeClr val="accent2">
                    <a:lumMod val="50000"/>
                  </a:schemeClr>
                </a:solidFill>
                <a:latin typeface="HY중고딕" panose="02030600000101010101" pitchFamily="18" charset="-127"/>
                <a:ea typeface="HY중고딕" panose="02030600000101010101" pitchFamily="18" charset="-127"/>
              </a:rPr>
              <a:t>p.54</a:t>
            </a:r>
            <a:endParaRPr lang="ko-KR" altLang="en-US" sz="1400" b="1" dirty="0">
              <a:solidFill>
                <a:schemeClr val="accent2">
                  <a:lumMod val="50000"/>
                </a:schemeClr>
              </a:solidFill>
              <a:latin typeface="HY중고딕" panose="02030600000101010101" pitchFamily="18" charset="-127"/>
              <a:ea typeface="HY중고딕" panose="02030600000101010101" pitchFamily="18" charset="-127"/>
            </a:endParaRPr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742952" y="142852"/>
            <a:ext cx="6043626" cy="511156"/>
          </a:xfrm>
        </p:spPr>
        <p:txBody>
          <a:bodyPr/>
          <a:lstStyle/>
          <a:p>
            <a:pPr>
              <a:defRPr/>
            </a:pPr>
            <a:r>
              <a:rPr lang="en-US" altLang="ko-KR" b="1" dirty="0"/>
              <a:t>Ⅱ</a:t>
            </a:r>
            <a:r>
              <a:rPr lang="en-US" altLang="ko-KR" dirty="0" smtClean="0"/>
              <a:t>-1. </a:t>
            </a:r>
            <a:r>
              <a:rPr lang="ko-KR" altLang="en-US" dirty="0"/>
              <a:t>복소수와 이차방정식</a:t>
            </a:r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741644" y="1799574"/>
            <a:ext cx="8222844" cy="2729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120000"/>
              </a:lnSpc>
              <a:defRPr/>
            </a:pPr>
            <a:r>
              <a:rPr lang="ko-KR" altLang="en-US" sz="3200" dirty="0" smtClean="0">
                <a:latin typeface="+mj-lt"/>
              </a:rPr>
              <a:t>다음을 계산하여</a:t>
            </a:r>
            <a:r>
              <a:rPr lang="en-US" altLang="ko-KR" sz="3200" dirty="0" smtClean="0">
                <a:latin typeface="+mj-lt"/>
              </a:rPr>
              <a:t>	   </a:t>
            </a:r>
            <a:r>
              <a:rPr lang="ko-KR" altLang="en-US" sz="3200" dirty="0" smtClean="0">
                <a:latin typeface="+mj-lt"/>
              </a:rPr>
              <a:t>의 꼴로 나타내라</a:t>
            </a:r>
            <a:r>
              <a:rPr lang="en-US" altLang="ko-KR" sz="3200" dirty="0" smtClean="0">
                <a:latin typeface="+mj-lt"/>
              </a:rPr>
              <a:t>.</a:t>
            </a:r>
          </a:p>
          <a:p>
            <a:pPr algn="r">
              <a:lnSpc>
                <a:spcPct val="120000"/>
              </a:lnSpc>
              <a:defRPr/>
            </a:pPr>
            <a:r>
              <a:rPr lang="en-US" altLang="ko-KR" sz="3200" dirty="0" smtClean="0">
                <a:latin typeface="+mj-lt"/>
              </a:rPr>
              <a:t>(</a:t>
            </a:r>
            <a:r>
              <a:rPr lang="ko-KR" altLang="en-US" sz="3200" dirty="0" smtClean="0">
                <a:latin typeface="+mj-lt"/>
              </a:rPr>
              <a:t>단</a:t>
            </a:r>
            <a:r>
              <a:rPr lang="en-US" altLang="ko-KR" sz="3200" dirty="0" smtClean="0">
                <a:latin typeface="+mj-lt"/>
              </a:rPr>
              <a:t>,      </a:t>
            </a:r>
            <a:r>
              <a:rPr lang="ko-KR" altLang="en-US" sz="3200" dirty="0" smtClean="0">
                <a:latin typeface="+mj-lt"/>
              </a:rPr>
              <a:t>는 실수이다</a:t>
            </a:r>
            <a:r>
              <a:rPr lang="en-US" altLang="ko-KR" sz="3200" dirty="0" smtClean="0">
                <a:latin typeface="+mj-lt"/>
              </a:rPr>
              <a:t>.)</a:t>
            </a:r>
          </a:p>
          <a:p>
            <a:pPr algn="r">
              <a:lnSpc>
                <a:spcPct val="120000"/>
              </a:lnSpc>
              <a:defRPr/>
            </a:pPr>
            <a:endParaRPr lang="en-US" altLang="ko-KR" sz="1000" dirty="0" smtClean="0">
              <a:latin typeface="+mj-lt"/>
            </a:endParaRPr>
          </a:p>
          <a:p>
            <a:pPr>
              <a:lnSpc>
                <a:spcPct val="120000"/>
              </a:lnSpc>
              <a:defRPr/>
            </a:pPr>
            <a:r>
              <a:rPr lang="en-US" altLang="ko-KR" sz="2800" dirty="0" smtClean="0">
                <a:latin typeface="+mj-lt"/>
              </a:rPr>
              <a:t>  (1)</a:t>
            </a:r>
            <a:r>
              <a:rPr lang="ko-KR" altLang="en-US" sz="2800" dirty="0" smtClean="0">
                <a:latin typeface="+mj-lt"/>
              </a:rPr>
              <a:t> </a:t>
            </a:r>
            <a:r>
              <a:rPr lang="en-US" altLang="ko-KR" sz="2800" dirty="0" smtClean="0">
                <a:latin typeface="+mj-lt"/>
              </a:rPr>
              <a:t>				   (2)</a:t>
            </a:r>
            <a:endParaRPr lang="ko-KR" altLang="en-US" sz="28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9534" y="4854168"/>
            <a:ext cx="17677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2400" b="1" dirty="0" smtClean="0">
                <a:solidFill>
                  <a:srgbClr val="FF0000"/>
                </a:solidFill>
              </a:rPr>
              <a:t>정답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2400" dirty="0" smtClean="0">
                <a:solidFill>
                  <a:srgbClr val="FF0000"/>
                </a:solidFill>
              </a:rPr>
              <a:t>  (1) </a:t>
            </a:r>
          </a:p>
          <a:p>
            <a:pPr>
              <a:lnSpc>
                <a:spcPct val="150000"/>
              </a:lnSpc>
            </a:pPr>
            <a:r>
              <a:rPr lang="en-US" altLang="ko-KR" sz="2400" dirty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 (2)</a:t>
            </a:r>
            <a:endParaRPr lang="ko-KR" altLang="en-US" sz="2000" dirty="0">
              <a:solidFill>
                <a:srgbClr val="FF0000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566" y="1997012"/>
            <a:ext cx="911778" cy="314194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0453" y="2588541"/>
            <a:ext cx="647901" cy="359945"/>
          </a:xfrm>
          <a:prstGeom prst="rect">
            <a:avLst/>
          </a:prstGeom>
        </p:spPr>
      </p:pic>
      <p:pic>
        <p:nvPicPr>
          <p:cNvPr id="11" name="그림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0500" y="3286124"/>
            <a:ext cx="2074341" cy="378195"/>
          </a:xfrm>
          <a:prstGeom prst="rect">
            <a:avLst/>
          </a:prstGeom>
        </p:spPr>
      </p:pic>
      <p:pic>
        <p:nvPicPr>
          <p:cNvPr id="12" name="그림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44899" y="3132431"/>
            <a:ext cx="743605" cy="675528"/>
          </a:xfrm>
          <a:prstGeom prst="rect">
            <a:avLst/>
          </a:prstGeom>
        </p:spPr>
      </p:pic>
      <p:pic>
        <p:nvPicPr>
          <p:cNvPr id="2" name="그림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4468" y="5661321"/>
            <a:ext cx="806491" cy="254013"/>
          </a:xfrm>
          <a:prstGeom prst="rect">
            <a:avLst/>
          </a:prstGeom>
        </p:spPr>
      </p:pic>
      <p:pic>
        <p:nvPicPr>
          <p:cNvPr id="9" name="그림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12935" y="6185952"/>
            <a:ext cx="781090" cy="26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38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테마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테마1" id="{F42A2BBF-A6DD-4CED-9BD9-9FA6D0E909E8}" vid="{E7101D98-8511-4E69-8B70-24EADED17B4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테마1</Template>
  <TotalTime>225</TotalTime>
  <Words>786</Words>
  <Application>Microsoft Office PowerPoint</Application>
  <PresentationFormat>화면 슬라이드 쇼(4:3)</PresentationFormat>
  <Paragraphs>309</Paragraphs>
  <Slides>34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35" baseType="lpstr">
      <vt:lpstr>테마1</vt:lpstr>
      <vt:lpstr>PowerPoint 프레젠테이션</vt:lpstr>
      <vt:lpstr>PowerPoint 프레젠테이션</vt:lpstr>
      <vt:lpstr>Ⅱ-1. 복소수와 이차방정식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Ⅱ-1. 복소수와 이차방정식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Ⅱ-1. 복소수와 이차방정식</vt:lpstr>
      <vt:lpstr>PowerPoint 프레젠테이션</vt:lpstr>
      <vt:lpstr>PowerPoint 프레젠테이션</vt:lpstr>
      <vt:lpstr>PowerPoint 프레젠테이션</vt:lpstr>
      <vt:lpstr>PowerPoint 프레젠테이션</vt:lpstr>
      <vt:lpstr>Ⅱ-1. 복소수와 이차방정식</vt:lpstr>
      <vt:lpstr>PowerPoint 프레젠테이션</vt:lpstr>
      <vt:lpstr>Ⅱ-1. 복소수와 이차방정식</vt:lpstr>
      <vt:lpstr>PowerPoint 프레젠테이션</vt:lpstr>
      <vt:lpstr>Ⅱ-1. 복소수와 이차방정식</vt:lpstr>
      <vt:lpstr>Ⅱ-1. 복소수와 이차방정식</vt:lpstr>
      <vt:lpstr>Ⅱ-1. 복소수와 이차방정식</vt:lpstr>
      <vt:lpstr>Ⅱ-1. 복소수와 이차방정식</vt:lpstr>
      <vt:lpstr>Ⅱ-1. 복소수와 이차방정식</vt:lpstr>
      <vt:lpstr>Ⅱ-1. 복소수와 이차방정식</vt:lpstr>
      <vt:lpstr>Ⅱ-1. 복소수와 이차방정식</vt:lpstr>
      <vt:lpstr>Ⅱ-1. 복소수와 이차방정식</vt:lpstr>
      <vt:lpstr>Ⅱ-1. 복소수와 이차방정식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</dc:creator>
  <cp:lastModifiedBy>LYH</cp:lastModifiedBy>
  <cp:revision>34</cp:revision>
  <dcterms:created xsi:type="dcterms:W3CDTF">2017-03-06T03:33:54Z</dcterms:created>
  <dcterms:modified xsi:type="dcterms:W3CDTF">2017-09-27T02:30:39Z</dcterms:modified>
</cp:coreProperties>
</file>