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301" r:id="rId2"/>
    <p:sldId id="302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20" r:id="rId19"/>
    <p:sldId id="319" r:id="rId20"/>
    <p:sldId id="321" r:id="rId21"/>
    <p:sldId id="322" r:id="rId22"/>
    <p:sldId id="323" r:id="rId23"/>
    <p:sldId id="324" r:id="rId24"/>
    <p:sldId id="275" r:id="rId25"/>
    <p:sldId id="276" r:id="rId26"/>
    <p:sldId id="277" r:id="rId27"/>
    <p:sldId id="278" r:id="rId28"/>
    <p:sldId id="279" r:id="rId29"/>
    <p:sldId id="336" r:id="rId30"/>
    <p:sldId id="281" r:id="rId31"/>
    <p:sldId id="282" r:id="rId32"/>
    <p:sldId id="283" r:id="rId33"/>
    <p:sldId id="325" r:id="rId34"/>
    <p:sldId id="326" r:id="rId35"/>
    <p:sldId id="327" r:id="rId36"/>
    <p:sldId id="328" r:id="rId37"/>
    <p:sldId id="329" r:id="rId38"/>
    <p:sldId id="330" r:id="rId39"/>
    <p:sldId id="331" r:id="rId40"/>
    <p:sldId id="332" r:id="rId41"/>
    <p:sldId id="333" r:id="rId42"/>
    <p:sldId id="334" r:id="rId43"/>
    <p:sldId id="335" r:id="rId4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27640"/>
    <a:srgbClr val="64C6C0"/>
    <a:srgbClr val="2A2D72"/>
    <a:srgbClr val="F6555B"/>
    <a:srgbClr val="20AEE5"/>
    <a:srgbClr val="CFDB00"/>
    <a:srgbClr val="D0F06A"/>
    <a:srgbClr val="CBE773"/>
    <a:srgbClr val="F0E73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649" autoAdjust="0"/>
  </p:normalViewPr>
  <p:slideViewPr>
    <p:cSldViewPr>
      <p:cViewPr varScale="1">
        <p:scale>
          <a:sx n="97" d="100"/>
          <a:sy n="97" d="100"/>
        </p:scale>
        <p:origin x="-96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9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-265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49151-1A57-4F51-9FC2-5FBB719F729A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B14C-123A-4629-8517-5A1CCACEAB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92247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7777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8734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2830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2929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7432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8997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48865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1715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643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7528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0025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AE0B2-661C-4D50-A0FF-3C10C2CF77A9}" type="datetimeFigureOut">
              <a:rPr lang="ko-KR" altLang="en-US" smtClean="0"/>
              <a:pPr/>
              <a:t>2017-10-07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9C6FF-BEEB-4617-A265-FF04D6782B0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 xmlns="">
                  <a14:imgLayer>
                    <a14:imgEffect>
                      <a14:colorTemperature colorTemp="5900"/>
                    </a14:imgEffect>
                    <a14:imgEffect>
                      <a14:saturation sat="1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520"/>
            <a:ext cx="9144000" cy="1106224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71514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78877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kumimoji="0" lang="ko-KR" altLang="en-US" sz="3600" b="0" i="0" u="none" strike="noStrike" kern="1200" cap="none" spc="-15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HY견고딕" panose="02030600000101010101" pitchFamily="18" charset="-127"/>
          <a:ea typeface="HY견고딕" panose="02030600000101010101" pitchFamily="18" charset="-127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3" Type="http://schemas.openxmlformats.org/officeDocument/2006/relationships/image" Target="../media/image91.png"/><Relationship Id="rId7" Type="http://schemas.openxmlformats.org/officeDocument/2006/relationships/image" Target="../media/image95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Relationship Id="rId9" Type="http://schemas.openxmlformats.org/officeDocument/2006/relationships/image" Target="../media/image9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png"/><Relationship Id="rId7" Type="http://schemas.openxmlformats.org/officeDocument/2006/relationships/image" Target="../media/image103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png"/><Relationship Id="rId5" Type="http://schemas.openxmlformats.org/officeDocument/2006/relationships/image" Target="../media/image101.png"/><Relationship Id="rId4" Type="http://schemas.openxmlformats.org/officeDocument/2006/relationships/image" Target="../media/image10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9.png"/><Relationship Id="rId4" Type="http://schemas.openxmlformats.org/officeDocument/2006/relationships/image" Target="../media/image10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3.png"/><Relationship Id="rId4" Type="http://schemas.openxmlformats.org/officeDocument/2006/relationships/image" Target="../media/image1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png"/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7.png"/><Relationship Id="rId4" Type="http://schemas.openxmlformats.org/officeDocument/2006/relationships/image" Target="../media/image11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png"/><Relationship Id="rId13" Type="http://schemas.openxmlformats.org/officeDocument/2006/relationships/image" Target="../media/image129.png"/><Relationship Id="rId3" Type="http://schemas.openxmlformats.org/officeDocument/2006/relationships/image" Target="../media/image119.png"/><Relationship Id="rId7" Type="http://schemas.openxmlformats.org/officeDocument/2006/relationships/image" Target="../media/image123.png"/><Relationship Id="rId12" Type="http://schemas.openxmlformats.org/officeDocument/2006/relationships/image" Target="../media/image128.pn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png"/><Relationship Id="rId11" Type="http://schemas.openxmlformats.org/officeDocument/2006/relationships/image" Target="../media/image127.png"/><Relationship Id="rId5" Type="http://schemas.openxmlformats.org/officeDocument/2006/relationships/image" Target="../media/image121.png"/><Relationship Id="rId10" Type="http://schemas.openxmlformats.org/officeDocument/2006/relationships/image" Target="../media/image126.png"/><Relationship Id="rId4" Type="http://schemas.openxmlformats.org/officeDocument/2006/relationships/image" Target="../media/image120.png"/><Relationship Id="rId9" Type="http://schemas.openxmlformats.org/officeDocument/2006/relationships/image" Target="../media/image1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4.png"/><Relationship Id="rId5" Type="http://schemas.openxmlformats.org/officeDocument/2006/relationships/image" Target="../media/image133.png"/><Relationship Id="rId4" Type="http://schemas.openxmlformats.org/officeDocument/2006/relationships/image" Target="../media/image132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png"/><Relationship Id="rId3" Type="http://schemas.openxmlformats.org/officeDocument/2006/relationships/image" Target="../media/image136.png"/><Relationship Id="rId7" Type="http://schemas.openxmlformats.org/officeDocument/2006/relationships/image" Target="../media/image138.png"/><Relationship Id="rId2" Type="http://schemas.openxmlformats.org/officeDocument/2006/relationships/image" Target="../media/image1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5" Type="http://schemas.openxmlformats.org/officeDocument/2006/relationships/image" Target="../media/image119.png"/><Relationship Id="rId4" Type="http://schemas.openxmlformats.org/officeDocument/2006/relationships/image" Target="../media/image13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png"/><Relationship Id="rId3" Type="http://schemas.openxmlformats.org/officeDocument/2006/relationships/image" Target="../media/image141.png"/><Relationship Id="rId7" Type="http://schemas.openxmlformats.org/officeDocument/2006/relationships/image" Target="../media/image145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png"/><Relationship Id="rId11" Type="http://schemas.openxmlformats.org/officeDocument/2006/relationships/image" Target="../media/image149.png"/><Relationship Id="rId5" Type="http://schemas.openxmlformats.org/officeDocument/2006/relationships/image" Target="../media/image143.png"/><Relationship Id="rId10" Type="http://schemas.openxmlformats.org/officeDocument/2006/relationships/image" Target="../media/image148.png"/><Relationship Id="rId4" Type="http://schemas.openxmlformats.org/officeDocument/2006/relationships/image" Target="../media/image142.png"/><Relationship Id="rId9" Type="http://schemas.openxmlformats.org/officeDocument/2006/relationships/image" Target="../media/image14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3.png"/><Relationship Id="rId4" Type="http://schemas.openxmlformats.org/officeDocument/2006/relationships/image" Target="../media/image15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png"/><Relationship Id="rId7" Type="http://schemas.openxmlformats.org/officeDocument/2006/relationships/image" Target="../media/image155.png"/><Relationship Id="rId2" Type="http://schemas.openxmlformats.org/officeDocument/2006/relationships/image" Target="../media/image1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png"/><Relationship Id="rId5" Type="http://schemas.openxmlformats.org/officeDocument/2006/relationships/image" Target="../media/image120.png"/><Relationship Id="rId4" Type="http://schemas.openxmlformats.org/officeDocument/2006/relationships/image" Target="../media/image1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png"/><Relationship Id="rId7" Type="http://schemas.openxmlformats.org/officeDocument/2006/relationships/image" Target="../media/image159.png"/><Relationship Id="rId2" Type="http://schemas.openxmlformats.org/officeDocument/2006/relationships/image" Target="../media/image1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9.png"/><Relationship Id="rId5" Type="http://schemas.openxmlformats.org/officeDocument/2006/relationships/image" Target="../media/image158.png"/><Relationship Id="rId4" Type="http://schemas.openxmlformats.org/officeDocument/2006/relationships/image" Target="../media/image15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png"/><Relationship Id="rId7" Type="http://schemas.openxmlformats.org/officeDocument/2006/relationships/image" Target="../media/image163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2.png"/><Relationship Id="rId5" Type="http://schemas.openxmlformats.org/officeDocument/2006/relationships/image" Target="../media/image161.png"/><Relationship Id="rId4" Type="http://schemas.openxmlformats.org/officeDocument/2006/relationships/image" Target="../media/image119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png"/><Relationship Id="rId3" Type="http://schemas.openxmlformats.org/officeDocument/2006/relationships/image" Target="../media/image165.png"/><Relationship Id="rId7" Type="http://schemas.openxmlformats.org/officeDocument/2006/relationships/image" Target="../media/image120.png"/><Relationship Id="rId2" Type="http://schemas.openxmlformats.org/officeDocument/2006/relationships/image" Target="../media/image1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9.png"/><Relationship Id="rId5" Type="http://schemas.openxmlformats.org/officeDocument/2006/relationships/image" Target="../media/image167.png"/><Relationship Id="rId10" Type="http://schemas.openxmlformats.org/officeDocument/2006/relationships/image" Target="../media/image169.png"/><Relationship Id="rId4" Type="http://schemas.openxmlformats.org/officeDocument/2006/relationships/image" Target="../media/image166.png"/><Relationship Id="rId9" Type="http://schemas.openxmlformats.org/officeDocument/2006/relationships/image" Target="../media/image168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6.png"/><Relationship Id="rId3" Type="http://schemas.openxmlformats.org/officeDocument/2006/relationships/image" Target="../media/image171.png"/><Relationship Id="rId7" Type="http://schemas.openxmlformats.org/officeDocument/2006/relationships/image" Target="../media/image175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4.png"/><Relationship Id="rId5" Type="http://schemas.openxmlformats.org/officeDocument/2006/relationships/image" Target="../media/image173.png"/><Relationship Id="rId4" Type="http://schemas.openxmlformats.org/officeDocument/2006/relationships/image" Target="../media/image172.png"/><Relationship Id="rId9" Type="http://schemas.openxmlformats.org/officeDocument/2006/relationships/image" Target="../media/image17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4.png"/><Relationship Id="rId3" Type="http://schemas.openxmlformats.org/officeDocument/2006/relationships/image" Target="../media/image179.png"/><Relationship Id="rId7" Type="http://schemas.openxmlformats.org/officeDocument/2006/relationships/image" Target="../media/image183.png"/><Relationship Id="rId2" Type="http://schemas.openxmlformats.org/officeDocument/2006/relationships/image" Target="../media/image1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2.png"/><Relationship Id="rId5" Type="http://schemas.openxmlformats.org/officeDocument/2006/relationships/image" Target="../media/image181.png"/><Relationship Id="rId4" Type="http://schemas.openxmlformats.org/officeDocument/2006/relationships/image" Target="../media/image180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1.png"/><Relationship Id="rId3" Type="http://schemas.openxmlformats.org/officeDocument/2006/relationships/image" Target="../media/image186.png"/><Relationship Id="rId7" Type="http://schemas.openxmlformats.org/officeDocument/2006/relationships/image" Target="../media/image190.png"/><Relationship Id="rId2" Type="http://schemas.openxmlformats.org/officeDocument/2006/relationships/image" Target="../media/image1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9.png"/><Relationship Id="rId5" Type="http://schemas.openxmlformats.org/officeDocument/2006/relationships/image" Target="../media/image188.png"/><Relationship Id="rId10" Type="http://schemas.openxmlformats.org/officeDocument/2006/relationships/image" Target="../media/image193.png"/><Relationship Id="rId4" Type="http://schemas.openxmlformats.org/officeDocument/2006/relationships/image" Target="../media/image187.png"/><Relationship Id="rId9" Type="http://schemas.openxmlformats.org/officeDocument/2006/relationships/image" Target="../media/image192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png"/><Relationship Id="rId3" Type="http://schemas.openxmlformats.org/officeDocument/2006/relationships/image" Target="../media/image195.png"/><Relationship Id="rId7" Type="http://schemas.openxmlformats.org/officeDocument/2006/relationships/image" Target="../media/image199.png"/><Relationship Id="rId2" Type="http://schemas.openxmlformats.org/officeDocument/2006/relationships/image" Target="../media/image1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8.png"/><Relationship Id="rId5" Type="http://schemas.openxmlformats.org/officeDocument/2006/relationships/image" Target="../media/image197.png"/><Relationship Id="rId4" Type="http://schemas.openxmlformats.org/officeDocument/2006/relationships/image" Target="../media/image196.png"/><Relationship Id="rId9" Type="http://schemas.openxmlformats.org/officeDocument/2006/relationships/image" Target="../media/image20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3.png"/><Relationship Id="rId7" Type="http://schemas.openxmlformats.org/officeDocument/2006/relationships/image" Target="../media/image207.png"/><Relationship Id="rId2" Type="http://schemas.openxmlformats.org/officeDocument/2006/relationships/image" Target="../media/image20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6.png"/><Relationship Id="rId5" Type="http://schemas.openxmlformats.org/officeDocument/2006/relationships/image" Target="../media/image205.png"/><Relationship Id="rId4" Type="http://schemas.openxmlformats.org/officeDocument/2006/relationships/image" Target="../media/image204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4.png"/><Relationship Id="rId3" Type="http://schemas.openxmlformats.org/officeDocument/2006/relationships/image" Target="../media/image209.png"/><Relationship Id="rId7" Type="http://schemas.openxmlformats.org/officeDocument/2006/relationships/image" Target="../media/image213.png"/><Relationship Id="rId2" Type="http://schemas.openxmlformats.org/officeDocument/2006/relationships/image" Target="../media/image2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2.png"/><Relationship Id="rId5" Type="http://schemas.openxmlformats.org/officeDocument/2006/relationships/image" Target="../media/image211.png"/><Relationship Id="rId4" Type="http://schemas.openxmlformats.org/officeDocument/2006/relationships/image" Target="../media/image210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6.png"/><Relationship Id="rId7" Type="http://schemas.openxmlformats.org/officeDocument/2006/relationships/image" Target="../media/image220.png"/><Relationship Id="rId2" Type="http://schemas.openxmlformats.org/officeDocument/2006/relationships/image" Target="../media/image2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9.png"/><Relationship Id="rId5" Type="http://schemas.openxmlformats.org/officeDocument/2006/relationships/image" Target="../media/image218.png"/><Relationship Id="rId4" Type="http://schemas.openxmlformats.org/officeDocument/2006/relationships/image" Target="../media/image2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2.png"/><Relationship Id="rId2" Type="http://schemas.openxmlformats.org/officeDocument/2006/relationships/image" Target="../media/image2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4.png"/><Relationship Id="rId4" Type="http://schemas.openxmlformats.org/officeDocument/2006/relationships/image" Target="../media/image22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6.png"/><Relationship Id="rId2" Type="http://schemas.openxmlformats.org/officeDocument/2006/relationships/image" Target="../media/image2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7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9.png"/><Relationship Id="rId2" Type="http://schemas.openxmlformats.org/officeDocument/2006/relationships/image" Target="../media/image2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1.png"/><Relationship Id="rId4" Type="http://schemas.openxmlformats.org/officeDocument/2006/relationships/image" Target="../media/image230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8.png"/><Relationship Id="rId3" Type="http://schemas.openxmlformats.org/officeDocument/2006/relationships/image" Target="../media/image233.png"/><Relationship Id="rId7" Type="http://schemas.openxmlformats.org/officeDocument/2006/relationships/image" Target="../media/image237.png"/><Relationship Id="rId2" Type="http://schemas.openxmlformats.org/officeDocument/2006/relationships/image" Target="../media/image2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6.png"/><Relationship Id="rId5" Type="http://schemas.openxmlformats.org/officeDocument/2006/relationships/image" Target="../media/image235.png"/><Relationship Id="rId4" Type="http://schemas.openxmlformats.org/officeDocument/2006/relationships/image" Target="../media/image234.png"/><Relationship Id="rId9" Type="http://schemas.openxmlformats.org/officeDocument/2006/relationships/image" Target="../media/image23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등식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					     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이   에 대한 항등식이면  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			 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임을 설명하라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p.26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3861048"/>
            <a:ext cx="84644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dirty="0" smtClean="0">
                <a:solidFill>
                  <a:srgbClr val="FF0000"/>
                </a:solidFill>
              </a:rPr>
              <a:t>등식                                    의  의 우변의 항을 모두 좌변으로 이항하여 정리하면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dirty="0" smtClean="0">
                <a:solidFill>
                  <a:srgbClr val="FF0000"/>
                </a:solidFill>
              </a:rPr>
              <a:t>이 식은    에 대한 항등식이므로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dirty="0" smtClean="0">
                <a:solidFill>
                  <a:srgbClr val="FF0000"/>
                </a:solidFill>
              </a:rPr>
              <a:t>따라서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1970720"/>
            <a:ext cx="4320480" cy="37816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2060848"/>
            <a:ext cx="257211" cy="24768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55777" y="2533888"/>
            <a:ext cx="2929252" cy="397343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9632" y="4579272"/>
            <a:ext cx="4287007" cy="34034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68318" y="5134028"/>
            <a:ext cx="4622091" cy="353281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41342" y="5775564"/>
            <a:ext cx="210378" cy="223526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2066" y="5715016"/>
            <a:ext cx="3837096" cy="305658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19715" y="6237312"/>
            <a:ext cx="2666533" cy="33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5996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다항식                        이       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로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나누어 떨어질 때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, 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상수   의 값을 구하라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5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00588" y="1945291"/>
            <a:ext cx="916056" cy="373208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87618" y="1903263"/>
            <a:ext cx="3248478" cy="457264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2616178"/>
            <a:ext cx="296890" cy="30876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592" y="6105064"/>
            <a:ext cx="156968" cy="2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032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3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4"/>
            <a:ext cx="8222844" cy="3285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조립제법을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이용하여 다항식               </a:t>
            </a: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를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endParaRPr kumimoji="0" lang="en-US" altLang="ko-K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   </a:t>
            </a:r>
            <a:r>
              <a:rPr lang="ko-KR" altLang="en-US" sz="3200" dirty="0" smtClean="0">
                <a:latin typeface="+mj-lt"/>
              </a:rPr>
              <a:t>으로 나누었을 때의 몫과 나머지를 각각 구하라</a:t>
            </a:r>
            <a:r>
              <a:rPr lang="en-US" altLang="ko-KR" sz="3200" dirty="0" smtClean="0">
                <a:latin typeface="+mj-lt"/>
              </a:rPr>
              <a:t>.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몫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나머지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1948774"/>
            <a:ext cx="1952898" cy="40010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2925" y="2610575"/>
            <a:ext cx="838317" cy="31436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0371" y="5554530"/>
            <a:ext cx="1623533" cy="36078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6878" y="6202050"/>
            <a:ext cx="471162" cy="251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8880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조립제법을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이용하여 다음 나눗셈의 몫과 나머지를 각각 구하라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>
                <a:latin typeface="+mj-lt"/>
              </a:rPr>
              <a:t> </a:t>
            </a:r>
            <a:r>
              <a:rPr lang="en-US" altLang="ko-KR" sz="3200" baseline="0" dirty="0" smtClean="0">
                <a:latin typeface="+mj-lt"/>
              </a:rPr>
              <a:t> (1)</a:t>
            </a:r>
          </a:p>
          <a:p>
            <a:pPr>
              <a:lnSpc>
                <a:spcPct val="120000"/>
              </a:lnSpc>
              <a:buNone/>
            </a:pPr>
            <a:r>
              <a:rPr kumimoji="0" lang="en-US" altLang="ko-K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(2)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6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8273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</a:t>
            </a:r>
            <a:r>
              <a:rPr lang="ko-KR" altLang="en-US" sz="2400" dirty="0" smtClean="0">
                <a:solidFill>
                  <a:srgbClr val="FF0000"/>
                </a:solidFill>
              </a:rPr>
              <a:t>몫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                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r>
              <a:rPr lang="ko-KR" altLang="en-US" sz="2400" dirty="0" smtClean="0">
                <a:solidFill>
                  <a:srgbClr val="FF0000"/>
                </a:solidFill>
              </a:rPr>
              <a:t> 나머지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 </a:t>
            </a:r>
            <a:r>
              <a:rPr lang="ko-KR" altLang="en-US" sz="2400" dirty="0" smtClean="0">
                <a:solidFill>
                  <a:srgbClr val="FF0000"/>
                </a:solidFill>
              </a:rPr>
              <a:t>몫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                     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r>
              <a:rPr lang="ko-KR" altLang="en-US" sz="2400" dirty="0" smtClean="0">
                <a:solidFill>
                  <a:srgbClr val="FF0000"/>
                </a:solidFill>
              </a:rPr>
              <a:t> 나머지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3100215"/>
            <a:ext cx="4553585" cy="44773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3723471"/>
            <a:ext cx="4334480" cy="409632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7732" y="5568246"/>
            <a:ext cx="1714356" cy="339171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7444" y="5617860"/>
            <a:ext cx="184814" cy="294333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37732" y="6137872"/>
            <a:ext cx="2231345" cy="336572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50135" y="6161932"/>
            <a:ext cx="312853" cy="28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853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4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4"/>
            <a:ext cx="8222844" cy="3285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조립제법을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이용하여 다항식               </a:t>
            </a:r>
            <a:endParaRPr kumimoji="0" lang="en-US" altLang="ko-K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200" dirty="0">
                <a:latin typeface="+mj-lt"/>
              </a:rPr>
              <a:t>을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   </a:t>
            </a:r>
            <a:r>
              <a:rPr lang="ko-KR" altLang="en-US" sz="3200" dirty="0" smtClean="0">
                <a:latin typeface="+mj-lt"/>
              </a:rPr>
              <a:t>로 나누었을 때의 몫과 나머지를 각각 구하라</a:t>
            </a:r>
            <a:r>
              <a:rPr lang="en-US" altLang="ko-KR" sz="3200" dirty="0" smtClean="0">
                <a:latin typeface="+mj-lt"/>
              </a:rPr>
              <a:t>.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몫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나머지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49431" y="1948774"/>
            <a:ext cx="2915057" cy="40010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1022" y="2591522"/>
            <a:ext cx="990738" cy="333422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7530" y="5555856"/>
            <a:ext cx="1752302" cy="35813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0311" y="6194936"/>
            <a:ext cx="486038" cy="2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691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조립제법을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이용하여 다음 나눗셈의 몫과 나머지를 각각 구하라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>
                <a:latin typeface="+mj-lt"/>
              </a:rPr>
              <a:t> </a:t>
            </a:r>
            <a:r>
              <a:rPr lang="en-US" altLang="ko-KR" sz="3200" baseline="0" dirty="0" smtClean="0">
                <a:latin typeface="+mj-lt"/>
              </a:rPr>
              <a:t> (1)</a:t>
            </a:r>
          </a:p>
          <a:p>
            <a:pPr>
              <a:lnSpc>
                <a:spcPct val="120000"/>
              </a:lnSpc>
              <a:buNone/>
            </a:pPr>
            <a:r>
              <a:rPr kumimoji="0" lang="en-US" altLang="ko-K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(2)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7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84644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</a:t>
            </a:r>
            <a:r>
              <a:rPr lang="ko-KR" altLang="en-US" sz="2400" dirty="0" smtClean="0">
                <a:solidFill>
                  <a:srgbClr val="FF0000"/>
                </a:solidFill>
              </a:rPr>
              <a:t>몫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              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r>
              <a:rPr lang="ko-KR" altLang="en-US" sz="2400" dirty="0" smtClean="0">
                <a:solidFill>
                  <a:srgbClr val="FF0000"/>
                </a:solidFill>
              </a:rPr>
              <a:t> 나머지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 </a:t>
            </a:r>
            <a:r>
              <a:rPr lang="ko-KR" altLang="en-US" sz="2400" dirty="0" smtClean="0">
                <a:solidFill>
                  <a:srgbClr val="FF0000"/>
                </a:solidFill>
              </a:rPr>
              <a:t>몫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                </a:t>
            </a:r>
            <a:r>
              <a:rPr lang="ko-KR" altLang="en-US" sz="1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r>
              <a:rPr lang="ko-KR" altLang="en-US" sz="2400" dirty="0" smtClean="0">
                <a:solidFill>
                  <a:srgbClr val="FF0000"/>
                </a:solidFill>
              </a:rPr>
              <a:t> 나머지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0128" y="3068960"/>
            <a:ext cx="4906060" cy="44773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645024"/>
            <a:ext cx="4153480" cy="44773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1674" y="5579522"/>
            <a:ext cx="1521315" cy="35107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6869" y="6124223"/>
            <a:ext cx="1755095" cy="344637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7066" y="5627004"/>
            <a:ext cx="189868" cy="28480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2261" y="6211836"/>
            <a:ext cx="528920" cy="2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24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4"/>
            <a:ext cx="8259512" cy="3285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다항식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				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   </a:t>
            </a:r>
            <a:r>
              <a:rPr kumimoji="0" lang="en-US" altLang="ko-K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를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인수분해하라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842" y="6077886"/>
            <a:ext cx="1440160" cy="37545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10" y="1928802"/>
            <a:ext cx="4961954" cy="482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4848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다음 다항식을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인수분해하라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 smtClean="0">
                <a:latin typeface="+mj-lt"/>
              </a:rPr>
              <a:t>  (1)</a:t>
            </a:r>
          </a:p>
          <a:p>
            <a:pPr>
              <a:lnSpc>
                <a:spcPct val="120000"/>
              </a:lnSpc>
              <a:buNone/>
            </a:pPr>
            <a:r>
              <a:rPr kumimoji="0" lang="en-US" altLang="ko-K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(2)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49970" y="2500441"/>
            <a:ext cx="4982270" cy="476316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45821" y="3115752"/>
            <a:ext cx="4953691" cy="457264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287" y="5598326"/>
            <a:ext cx="1656184" cy="38798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40132" y="6120215"/>
            <a:ext cx="16859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68425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4"/>
            <a:ext cx="8222844" cy="3285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다음 다항식을 </a:t>
            </a: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인수분해하라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(1)                       (2) 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2803" y="2524838"/>
            <a:ext cx="2734057" cy="40010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2524838"/>
            <a:ext cx="971686" cy="409632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1856" y="5571838"/>
            <a:ext cx="1102489" cy="375848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1856" y="6091962"/>
            <a:ext cx="2637202" cy="37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4079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다음 다항식을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인수분해하라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 smtClean="0">
                <a:latin typeface="+mj-lt"/>
              </a:rPr>
              <a:t> (1)                      (2)</a:t>
            </a:r>
          </a:p>
          <a:p>
            <a:pPr>
              <a:lnSpc>
                <a:spcPct val="120000"/>
              </a:lnSpc>
              <a:buNone/>
            </a:pPr>
            <a:r>
              <a:rPr kumimoji="0" lang="en-US" altLang="ko-K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(3)                      (4)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433044"/>
            <a:ext cx="80324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                  (2) 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</a:t>
            </a:r>
            <a:r>
              <a:rPr lang="en-US" altLang="ko-KR" sz="2400" dirty="0">
                <a:solidFill>
                  <a:srgbClr val="FF0000"/>
                </a:solidFill>
              </a:rPr>
              <a:t>3</a:t>
            </a:r>
            <a:r>
              <a:rPr lang="en-US" altLang="ko-KR" sz="2400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(4)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564904"/>
            <a:ext cx="2715004" cy="409632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92062" y="2539688"/>
            <a:ext cx="3772426" cy="457264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4" y="3100902"/>
            <a:ext cx="943107" cy="40010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635" y="3106226"/>
            <a:ext cx="1295581" cy="46679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29961" y="5183810"/>
            <a:ext cx="1009509" cy="33650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03807" y="5183809"/>
            <a:ext cx="1138503" cy="336503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29961" y="5720682"/>
            <a:ext cx="2449951" cy="347511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29961" y="6268563"/>
            <a:ext cx="3026015" cy="35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00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다음 다항식을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인수분해하는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방법을 토론하라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baseline="0" dirty="0" smtClean="0">
                <a:latin typeface="+mj-lt"/>
              </a:rPr>
              <a:t>  (1)</a:t>
            </a:r>
          </a:p>
          <a:p>
            <a:pPr>
              <a:lnSpc>
                <a:spcPct val="120000"/>
              </a:lnSpc>
              <a:buNone/>
            </a:pPr>
            <a:r>
              <a:rPr kumimoji="0" lang="en-US" altLang="ko-K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(2) </a:t>
            </a:r>
            <a:r>
              <a:rPr kumimoji="0" lang="en-US" altLang="ko-K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                     </a:t>
            </a:r>
            <a:r>
              <a:rPr lang="en-US" altLang="ko-KR" sz="2800" baseline="0" dirty="0" smtClean="0">
                <a:latin typeface="+mj-lt"/>
              </a:rPr>
              <a:t> </a:t>
            </a:r>
            <a:r>
              <a:rPr lang="en-US" altLang="ko-KR" sz="2800" baseline="0" dirty="0" smtClean="0">
                <a:latin typeface="+mj-lt"/>
              </a:rPr>
              <a:t>(3)</a:t>
            </a:r>
            <a:endParaRPr kumimoji="0" lang="ko-KR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3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p.36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335386"/>
            <a:ext cx="2217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(</a:t>
            </a:r>
            <a:r>
              <a:rPr lang="en-US" altLang="ko-KR" sz="2400" dirty="0" smtClean="0">
                <a:solidFill>
                  <a:srgbClr val="FF0000"/>
                </a:solidFill>
              </a:rPr>
              <a:t>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</a:t>
            </a:r>
            <a:r>
              <a:rPr lang="en-US" altLang="ko-KR" sz="2400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(3)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3071810"/>
            <a:ext cx="4929876" cy="402964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43042" y="3607612"/>
            <a:ext cx="1680445" cy="41153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20292" y="3591540"/>
            <a:ext cx="1740461" cy="368669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2472" y="5595753"/>
            <a:ext cx="2589663" cy="33452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62472" y="6158741"/>
            <a:ext cx="2847820" cy="333011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347488" y="5030132"/>
            <a:ext cx="1114425" cy="39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0552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p.27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2133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등식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						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 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이</a:t>
            </a:r>
            <a:endParaRPr kumimoji="0" lang="en-US" altLang="ko-KR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에 대한 항등식이 되도록 하는 세 상수 </a:t>
            </a:r>
            <a:endParaRPr kumimoji="0" lang="en-US" altLang="ko-K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    </a:t>
            </a:r>
            <a:r>
              <a:rPr lang="ko-KR" altLang="en-US" sz="3200" dirty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 값을 각각 구하라</a:t>
            </a:r>
            <a:r>
              <a:rPr lang="en-US" altLang="ko-KR" sz="3200" dirty="0" smtClean="0">
                <a:latin typeface="+mj-lt"/>
              </a:rPr>
              <a:t>.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77045" y="1916832"/>
            <a:ext cx="5819291" cy="41984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936" y="2679758"/>
            <a:ext cx="278160" cy="267858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9592" y="3143702"/>
            <a:ext cx="994662" cy="357306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584" y="6085362"/>
            <a:ext cx="2774680" cy="29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59770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3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4"/>
            <a:ext cx="8222844" cy="3285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다항식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            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를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인</a:t>
            </a: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수분해하라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1929722"/>
            <a:ext cx="1943371" cy="41915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6116539"/>
            <a:ext cx="2589855" cy="336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4014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다음 다항식을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인수분해하라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 smtClean="0">
                <a:latin typeface="+mj-lt"/>
              </a:rPr>
              <a:t>  (1)</a:t>
            </a:r>
          </a:p>
          <a:p>
            <a:pPr>
              <a:lnSpc>
                <a:spcPct val="120000"/>
              </a:lnSpc>
              <a:buNone/>
            </a:pPr>
            <a:r>
              <a:rPr kumimoji="0" lang="en-US" altLang="ko-K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(2)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>
                <a:latin typeface="+mj-lt"/>
              </a:rPr>
              <a:t>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4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532345"/>
            <a:ext cx="1771897" cy="400106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123809"/>
            <a:ext cx="2581635" cy="409632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1851" y="5589240"/>
            <a:ext cx="2849220" cy="35390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1851" y="6125371"/>
            <a:ext cx="2040879" cy="35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3773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다음 다항식을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인수분해하라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 smtClean="0">
                <a:latin typeface="+mj-lt"/>
              </a:rPr>
              <a:t>  (1)</a:t>
            </a:r>
          </a:p>
          <a:p>
            <a:pPr>
              <a:lnSpc>
                <a:spcPct val="120000"/>
              </a:lnSpc>
              <a:buNone/>
            </a:pPr>
            <a:r>
              <a:rPr kumimoji="0" lang="en-US" altLang="ko-K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(2)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5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534364"/>
            <a:ext cx="2705478" cy="39058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109951"/>
            <a:ext cx="3296110" cy="409632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3791" y="5570744"/>
            <a:ext cx="3605399" cy="378536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03363" y="6098784"/>
            <a:ext cx="3438430" cy="40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85961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다음 다항식을 </a:t>
            </a:r>
            <a:r>
              <a:rPr kumimoji="0" lang="ko-KR" alt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인수분해하는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방법을 토론하라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 smtClean="0">
                <a:latin typeface="+mj-lt"/>
              </a:rPr>
              <a:t>  (1)</a:t>
            </a:r>
          </a:p>
          <a:p>
            <a:pPr>
              <a:lnSpc>
                <a:spcPct val="120000"/>
              </a:lnSpc>
              <a:buNone/>
            </a:pPr>
            <a:r>
              <a:rPr kumimoji="0" lang="en-US" altLang="ko-K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(2)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>
                <a:latin typeface="+mj-lt"/>
              </a:rPr>
              <a:t>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6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437112"/>
            <a:ext cx="78883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조립제법을</a:t>
            </a:r>
            <a:r>
              <a:rPr lang="ko-KR" altLang="en-US" sz="2400" dirty="0" smtClean="0">
                <a:solidFill>
                  <a:srgbClr val="FF0000"/>
                </a:solidFill>
              </a:rPr>
              <a:t> 이용하여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인수분해한다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3054609"/>
            <a:ext cx="1743318" cy="40963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3648387"/>
            <a:ext cx="3286584" cy="428685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632" y="5708377"/>
            <a:ext cx="2863241" cy="34815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9632" y="6245662"/>
            <a:ext cx="3418000" cy="33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478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01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교과서 </a:t>
            </a:r>
            <a:r>
              <a:rPr lang="en-US" altLang="ko-KR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p.38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73843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    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       ,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        ,       </a:t>
            </a:r>
            <a:r>
              <a:rPr lang="en-US" altLang="ko-KR" sz="1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다음 등식이   에 대한 항등식이 되도록 하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는 세 상수   </a:t>
            </a:r>
            <a:r>
              <a:rPr lang="ko-KR" altLang="en-US" sz="14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  <a:r>
              <a:rPr lang="ko-KR" altLang="en-US" sz="3200" dirty="0" smtClean="0">
                <a:solidFill>
                  <a:prstClr val="black"/>
                </a:solidFill>
              </a:rPr>
              <a:t>  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  <a:r>
              <a:rPr lang="ko-KR" altLang="en-US" sz="3200" dirty="0" smtClean="0">
                <a:solidFill>
                  <a:prstClr val="black"/>
                </a:solidFill>
              </a:rPr>
              <a:t>  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값을 각각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(1)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(2)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8312" y="1994650"/>
            <a:ext cx="328976" cy="296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2600236"/>
            <a:ext cx="273391" cy="28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78928" y="2472654"/>
            <a:ext cx="230951" cy="427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5200" y="2571744"/>
            <a:ext cx="273391" cy="30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19672" y="3042217"/>
            <a:ext cx="43148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28309" y="3591122"/>
            <a:ext cx="64198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87624" y="5607996"/>
            <a:ext cx="770272" cy="295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1419" y="5608564"/>
            <a:ext cx="761316" cy="304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59833" y="5609132"/>
            <a:ext cx="1012102" cy="31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96677" y="6175006"/>
            <a:ext cx="788186" cy="295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23729" y="6185764"/>
            <a:ext cx="743402" cy="322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59832" y="6142620"/>
            <a:ext cx="734446" cy="34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02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교과서 </a:t>
            </a:r>
            <a:r>
              <a:rPr lang="en-US" altLang="ko-KR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p.38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                      을 다음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일차식으로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나누었을 때의 나머지를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(1)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(2)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72120"/>
            <a:ext cx="3024336" cy="44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7" y="3029913"/>
            <a:ext cx="1008112" cy="42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3501008"/>
            <a:ext cx="1034795" cy="44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05730" y="5598293"/>
            <a:ext cx="3619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23420" y="6147198"/>
            <a:ext cx="2381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03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교과서 </a:t>
            </a:r>
            <a:r>
              <a:rPr lang="en-US" altLang="ko-KR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p.38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           ,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                      가 두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일차식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      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로</a:t>
            </a:r>
            <a:r>
              <a:rPr lang="ko-KR" altLang="en-US" sz="3200" dirty="0" smtClean="0">
                <a:solidFill>
                  <a:prstClr val="black"/>
                </a:solidFill>
              </a:rPr>
              <a:t> 각각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나누어떨어질</a:t>
            </a:r>
            <a:r>
              <a:rPr lang="ko-KR" altLang="en-US" sz="3200" dirty="0" smtClean="0">
                <a:solidFill>
                  <a:prstClr val="black"/>
                </a:solidFill>
              </a:rPr>
              <a:t>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두 상수   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값을 각각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83872"/>
            <a:ext cx="2952328" cy="443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1877785"/>
            <a:ext cx="1008112" cy="42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3" y="2493518"/>
            <a:ext cx="973921" cy="40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28384" y="2582320"/>
            <a:ext cx="288032" cy="299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2416" y="3024248"/>
            <a:ext cx="243320" cy="45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7224" y="5589240"/>
            <a:ext cx="10953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9502" y="5583291"/>
            <a:ext cx="7905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04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교과서 </a:t>
            </a:r>
            <a:r>
              <a:rPr lang="en-US" altLang="ko-KR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p.38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410978"/>
            <a:ext cx="77443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                              (2)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(3)                               (4)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(5)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다음 식을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인수분해하라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(1)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(2)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(3)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(4)                          (5)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414381"/>
            <a:ext cx="4392488" cy="51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3433202"/>
            <a:ext cx="3024336" cy="42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3933056"/>
            <a:ext cx="1258744" cy="432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90110" y="3942109"/>
            <a:ext cx="10668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624" y="5095766"/>
            <a:ext cx="1692989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041" y="5095133"/>
            <a:ext cx="1179690" cy="4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87624" y="5652667"/>
            <a:ext cx="1170685" cy="40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32041" y="5652878"/>
            <a:ext cx="2854669" cy="414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87625" y="6167039"/>
            <a:ext cx="2863674" cy="441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601103" y="2926789"/>
            <a:ext cx="3354419" cy="420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05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교과서 </a:t>
            </a:r>
            <a:r>
              <a:rPr lang="en-US" altLang="ko-KR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p.38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다음 식을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인수분해하라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(1)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(2)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4244" y="2431869"/>
            <a:ext cx="2666619" cy="43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4244" y="2935925"/>
            <a:ext cx="3456384" cy="43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632" y="5629903"/>
            <a:ext cx="2791117" cy="33771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9632" y="6158056"/>
            <a:ext cx="2380462" cy="3349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06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교과서 </a:t>
            </a:r>
            <a:r>
              <a:rPr lang="en-US" altLang="ko-KR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p.39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4857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     </a:t>
            </a:r>
            <a:r>
              <a:rPr lang="en-US" altLang="ko-KR" sz="1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        ,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등식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가   에 대한 항등식이 되도록 하는 세 상수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,  ,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값을 각각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 r="76852" b="-10091"/>
          <a:stretch>
            <a:fillRect/>
          </a:stretch>
        </p:blipFill>
        <p:spPr bwMode="auto">
          <a:xfrm>
            <a:off x="971600" y="2420888"/>
            <a:ext cx="210020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 l="23016" b="3671"/>
          <a:stretch>
            <a:fillRect/>
          </a:stretch>
        </p:blipFill>
        <p:spPr bwMode="auto">
          <a:xfrm>
            <a:off x="1691680" y="2996952"/>
            <a:ext cx="698477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761744"/>
            <a:ext cx="328976" cy="296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8528" y="4374297"/>
            <a:ext cx="240882" cy="2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4263710"/>
            <a:ext cx="203489" cy="376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87912" y="4348745"/>
            <a:ext cx="240882" cy="272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7"/>
          <a:srcRect r="60884"/>
          <a:stretch>
            <a:fillRect/>
          </a:stretch>
        </p:blipFill>
        <p:spPr>
          <a:xfrm>
            <a:off x="785786" y="6142203"/>
            <a:ext cx="1143008" cy="309471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7"/>
          <a:srcRect l="39116" r="31547" b="7664"/>
          <a:stretch>
            <a:fillRect/>
          </a:stretch>
        </p:blipFill>
        <p:spPr>
          <a:xfrm>
            <a:off x="2071670" y="6156090"/>
            <a:ext cx="857256" cy="285752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7"/>
          <a:srcRect l="70897" b="7664"/>
          <a:stretch>
            <a:fillRect/>
          </a:stretch>
        </p:blipFill>
        <p:spPr>
          <a:xfrm>
            <a:off x="3162904" y="6143644"/>
            <a:ext cx="850416" cy="2857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다음 등식이   에 대한 항등식이 되도록 하는 세 상수         의 값을 각각 구하라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baseline="0" dirty="0">
                <a:latin typeface="+mj-lt"/>
              </a:rPr>
              <a:t> </a:t>
            </a:r>
            <a:r>
              <a:rPr lang="en-US" altLang="ko-KR" sz="3200" baseline="0" dirty="0" smtClean="0">
                <a:latin typeface="+mj-lt"/>
              </a:rPr>
              <a:t> (1)</a:t>
            </a:r>
          </a:p>
          <a:p>
            <a:pPr>
              <a:lnSpc>
                <a:spcPct val="120000"/>
              </a:lnSpc>
              <a:buNone/>
            </a:pPr>
            <a:r>
              <a:rPr kumimoji="0" lang="en-US" altLang="ko-K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(2)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p.27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39" y="2009105"/>
            <a:ext cx="327641" cy="33977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7759" y="2558412"/>
            <a:ext cx="1143441" cy="41779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76586" y="3068960"/>
            <a:ext cx="6335603" cy="44807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76586" y="3645024"/>
            <a:ext cx="5847843" cy="44348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1640" y="5597612"/>
            <a:ext cx="3300199" cy="34880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31640" y="6157453"/>
            <a:ext cx="3339717" cy="34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39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07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교과서 </a:t>
            </a:r>
            <a:r>
              <a:rPr lang="en-US" altLang="ko-KR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p.38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                             가       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를</a:t>
            </a:r>
            <a:r>
              <a:rPr lang="ko-KR" altLang="en-US" sz="3200" dirty="0" smtClean="0">
                <a:solidFill>
                  <a:prstClr val="black"/>
                </a:solidFill>
              </a:rPr>
              <a:t> 인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수로 가질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다항식        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를</a:t>
            </a:r>
            <a:r>
              <a:rPr lang="ko-KR" altLang="en-US" sz="3200" dirty="0" smtClean="0">
                <a:solidFill>
                  <a:prstClr val="black"/>
                </a:solidFill>
              </a:rPr>
              <a:t>       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로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나누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err="1" smtClean="0">
                <a:solidFill>
                  <a:prstClr val="black"/>
                </a:solidFill>
              </a:rPr>
              <a:t>었을</a:t>
            </a:r>
            <a:r>
              <a:rPr lang="ko-KR" altLang="en-US" sz="3200" dirty="0" smtClean="0">
                <a:solidFill>
                  <a:prstClr val="black"/>
                </a:solidFill>
              </a:rPr>
              <a:t> 때의 나머지를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</a:p>
          <a:p>
            <a:pPr marL="342900" lvl="0" indent="-342900" algn="r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(</a:t>
            </a:r>
            <a:r>
              <a:rPr lang="ko-KR" altLang="en-US" sz="3200" dirty="0" smtClean="0">
                <a:solidFill>
                  <a:prstClr val="black"/>
                </a:solidFill>
              </a:rPr>
              <a:t>단</a:t>
            </a:r>
            <a:r>
              <a:rPr lang="en-US" altLang="ko-KR" sz="3200" dirty="0" smtClean="0">
                <a:solidFill>
                  <a:prstClr val="black"/>
                </a:solidFill>
              </a:rPr>
              <a:t>,   </a:t>
            </a:r>
            <a:r>
              <a:rPr lang="ko-KR" altLang="en-US" sz="3200" dirty="0" smtClean="0">
                <a:solidFill>
                  <a:prstClr val="black"/>
                </a:solidFill>
              </a:rPr>
              <a:t>는 상수이다</a:t>
            </a:r>
            <a:r>
              <a:rPr lang="en-US" altLang="ko-KR" sz="3200" dirty="0" smtClean="0">
                <a:solidFill>
                  <a:prstClr val="black"/>
                </a:solidFill>
              </a:rPr>
              <a:t>.)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883536"/>
            <a:ext cx="3923969" cy="493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903184"/>
            <a:ext cx="1008112" cy="42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2461832"/>
            <a:ext cx="11334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2454826"/>
            <a:ext cx="1008112" cy="409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8184" y="3771624"/>
            <a:ext cx="288032" cy="299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08065" y="6169533"/>
            <a:ext cx="549783" cy="317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08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교과서 </a:t>
            </a:r>
            <a:r>
              <a:rPr lang="en-US" altLang="ko-KR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p.38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                                   가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       을 인수로 가질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상수   의 값을 구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하고       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를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인수분해하라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1024" y="1871426"/>
            <a:ext cx="4896544" cy="45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475480"/>
            <a:ext cx="1034795" cy="44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2564904"/>
            <a:ext cx="288032" cy="299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0984" y="3007647"/>
            <a:ext cx="936104" cy="504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584" y="5542738"/>
            <a:ext cx="815458" cy="29955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273" y="5986310"/>
            <a:ext cx="4019107" cy="3716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09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교과서 </a:t>
            </a:r>
            <a:r>
              <a:rPr lang="en-US" altLang="ko-KR" sz="1400" b="1" kern="1200" noProof="0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+mn-cs"/>
              </a:rPr>
              <a:t>p.38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각 모서리의 길이가        </a:t>
            </a:r>
            <a:r>
              <a:rPr lang="en-US" altLang="ko-KR" sz="3200" dirty="0" smtClean="0">
                <a:solidFill>
                  <a:prstClr val="black"/>
                </a:solidFill>
              </a:rPr>
              <a:t>,      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,    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인 직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육면체 모양의 선물 상자가 있다</a:t>
            </a:r>
            <a:r>
              <a:rPr lang="en-US" altLang="ko-KR" sz="3200" dirty="0" smtClean="0">
                <a:solidFill>
                  <a:prstClr val="black"/>
                </a:solidFill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</a:rPr>
              <a:t>이 선물 상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자의 부피가                        일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각 모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서리의 길이를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</a:p>
          <a:p>
            <a:pPr marL="342900" lvl="0" indent="-342900" algn="r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(</a:t>
            </a:r>
            <a:r>
              <a:rPr lang="ko-KR" altLang="en-US" sz="3200" dirty="0" smtClean="0">
                <a:solidFill>
                  <a:prstClr val="black"/>
                </a:solidFill>
              </a:rPr>
              <a:t>단</a:t>
            </a:r>
            <a:r>
              <a:rPr lang="en-US" altLang="ko-KR" sz="3200" dirty="0" smtClean="0">
                <a:solidFill>
                  <a:prstClr val="black"/>
                </a:solidFill>
              </a:rPr>
              <a:t>,   ,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,</a:t>
            </a:r>
            <a:r>
              <a:rPr lang="en-US" altLang="ko-KR" sz="9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,</a:t>
            </a:r>
            <a:r>
              <a:rPr lang="en-US" altLang="ko-KR" sz="10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</a:rPr>
              <a:t>는 자연수이다</a:t>
            </a:r>
            <a:r>
              <a:rPr lang="en-US" altLang="ko-KR" sz="3200" dirty="0" smtClean="0">
                <a:solidFill>
                  <a:prstClr val="black"/>
                </a:solidFill>
              </a:rPr>
              <a:t>.)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963700"/>
            <a:ext cx="1008112" cy="339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969377"/>
            <a:ext cx="936104" cy="3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1954674"/>
            <a:ext cx="1008112" cy="367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3008180"/>
            <a:ext cx="3312368" cy="46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72984" y="4356325"/>
            <a:ext cx="288032" cy="299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36096" y="4221088"/>
            <a:ext cx="243320" cy="45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2368" y="4326509"/>
            <a:ext cx="288032" cy="325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449946" y="4351456"/>
            <a:ext cx="353567" cy="329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7584" y="6082450"/>
            <a:ext cx="2958598" cy="3615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01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p.42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84482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두 다항식</a:t>
            </a:r>
            <a:r>
              <a:rPr lang="en-US" altLang="ko-KR" sz="3200" dirty="0" smtClean="0">
                <a:solidFill>
                  <a:prstClr val="black"/>
                </a:solidFill>
              </a:rPr>
              <a:t>						    </a:t>
            </a:r>
            <a:r>
              <a:rPr lang="ko-KR" altLang="en-US" sz="3200" dirty="0" smtClean="0">
                <a:solidFill>
                  <a:prstClr val="black"/>
                </a:solidFill>
              </a:rPr>
              <a:t>에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대하여  </a:t>
            </a:r>
            <a:r>
              <a:rPr lang="en-US" altLang="ko-KR" sz="3200" dirty="0" smtClean="0">
                <a:solidFill>
                  <a:prstClr val="black"/>
                </a:solidFill>
              </a:rPr>
              <a:t>				</a:t>
            </a:r>
            <a:r>
              <a:rPr lang="ko-KR" altLang="en-US" sz="3200" dirty="0" smtClean="0">
                <a:solidFill>
                  <a:prstClr val="black"/>
                </a:solidFill>
              </a:rPr>
              <a:t>를 만족시키는 다항식    는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①				  ②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③				  ④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⑤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1912115"/>
            <a:ext cx="5040560" cy="53167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728" y="2714620"/>
            <a:ext cx="3240360" cy="383824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3976" y="3286124"/>
            <a:ext cx="441760" cy="383824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0833" y="3908776"/>
            <a:ext cx="1286992" cy="488169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4754" y="3911557"/>
            <a:ext cx="1213470" cy="485388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8238" y="4572008"/>
            <a:ext cx="1299587" cy="507960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88239" y="5286388"/>
            <a:ext cx="1083562" cy="445139"/>
          </a:xfrm>
          <a:prstGeom prst="rect">
            <a:avLst/>
          </a:prstGeom>
        </p:spPr>
      </p:pic>
      <p:sp>
        <p:nvSpPr>
          <p:cNvPr id="14" name="타원 13"/>
          <p:cNvSpPr/>
          <p:nvPr/>
        </p:nvSpPr>
        <p:spPr>
          <a:xfrm>
            <a:off x="4768271" y="4638358"/>
            <a:ext cx="415361" cy="4283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85359" y="4580834"/>
            <a:ext cx="1173257" cy="4827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02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p.42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55576" y="184482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대한 다항식</a:t>
            </a:r>
            <a:r>
              <a:rPr lang="en-US" altLang="ko-KR" sz="3200" dirty="0" smtClean="0">
                <a:solidFill>
                  <a:prstClr val="black"/>
                </a:solidFill>
              </a:rPr>
              <a:t>				 </a:t>
            </a:r>
            <a:r>
              <a:rPr lang="ko-KR" altLang="en-US" sz="3200" dirty="0" smtClean="0">
                <a:solidFill>
                  <a:prstClr val="black"/>
                </a:solidFill>
              </a:rPr>
              <a:t>의 전개식에서   항의 계수가 </a:t>
            </a: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일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상수항은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①				  ②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③				  ④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⑤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448" y="2100788"/>
            <a:ext cx="253676" cy="26738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346" y="1963664"/>
            <a:ext cx="3417116" cy="428628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0948" y="2696408"/>
            <a:ext cx="253676" cy="26738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7170" y="2636168"/>
            <a:ext cx="195534" cy="29626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673" y="3326211"/>
            <a:ext cx="217632" cy="329745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2081" y="3326211"/>
            <a:ext cx="208614" cy="329744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9673" y="4003569"/>
            <a:ext cx="212960" cy="32974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67390" y="4003913"/>
            <a:ext cx="407232" cy="332572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2686" y="4683318"/>
            <a:ext cx="409971" cy="327977"/>
          </a:xfrm>
          <a:prstGeom prst="rect">
            <a:avLst/>
          </a:prstGeom>
        </p:spPr>
      </p:pic>
      <p:sp>
        <p:nvSpPr>
          <p:cNvPr id="20" name="타원 19"/>
          <p:cNvSpPr/>
          <p:nvPr/>
        </p:nvSpPr>
        <p:spPr>
          <a:xfrm>
            <a:off x="1124318" y="3947354"/>
            <a:ext cx="415361" cy="4283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03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p.42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</a:t>
            </a:r>
            <a:r>
              <a:rPr lang="en-US" altLang="ko-KR" sz="3200" dirty="0" smtClean="0">
                <a:solidFill>
                  <a:prstClr val="black"/>
                </a:solidFill>
              </a:rPr>
              <a:t>			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이</a:t>
            </a:r>
            <a:r>
              <a:rPr lang="en-US" altLang="ko-KR" sz="3200" dirty="0" smtClean="0">
                <a:solidFill>
                  <a:prstClr val="black"/>
                </a:solidFill>
              </a:rPr>
              <a:t>		</a:t>
            </a:r>
            <a:r>
              <a:rPr lang="ko-KR" altLang="en-US" sz="3200" dirty="0" smtClean="0">
                <a:solidFill>
                  <a:prstClr val="black"/>
                </a:solidFill>
              </a:rPr>
              <a:t>로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나누어떨어지도록</a:t>
            </a:r>
            <a:r>
              <a:rPr lang="ko-KR" altLang="en-US" sz="3200" dirty="0" smtClean="0">
                <a:solidFill>
                  <a:prstClr val="black"/>
                </a:solidFill>
              </a:rPr>
              <a:t> 하는 두 상수      에 대하여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   </a:t>
            </a:r>
            <a:r>
              <a:rPr lang="ko-KR" altLang="en-US" sz="3200" dirty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값은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①				  ②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③				  ④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⑤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1928802"/>
            <a:ext cx="2874871" cy="40623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120" y="1932973"/>
            <a:ext cx="1584236" cy="40206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22" y="2526230"/>
            <a:ext cx="691308" cy="402704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575" y="3214686"/>
            <a:ext cx="980129" cy="390520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0832" y="3987715"/>
            <a:ext cx="587541" cy="32641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1886" y="3984107"/>
            <a:ext cx="587436" cy="33002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63688" y="4694738"/>
            <a:ext cx="208788" cy="330021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41886" y="4694738"/>
            <a:ext cx="208788" cy="330021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63688" y="5382249"/>
            <a:ext cx="224414" cy="330020"/>
          </a:xfrm>
          <a:prstGeom prst="rect">
            <a:avLst/>
          </a:prstGeom>
        </p:spPr>
      </p:pic>
      <p:sp>
        <p:nvSpPr>
          <p:cNvPr id="20" name="타원 19"/>
          <p:cNvSpPr/>
          <p:nvPr/>
        </p:nvSpPr>
        <p:spPr>
          <a:xfrm>
            <a:off x="1169765" y="5277492"/>
            <a:ext cx="415361" cy="4283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04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p.42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모든 실수   에 대하여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이 성립할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   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값은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  <a:endParaRPr lang="en-US" altLang="ko-KR" sz="3200" dirty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①				  ②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③				  ④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⑤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008" y="2060848"/>
            <a:ext cx="348832" cy="275821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2643182"/>
            <a:ext cx="6361070" cy="412407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3311520"/>
            <a:ext cx="1050904" cy="381613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4602" y="4071943"/>
            <a:ext cx="409208" cy="326088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684" y="4071943"/>
            <a:ext cx="399762" cy="330838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1534" y="4745169"/>
            <a:ext cx="402439" cy="321951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92354" y="4714884"/>
            <a:ext cx="394226" cy="321951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11534" y="5404816"/>
            <a:ext cx="402439" cy="334228"/>
          </a:xfrm>
          <a:prstGeom prst="rect">
            <a:avLst/>
          </a:prstGeom>
        </p:spPr>
      </p:pic>
      <p:sp>
        <p:nvSpPr>
          <p:cNvPr id="15" name="타원 14"/>
          <p:cNvSpPr/>
          <p:nvPr/>
        </p:nvSpPr>
        <p:spPr>
          <a:xfrm>
            <a:off x="1169765" y="5367218"/>
            <a:ext cx="415361" cy="4283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1332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05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p.43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</a:t>
            </a:r>
            <a:r>
              <a:rPr lang="en-US" altLang="ko-KR" sz="3200" dirty="0" smtClean="0">
                <a:solidFill>
                  <a:prstClr val="black"/>
                </a:solidFill>
              </a:rPr>
              <a:t>					 </a:t>
            </a:r>
            <a:r>
              <a:rPr lang="ko-KR" altLang="en-US" sz="3200" dirty="0" smtClean="0">
                <a:solidFill>
                  <a:prstClr val="black"/>
                </a:solidFill>
              </a:rPr>
              <a:t>를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인수분해하면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  <a:endParaRPr lang="en-US" altLang="ko-KR" sz="3200" dirty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①				  ②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③				  ④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⑤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24" name="그림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741" y="1906330"/>
            <a:ext cx="4262475" cy="469982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832" y="3187706"/>
            <a:ext cx="1765734" cy="441434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4088" y="3187707"/>
            <a:ext cx="1749291" cy="438890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0832" y="3866772"/>
            <a:ext cx="1938384" cy="440542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4088" y="3882802"/>
            <a:ext cx="1862690" cy="421969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00832" y="4577320"/>
            <a:ext cx="1915178" cy="432460"/>
          </a:xfrm>
          <a:prstGeom prst="rect">
            <a:avLst/>
          </a:prstGeom>
        </p:spPr>
      </p:pic>
      <p:sp>
        <p:nvSpPr>
          <p:cNvPr id="31" name="타원 30"/>
          <p:cNvSpPr/>
          <p:nvPr/>
        </p:nvSpPr>
        <p:spPr>
          <a:xfrm>
            <a:off x="4827365" y="3226202"/>
            <a:ext cx="415361" cy="4283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6917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06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p.43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>
              <a:lnSpc>
                <a:spcPct val="13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</a:t>
            </a:r>
            <a:r>
              <a:rPr lang="en-US" altLang="ko-KR" sz="3200" dirty="0" smtClean="0">
                <a:solidFill>
                  <a:prstClr val="black"/>
                </a:solidFill>
              </a:rPr>
              <a:t>	</a:t>
            </a:r>
          </a:p>
          <a:p>
            <a:pPr lvl="0">
              <a:lnSpc>
                <a:spcPct val="130000"/>
              </a:lnSpc>
              <a:spcBef>
                <a:spcPct val="20000"/>
              </a:spcBef>
            </a:pP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lnSpc>
                <a:spcPct val="130000"/>
              </a:lnSpc>
              <a:spcBef>
                <a:spcPct val="20000"/>
              </a:spcBef>
            </a:pPr>
            <a:endParaRPr lang="en-US" altLang="ko-KR" sz="1400" dirty="0" smtClean="0">
              <a:solidFill>
                <a:prstClr val="black"/>
              </a:solidFill>
            </a:endParaRPr>
          </a:p>
          <a:p>
            <a:pPr lvl="0">
              <a:lnSpc>
                <a:spcPct val="13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을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인수분해하면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</a:p>
          <a:p>
            <a:pPr lvl="0">
              <a:lnSpc>
                <a:spcPct val="130000"/>
              </a:lnSpc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①				  ②</a:t>
            </a:r>
          </a:p>
          <a:p>
            <a:pPr lvl="0">
              <a:lnSpc>
                <a:spcPct val="13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③				  ④</a:t>
            </a:r>
          </a:p>
          <a:p>
            <a:pPr lvl="0">
              <a:lnSpc>
                <a:spcPct val="13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⑤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3071065"/>
            <a:ext cx="4360851" cy="42994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0766" y="2571386"/>
            <a:ext cx="3908017" cy="42556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0832" y="4316768"/>
            <a:ext cx="1833228" cy="42994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200" y="4332869"/>
            <a:ext cx="1815088" cy="417059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0832" y="4964060"/>
            <a:ext cx="1713630" cy="42994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200" y="4969157"/>
            <a:ext cx="1640376" cy="424846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12546" y="5625290"/>
            <a:ext cx="1821514" cy="418535"/>
          </a:xfrm>
          <a:prstGeom prst="rect">
            <a:avLst/>
          </a:prstGeom>
        </p:spPr>
      </p:pic>
      <p:sp>
        <p:nvSpPr>
          <p:cNvPr id="22" name="타원 21"/>
          <p:cNvSpPr/>
          <p:nvPr/>
        </p:nvSpPr>
        <p:spPr>
          <a:xfrm>
            <a:off x="1188053" y="4302830"/>
            <a:ext cx="415361" cy="4283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53712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07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p.43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     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를</a:t>
            </a:r>
            <a:r>
              <a:rPr lang="ko-KR" altLang="en-US" sz="3200" dirty="0" smtClean="0">
                <a:solidFill>
                  <a:prstClr val="black"/>
                </a:solidFill>
              </a:rPr>
              <a:t>      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로</a:t>
            </a:r>
            <a:r>
              <a:rPr lang="ko-KR" altLang="en-US" sz="3200" dirty="0" smtClean="0">
                <a:solidFill>
                  <a:prstClr val="black"/>
                </a:solidFill>
              </a:rPr>
              <a:t> 나누었을 때의 나머지가   일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다항식           을       로 나누었을 때의 나머지를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538" y="1947090"/>
            <a:ext cx="785818" cy="408625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888" y="1990390"/>
            <a:ext cx="806329" cy="325242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2540175"/>
            <a:ext cx="228881" cy="350952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9652" y="2571744"/>
            <a:ext cx="1452570" cy="35719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0860" y="2607294"/>
            <a:ext cx="811420" cy="285620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0150" y="6143644"/>
            <a:ext cx="221209" cy="30969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953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다항식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				    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을 다음 일차식으로 나누었을 때의 나머지를 구하라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(1)				   (2)  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p.29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4094" y="1937592"/>
            <a:ext cx="3868066" cy="411288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6052" y="3143248"/>
            <a:ext cx="894989" cy="35119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86300" y="3143248"/>
            <a:ext cx="847008" cy="35119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4079" y="5678380"/>
            <a:ext cx="667977" cy="26850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4079" y="6178420"/>
            <a:ext cx="188061" cy="27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782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08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p.43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</a:t>
            </a:r>
            <a:r>
              <a:rPr lang="en-US" altLang="ko-KR" sz="3200" dirty="0" smtClean="0">
                <a:solidFill>
                  <a:prstClr val="black"/>
                </a:solidFill>
              </a:rPr>
              <a:t>			   </a:t>
            </a:r>
            <a:r>
              <a:rPr lang="ko-KR" altLang="en-US" sz="3200" dirty="0" smtClean="0">
                <a:solidFill>
                  <a:prstClr val="black"/>
                </a:solidFill>
              </a:rPr>
              <a:t>을        로 나누었을 때의 몫과 나머지를 각각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116" y="1928802"/>
            <a:ext cx="2773565" cy="40670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0340" y="1980549"/>
            <a:ext cx="1038652" cy="33666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00034" y="4857760"/>
            <a:ext cx="76723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몫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               나머지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632" y="6128728"/>
            <a:ext cx="1368152" cy="33432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4776" y="6189364"/>
            <a:ext cx="144016" cy="27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6715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09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p.44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</a:t>
            </a:r>
            <a:r>
              <a:rPr lang="en-US" altLang="ko-KR" sz="3200" dirty="0" smtClean="0">
                <a:solidFill>
                  <a:prstClr val="black"/>
                </a:solidFill>
              </a:rPr>
              <a:t>	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endParaRPr lang="en-US" altLang="ko-KR" sz="2000" dirty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을 전개하라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		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817" y="2515818"/>
            <a:ext cx="4747757" cy="41311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28" y="6116486"/>
            <a:ext cx="912109" cy="38434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71472" y="3571876"/>
            <a:ext cx="8143932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0850" indent="-450850">
              <a:lnSpc>
                <a:spcPct val="12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힌트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 marL="450850" indent="-450850">
              <a:lnSpc>
                <a:spcPct val="120000"/>
              </a:lnSpc>
            </a:pPr>
            <a:r>
              <a:rPr lang="en-US" altLang="ko-KR" sz="2800" dirty="0" smtClean="0">
                <a:solidFill>
                  <a:srgbClr val="FF0000"/>
                </a:solidFill>
              </a:rPr>
              <a:t>①         </a:t>
            </a:r>
            <a:r>
              <a:rPr lang="ko-KR" altLang="en-US" sz="2800" dirty="0" smtClean="0">
                <a:solidFill>
                  <a:srgbClr val="FF0000"/>
                </a:solidFill>
              </a:rPr>
              <a:t>을 </a:t>
            </a:r>
            <a:r>
              <a:rPr lang="ko-KR" altLang="en-US" sz="2800" dirty="0" err="1" smtClean="0">
                <a:solidFill>
                  <a:srgbClr val="FF0000"/>
                </a:solidFill>
              </a:rPr>
              <a:t>인수분해하여</a:t>
            </a:r>
            <a:r>
              <a:rPr lang="ko-KR" altLang="en-US" sz="2800" dirty="0" smtClean="0">
                <a:solidFill>
                  <a:srgbClr val="FF0000"/>
                </a:solidFill>
              </a:rPr>
              <a:t> 곱셈 공식을 적용할 수 있는 꼴로 바꾼다</a:t>
            </a:r>
            <a:r>
              <a:rPr lang="en-US" altLang="ko-KR" sz="2800" dirty="0" smtClean="0">
                <a:solidFill>
                  <a:srgbClr val="FF0000"/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altLang="ko-KR" sz="2800" dirty="0" smtClean="0">
                <a:solidFill>
                  <a:srgbClr val="FF0000"/>
                </a:solidFill>
              </a:rPr>
              <a:t>② </a:t>
            </a:r>
            <a:r>
              <a:rPr lang="ko-KR" altLang="en-US" sz="2800" dirty="0" smtClean="0">
                <a:solidFill>
                  <a:srgbClr val="FF0000"/>
                </a:solidFill>
              </a:rPr>
              <a:t>곱셈 공식을 이용하여 전개한다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2754" y="4143380"/>
            <a:ext cx="939510" cy="385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27916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10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p.44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6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		  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일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다음 식의 값을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</a:p>
          <a:p>
            <a:pPr marL="0" lvl="6">
              <a:lnSpc>
                <a:spcPct val="120000"/>
              </a:lnSpc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(1) 				   (2) 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988840"/>
            <a:ext cx="2552778" cy="35062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696" y="2643182"/>
            <a:ext cx="1011618" cy="427529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4561" y="2643182"/>
            <a:ext cx="1395711" cy="4289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00034" y="5371943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(1)           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6800" y="6161932"/>
            <a:ext cx="326308" cy="267464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868" y="6143644"/>
            <a:ext cx="326308" cy="26746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71472" y="3571876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0850" indent="-450850">
              <a:lnSpc>
                <a:spcPct val="12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힌트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 marL="450850" indent="-450850">
              <a:lnSpc>
                <a:spcPct val="120000"/>
              </a:lnSpc>
            </a:pPr>
            <a:r>
              <a:rPr lang="en-US" altLang="ko-KR" sz="2800" dirty="0" smtClean="0">
                <a:solidFill>
                  <a:srgbClr val="FF0000"/>
                </a:solidFill>
              </a:rPr>
              <a:t>① </a:t>
            </a:r>
            <a:r>
              <a:rPr lang="ko-KR" altLang="en-US" sz="2800" dirty="0" smtClean="0">
                <a:solidFill>
                  <a:srgbClr val="FF0000"/>
                </a:solidFill>
              </a:rPr>
              <a:t>곱셈 공식을 변형하여 주어진 식의 값을 구한다</a:t>
            </a:r>
            <a:r>
              <a:rPr lang="en-US" altLang="ko-KR" sz="2800" dirty="0" smtClean="0">
                <a:solidFill>
                  <a:srgbClr val="FF0000"/>
                </a:solidFill>
              </a:rPr>
              <a:t>.  </a:t>
            </a:r>
          </a:p>
          <a:p>
            <a:pPr>
              <a:lnSpc>
                <a:spcPct val="120000"/>
              </a:lnSpc>
            </a:pPr>
            <a:r>
              <a:rPr lang="en-US" altLang="ko-KR" sz="2800" dirty="0" smtClean="0">
                <a:solidFill>
                  <a:srgbClr val="FF0000"/>
                </a:solidFill>
              </a:rPr>
              <a:t>② ①</a:t>
            </a:r>
            <a:r>
              <a:rPr lang="ko-KR" altLang="en-US" sz="2800" dirty="0" smtClean="0">
                <a:solidFill>
                  <a:srgbClr val="FF0000"/>
                </a:solidFill>
              </a:rPr>
              <a:t>의 결과를 이용하여 식의 값을 구한다</a:t>
            </a:r>
            <a:r>
              <a:rPr lang="en-US" altLang="ko-KR" sz="2800" dirty="0" smtClean="0">
                <a:solidFill>
                  <a:srgbClr val="FF0000"/>
                </a:solidFill>
              </a:rPr>
              <a:t>.</a:t>
            </a:r>
            <a:endParaRPr lang="ko-KR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26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Ⅰ</a:t>
            </a:r>
            <a:r>
              <a:rPr lang="en-US" altLang="ko-KR" dirty="0" smtClean="0"/>
              <a:t>. </a:t>
            </a:r>
            <a:r>
              <a:rPr smtClean="0"/>
              <a:t>다항식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11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p.44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6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다항식</a:t>
            </a:r>
            <a:r>
              <a:rPr lang="en-US" altLang="ko-KR" sz="3200" dirty="0" smtClean="0">
                <a:solidFill>
                  <a:prstClr val="black"/>
                </a:solidFill>
              </a:rPr>
              <a:t>			   </a:t>
            </a:r>
            <a:r>
              <a:rPr lang="ko-KR" altLang="en-US" sz="3200" dirty="0" smtClean="0">
                <a:solidFill>
                  <a:prstClr val="black"/>
                </a:solidFill>
              </a:rPr>
              <a:t>가         으로 나누어 떨어질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두 상수      의 값을 각각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r>
              <a:rPr lang="ko-KR" altLang="en-US" sz="3200" dirty="0" smtClean="0">
                <a:solidFill>
                  <a:prstClr val="black"/>
                </a:solidFill>
              </a:rPr>
              <a:t>   </a:t>
            </a:r>
            <a:endParaRPr lang="en-US" altLang="ko-KR" sz="3200" dirty="0" smtClean="0">
              <a:solidFill>
                <a:prstClr val="black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1926945"/>
            <a:ext cx="2764038" cy="393909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104" y="1953408"/>
            <a:ext cx="1126783" cy="39348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6584" y="2571744"/>
            <a:ext cx="649472" cy="38540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8401" y="6134500"/>
            <a:ext cx="1979153" cy="35475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1472" y="3214686"/>
            <a:ext cx="8286808" cy="2456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lnSpc>
                <a:spcPct val="12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힌트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 marL="355600" indent="-355600">
              <a:lnSpc>
                <a:spcPct val="120000"/>
              </a:lnSpc>
            </a:pPr>
            <a:r>
              <a:rPr lang="en-US" altLang="ko-KR" sz="2600" dirty="0" smtClean="0">
                <a:solidFill>
                  <a:srgbClr val="FF0000"/>
                </a:solidFill>
              </a:rPr>
              <a:t>①		        </a:t>
            </a:r>
            <a:r>
              <a:rPr lang="ko-KR" altLang="en-US" sz="2600" dirty="0">
                <a:solidFill>
                  <a:srgbClr val="FF0000"/>
                </a:solidFill>
              </a:rPr>
              <a:t> </a:t>
            </a:r>
            <a:r>
              <a:rPr lang="ko-KR" altLang="en-US" sz="2600" dirty="0" smtClean="0">
                <a:solidFill>
                  <a:srgbClr val="FF0000"/>
                </a:solidFill>
              </a:rPr>
              <a:t>        </a:t>
            </a:r>
            <a:r>
              <a:rPr lang="ko-KR" altLang="en-US" sz="2600" dirty="0" err="1" smtClean="0">
                <a:solidFill>
                  <a:srgbClr val="FF0000"/>
                </a:solidFill>
              </a:rPr>
              <a:t>를</a:t>
            </a:r>
            <a:r>
              <a:rPr lang="ko-KR" altLang="en-US" sz="2600" dirty="0" smtClean="0">
                <a:solidFill>
                  <a:srgbClr val="FF0000"/>
                </a:solidFill>
              </a:rPr>
              <a:t>               로 나눈 나머지를 구한다</a:t>
            </a:r>
            <a:r>
              <a:rPr lang="en-US" altLang="ko-KR" sz="2600" dirty="0" smtClean="0">
                <a:solidFill>
                  <a:srgbClr val="FF0000"/>
                </a:solidFill>
              </a:rPr>
              <a:t>.</a:t>
            </a:r>
            <a:r>
              <a:rPr lang="ko-KR" altLang="en-US" sz="2600" dirty="0" smtClean="0">
                <a:solidFill>
                  <a:srgbClr val="FF0000"/>
                </a:solidFill>
              </a:rPr>
              <a:t> </a:t>
            </a:r>
            <a:endParaRPr lang="en-US" altLang="ko-KR" sz="2600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ct val="120000"/>
              </a:lnSpc>
              <a:buAutoNum type="circleNumDbPlain" startAt="2"/>
            </a:pPr>
            <a:r>
              <a:rPr lang="ko-KR" altLang="en-US" sz="2600" dirty="0" smtClean="0">
                <a:solidFill>
                  <a:srgbClr val="FF0000"/>
                </a:solidFill>
              </a:rPr>
              <a:t>        </a:t>
            </a:r>
            <a:r>
              <a:rPr lang="ko-KR" altLang="en-US" sz="1600" dirty="0" smtClean="0">
                <a:solidFill>
                  <a:srgbClr val="FF0000"/>
                </a:solidFill>
              </a:rPr>
              <a:t> </a:t>
            </a:r>
            <a:r>
              <a:rPr lang="ko-KR" altLang="en-US" sz="2600" dirty="0" smtClean="0">
                <a:solidFill>
                  <a:srgbClr val="FF0000"/>
                </a:solidFill>
              </a:rPr>
              <a:t>이 주어진 다항식의 인수임을 이용하여 </a:t>
            </a:r>
            <a:r>
              <a:rPr lang="en-US" altLang="ko-KR" sz="2600" dirty="0" smtClean="0">
                <a:solidFill>
                  <a:srgbClr val="FF0000"/>
                </a:solidFill>
              </a:rPr>
              <a:t/>
            </a:r>
            <a:br>
              <a:rPr lang="en-US" altLang="ko-KR" sz="2600" dirty="0" smtClean="0">
                <a:solidFill>
                  <a:srgbClr val="FF0000"/>
                </a:solidFill>
              </a:rPr>
            </a:br>
            <a:r>
              <a:rPr lang="ko-KR" altLang="en-US" sz="2600" dirty="0" smtClean="0">
                <a:solidFill>
                  <a:srgbClr val="FF0000"/>
                </a:solidFill>
              </a:rPr>
              <a:t>     의 값을 구한다</a:t>
            </a:r>
            <a:r>
              <a:rPr lang="en-US" altLang="ko-KR" sz="2600" dirty="0" smtClean="0">
                <a:solidFill>
                  <a:srgbClr val="FF0000"/>
                </a:solidFill>
              </a:rPr>
              <a:t>.</a:t>
            </a:r>
            <a:r>
              <a:rPr lang="ko-KR" altLang="en-US" sz="2600" dirty="0" smtClean="0">
                <a:solidFill>
                  <a:srgbClr val="FF0000"/>
                </a:solidFill>
              </a:rPr>
              <a:t> </a:t>
            </a:r>
            <a:endParaRPr lang="ko-KR" altLang="en-US" sz="2600" dirty="0">
              <a:solidFill>
                <a:srgbClr val="FF0000"/>
              </a:solidFill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6885" y="3759065"/>
            <a:ext cx="2398911" cy="343445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9667" y="4714884"/>
            <a:ext cx="1037847" cy="369234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1538" y="5214950"/>
            <a:ext cx="648616" cy="379379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9"/>
          <a:srcRect r="1744"/>
          <a:stretch>
            <a:fillRect/>
          </a:stretch>
        </p:blipFill>
        <p:spPr bwMode="auto">
          <a:xfrm>
            <a:off x="4039825" y="3724584"/>
            <a:ext cx="1603745" cy="375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6026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p.29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4"/>
            <a:ext cx="8259512" cy="3285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다항식       </a:t>
            </a: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를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     </a:t>
            </a: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로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나누었을 때의 나머지는   이고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      으로 나누었을 때의 나머지는   이다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 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다항식      를                 으로 나누었을 때의 나머지를 구하라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14546" y="1948187"/>
            <a:ext cx="832154" cy="41607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35292" y="1965378"/>
            <a:ext cx="916056" cy="373208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53397" y="2564904"/>
            <a:ext cx="244043" cy="360254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5534" y="2563241"/>
            <a:ext cx="949469" cy="361703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822864" y="3159720"/>
            <a:ext cx="248806" cy="350590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5917" y="3140968"/>
            <a:ext cx="832154" cy="416077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13723" y="3123727"/>
            <a:ext cx="2314662" cy="44833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0637" y="6092017"/>
            <a:ext cx="1103097" cy="277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035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다항식    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	   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를       로 나누었을 때의 나머지가     이고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, 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     로 나누었을 때의 나머지는  이다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다항식      를             로 나누었을 때의 나머지를 구하라</a:t>
            </a:r>
            <a:r>
              <a:rPr kumimoji="0" lang="en-US" altLang="ko-K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2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p.29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27678" y="1929899"/>
            <a:ext cx="832154" cy="41607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1995042"/>
            <a:ext cx="790685" cy="28579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4857" y="2564904"/>
            <a:ext cx="504895" cy="31436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32965" y="2601049"/>
            <a:ext cx="828791" cy="32389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336714" y="3140968"/>
            <a:ext cx="228632" cy="31436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00038" y="3143248"/>
            <a:ext cx="779476" cy="389738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67093" y="3091376"/>
            <a:ext cx="1790950" cy="409632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8416" y="6093296"/>
            <a:ext cx="1265312" cy="28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514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30000"/>
              </a:lnSpc>
              <a:buNone/>
            </a:pPr>
            <a:r>
              <a:rPr kumimoji="0" lang="ko-KR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다항식    </a:t>
            </a:r>
            <a:r>
              <a:rPr lang="en-US" altLang="ko-KR" sz="2400" dirty="0">
                <a:latin typeface="+mj-lt"/>
              </a:rPr>
              <a:t> </a:t>
            </a:r>
            <a:r>
              <a:rPr lang="en-US" altLang="ko-KR" sz="2400" dirty="0" smtClean="0">
                <a:latin typeface="+mj-lt"/>
              </a:rPr>
              <a:t>   </a:t>
            </a:r>
            <a:r>
              <a:rPr kumimoji="0" lang="ko-KR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를          로 나누었을 때의 몫과 나머지를 각</a:t>
            </a:r>
            <a:endParaRPr kumimoji="0" lang="en-US" altLang="ko-KR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  <a:p>
            <a:pPr>
              <a:lnSpc>
                <a:spcPct val="130000"/>
              </a:lnSpc>
              <a:buNone/>
            </a:pPr>
            <a:endParaRPr kumimoji="0" lang="en-US" altLang="ko-KR" sz="3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  <a:p>
            <a:pPr>
              <a:lnSpc>
                <a:spcPct val="130000"/>
              </a:lnSpc>
              <a:buNone/>
            </a:pPr>
            <a:r>
              <a:rPr kumimoji="0" lang="ko-KR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각             이라 하고</a:t>
            </a:r>
            <a:r>
              <a:rPr kumimoji="0" lang="en-US" altLang="ko-K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, </a:t>
            </a:r>
            <a:r>
              <a:rPr kumimoji="0" lang="ko-KR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다항식       를       로 나누었을 때</a:t>
            </a:r>
            <a:endParaRPr kumimoji="0" lang="en-US" altLang="ko-KR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  <a:p>
            <a:pPr>
              <a:lnSpc>
                <a:spcPct val="130000"/>
              </a:lnSpc>
              <a:buNone/>
            </a:pPr>
            <a:endParaRPr kumimoji="0" lang="en-US" altLang="ko-KR" sz="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  <a:p>
            <a:pPr>
              <a:lnSpc>
                <a:spcPct val="130000"/>
              </a:lnSpc>
              <a:buNone/>
            </a:pPr>
            <a:r>
              <a:rPr kumimoji="0" lang="ko-KR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의 몫과 나머지를 각각              라고 할 때</a:t>
            </a:r>
            <a:r>
              <a:rPr kumimoji="0" lang="en-US" altLang="ko-K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, </a:t>
            </a:r>
            <a:r>
              <a:rPr kumimoji="0" lang="ko-KR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다음 물음에 답하라</a:t>
            </a:r>
            <a:r>
              <a:rPr kumimoji="0" lang="en-US" altLang="ko-K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>
              <a:lnSpc>
                <a:spcPct val="130000"/>
              </a:lnSpc>
              <a:buNone/>
            </a:pPr>
            <a:r>
              <a:rPr lang="en-US" altLang="ko-KR" sz="2400" baseline="0" dirty="0">
                <a:latin typeface="+mj-lt"/>
              </a:rPr>
              <a:t> </a:t>
            </a:r>
            <a:r>
              <a:rPr lang="en-US" altLang="ko-KR" sz="2400" baseline="0" dirty="0" smtClean="0">
                <a:latin typeface="+mj-lt"/>
              </a:rPr>
              <a:t> (1)        </a:t>
            </a:r>
            <a:r>
              <a:rPr lang="ko-KR" altLang="en-US" sz="2400" baseline="0" dirty="0" smtClean="0">
                <a:latin typeface="+mj-lt"/>
              </a:rPr>
              <a:t>와        사이의 관계를 말하라</a:t>
            </a:r>
            <a:r>
              <a:rPr lang="en-US" altLang="ko-KR" sz="2400" baseline="0" dirty="0" smtClean="0">
                <a:latin typeface="+mj-lt"/>
              </a:rPr>
              <a:t>.</a:t>
            </a:r>
          </a:p>
          <a:p>
            <a:pPr>
              <a:lnSpc>
                <a:spcPct val="130000"/>
              </a:lnSpc>
              <a:buNone/>
            </a:pPr>
            <a:r>
              <a:rPr kumimoji="0" lang="en-US" altLang="ko-K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altLang="ko-K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(2)     </a:t>
            </a:r>
            <a:r>
              <a:rPr kumimoji="0" lang="ko-KR" alt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과     사이의 관계를 말하라</a:t>
            </a:r>
            <a:r>
              <a:rPr kumimoji="0" lang="en-US" altLang="ko-K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.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3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p.29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85656" y="1905808"/>
            <a:ext cx="742128" cy="371064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1952977"/>
            <a:ext cx="1000265" cy="323895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0516" y="2439534"/>
            <a:ext cx="1270279" cy="375821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513" y="2455315"/>
            <a:ext cx="742128" cy="371064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35335" y="2357430"/>
            <a:ext cx="651244" cy="529933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038510" y="2965510"/>
            <a:ext cx="1340937" cy="380858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503892" y="3939592"/>
            <a:ext cx="763852" cy="374288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690898" y="3933543"/>
            <a:ext cx="727830" cy="371193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503892" y="4411862"/>
            <a:ext cx="332700" cy="374288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389762" y="4429132"/>
            <a:ext cx="336788" cy="33678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94287" y="5557236"/>
            <a:ext cx="2174617" cy="39592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07268" y="6190091"/>
            <a:ext cx="1214931" cy="36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578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3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인수정리를 이용하여 다음 중에서 다항식</a:t>
            </a:r>
            <a:endParaRPr kumimoji="0" lang="en-US" altLang="ko-KR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                </a:t>
            </a:r>
            <a:r>
              <a:rPr lang="ko-KR" altLang="en-US" sz="3200" dirty="0" smtClean="0">
                <a:latin typeface="+mj-lt"/>
              </a:rPr>
              <a:t>의 인수를 모두 찾으라</a:t>
            </a:r>
            <a:r>
              <a:rPr lang="en-US" altLang="ko-KR" sz="3200" dirty="0" smtClean="0">
                <a:latin typeface="+mj-lt"/>
              </a:rPr>
              <a:t>.</a:t>
            </a:r>
            <a:endParaRPr kumimoji="0" lang="en-US" altLang="ko-KR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kumimoji="0" lang="ko-KR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4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Ⅰ</a:t>
            </a:r>
            <a:r>
              <a:rPr kumimoji="0" lang="en-US" altLang="ko-KR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-2. </a:t>
            </a:r>
            <a:r>
              <a:rPr kumimoji="0" lang="ko-KR" altLang="en-US" sz="3600" b="0" i="0" u="none" strike="noStrike" kern="1200" cap="none" spc="-1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나머지정리와 인수분해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0377" y="2492896"/>
            <a:ext cx="2546773" cy="419692"/>
          </a:xfrm>
          <a:prstGeom prst="rect">
            <a:avLst/>
          </a:prstGeom>
        </p:spPr>
      </p:pic>
      <p:sp>
        <p:nvSpPr>
          <p:cNvPr id="6" name="모서리가 둥근 직사각형 5"/>
          <p:cNvSpPr/>
          <p:nvPr/>
        </p:nvSpPr>
        <p:spPr>
          <a:xfrm>
            <a:off x="920377" y="3212976"/>
            <a:ext cx="7828087" cy="754271"/>
          </a:xfrm>
          <a:prstGeom prst="roundRect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94942" y="3384120"/>
            <a:ext cx="924054" cy="342948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85513" y="3407367"/>
            <a:ext cx="962159" cy="362001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02022" y="3388898"/>
            <a:ext cx="914528" cy="362001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270900" y="3393662"/>
            <a:ext cx="828791" cy="352474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8330" y="6058986"/>
            <a:ext cx="1935478" cy="36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590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p.30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 lvl="0">
              <a:defRPr/>
            </a:pPr>
            <a:r>
              <a:rPr lang="en-US" altLang="ko-KR" b="1" dirty="0"/>
              <a:t>Ⅰ</a:t>
            </a:r>
            <a:r>
              <a:rPr lang="en-US" altLang="ko-KR" dirty="0"/>
              <a:t>-2. </a:t>
            </a:r>
            <a:r>
              <a:rPr lang="ko-KR" altLang="en-US" dirty="0"/>
              <a:t>나머지정리와 인수분해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4"/>
            <a:ext cx="8222844" cy="3285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1" hangingPunct="1">
              <a:lnSpc>
                <a:spcPct val="12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다항식                             가        </a:t>
            </a: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으로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나누어떨어질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때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상수   의 값을 구하라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16436" y="1944159"/>
            <a:ext cx="949469" cy="36170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4186" y="1901143"/>
            <a:ext cx="3991532" cy="447737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44634" y="2636913"/>
            <a:ext cx="234692" cy="288032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059" y="6086220"/>
            <a:ext cx="881629" cy="2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7389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3594</TotalTime>
  <Words>1205</Words>
  <Application>Microsoft Office PowerPoint</Application>
  <PresentationFormat>화면 슬라이드 쇼(4:3)</PresentationFormat>
  <Paragraphs>384</Paragraphs>
  <Slides>43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43</vt:i4>
      </vt:variant>
    </vt:vector>
  </HeadingPairs>
  <TitlesOfParts>
    <vt:vector size="44" baseType="lpstr">
      <vt:lpstr>Office 테마</vt:lpstr>
      <vt:lpstr>슬라이드 1</vt:lpstr>
      <vt:lpstr>Ⅰ-2. 나머지정리와 인수분해</vt:lpstr>
      <vt:lpstr>슬라이드 3</vt:lpstr>
      <vt:lpstr>슬라이드 4</vt:lpstr>
      <vt:lpstr>Ⅰ-2. 나머지정리와 인수분해</vt:lpstr>
      <vt:lpstr>슬라이드 6</vt:lpstr>
      <vt:lpstr>슬라이드 7</vt:lpstr>
      <vt:lpstr>슬라이드 8</vt:lpstr>
      <vt:lpstr>Ⅰ-2. 나머지정리와 인수분해</vt:lpstr>
      <vt:lpstr>슬라이드 10</vt:lpstr>
      <vt:lpstr>Ⅰ-2. 나머지정리와 인수분해</vt:lpstr>
      <vt:lpstr>슬라이드 12</vt:lpstr>
      <vt:lpstr>Ⅰ-2. 나머지정리와 인수분해</vt:lpstr>
      <vt:lpstr>슬라이드 14</vt:lpstr>
      <vt:lpstr>Ⅰ-2. 나머지정리와 인수분해</vt:lpstr>
      <vt:lpstr>슬라이드 16</vt:lpstr>
      <vt:lpstr>Ⅰ-2. 나머지정리와 인수분해</vt:lpstr>
      <vt:lpstr>슬라이드 18</vt:lpstr>
      <vt:lpstr>슬라이드 19</vt:lpstr>
      <vt:lpstr>Ⅰ-2. 나머지정리와 인수분해</vt:lpstr>
      <vt:lpstr>슬라이드 21</vt:lpstr>
      <vt:lpstr>슬라이드 22</vt:lpstr>
      <vt:lpstr>슬라이드 23</vt:lpstr>
      <vt:lpstr>Ⅰ-2. 나머지정리와 인수분해</vt:lpstr>
      <vt:lpstr>Ⅰ-2. 나머지정리와 인수분해</vt:lpstr>
      <vt:lpstr>Ⅰ-2. 나머지정리와 인수분해</vt:lpstr>
      <vt:lpstr>Ⅰ-2. 나머지정리와 인수분해</vt:lpstr>
      <vt:lpstr>Ⅰ-2. 나머지정리와 인수분해</vt:lpstr>
      <vt:lpstr>Ⅰ-2. 나머지정리와 인수분해</vt:lpstr>
      <vt:lpstr>Ⅰ-2. 나머지정리와 인수분해</vt:lpstr>
      <vt:lpstr>Ⅰ-2. 나머지정리와 인수분해</vt:lpstr>
      <vt:lpstr>Ⅰ-2. 나머지정리와 인수분해</vt:lpstr>
      <vt:lpstr>Ⅰ. 다항식</vt:lpstr>
      <vt:lpstr>Ⅰ. 다항식</vt:lpstr>
      <vt:lpstr>Ⅰ. 다항식</vt:lpstr>
      <vt:lpstr>Ⅰ. 다항식</vt:lpstr>
      <vt:lpstr>Ⅰ. 다항식</vt:lpstr>
      <vt:lpstr>Ⅰ. 다항식</vt:lpstr>
      <vt:lpstr>Ⅰ. 다항식</vt:lpstr>
      <vt:lpstr>Ⅰ. 다항식</vt:lpstr>
      <vt:lpstr>Ⅰ. 다항식</vt:lpstr>
      <vt:lpstr>Ⅰ. 다항식</vt:lpstr>
      <vt:lpstr>Ⅰ. 다항식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184</cp:revision>
  <dcterms:created xsi:type="dcterms:W3CDTF">2017-01-17T01:44:04Z</dcterms:created>
  <dcterms:modified xsi:type="dcterms:W3CDTF">2017-10-07T02:59:01Z</dcterms:modified>
</cp:coreProperties>
</file>