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62" r:id="rId2"/>
    <p:sldId id="261" r:id="rId3"/>
    <p:sldId id="284" r:id="rId4"/>
    <p:sldId id="285" r:id="rId5"/>
    <p:sldId id="286" r:id="rId6"/>
    <p:sldId id="288" r:id="rId7"/>
    <p:sldId id="287" r:id="rId8"/>
    <p:sldId id="289" r:id="rId9"/>
    <p:sldId id="290" r:id="rId10"/>
    <p:sldId id="291" r:id="rId11"/>
    <p:sldId id="292" r:id="rId12"/>
    <p:sldId id="293" r:id="rId13"/>
    <p:sldId id="294" r:id="rId14"/>
    <p:sldId id="296" r:id="rId15"/>
    <p:sldId id="295" r:id="rId16"/>
    <p:sldId id="297" r:id="rId17"/>
    <p:sldId id="298" r:id="rId18"/>
    <p:sldId id="299" r:id="rId19"/>
    <p:sldId id="300" r:id="rId20"/>
    <p:sldId id="263" r:id="rId21"/>
    <p:sldId id="266" r:id="rId22"/>
    <p:sldId id="267" r:id="rId23"/>
    <p:sldId id="268" r:id="rId24"/>
    <p:sldId id="269" r:id="rId25"/>
    <p:sldId id="271" r:id="rId26"/>
    <p:sldId id="272" r:id="rId27"/>
    <p:sldId id="273" r:id="rId28"/>
    <p:sldId id="270" r:id="rId29"/>
    <p:sldId id="341" r:id="rId30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FF"/>
    <a:srgbClr val="F27640"/>
    <a:srgbClr val="64C6C0"/>
    <a:srgbClr val="2A2D72"/>
    <a:srgbClr val="F6555B"/>
    <a:srgbClr val="20AEE5"/>
    <a:srgbClr val="CFDB00"/>
    <a:srgbClr val="D0F06A"/>
    <a:srgbClr val="CBE773"/>
    <a:srgbClr val="F0E734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820" autoAdjust="0"/>
    <p:restoredTop sz="94660"/>
  </p:normalViewPr>
  <p:slideViewPr>
    <p:cSldViewPr>
      <p:cViewPr varScale="1">
        <p:scale>
          <a:sx n="104" d="100"/>
          <a:sy n="104" d="100"/>
        </p:scale>
        <p:origin x="-13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6" d="100"/>
          <a:sy n="86" d="100"/>
        </p:scale>
        <p:origin x="-2652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649151-1A57-4F51-9FC2-5FBB719F729A}" type="datetimeFigureOut">
              <a:rPr lang="ko-KR" altLang="en-US" smtClean="0"/>
              <a:pPr/>
              <a:t>2017-10-07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14B14C-123A-4629-8517-5A1CCACEABC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9922479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14B14C-123A-4629-8517-5A1CCACEABCC}" type="slidenum">
              <a:rPr lang="ko-KR" altLang="en-US" smtClean="0"/>
              <a:pPr/>
              <a:t>17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3996015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AE0B2-661C-4D50-A0FF-3C10C2CF77A9}" type="datetimeFigureOut">
              <a:rPr lang="ko-KR" altLang="en-US" smtClean="0"/>
              <a:pPr/>
              <a:t>2017-10-07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9C6FF-BEEB-4617-A265-FF04D6782B0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3477770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AE0B2-661C-4D50-A0FF-3C10C2CF77A9}" type="datetimeFigureOut">
              <a:rPr lang="ko-KR" altLang="en-US" smtClean="0"/>
              <a:pPr/>
              <a:t>2017-10-07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9C6FF-BEEB-4617-A265-FF04D6782B0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3287345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AE0B2-661C-4D50-A0FF-3C10C2CF77A9}" type="datetimeFigureOut">
              <a:rPr lang="ko-KR" altLang="en-US" smtClean="0"/>
              <a:pPr/>
              <a:t>2017-10-07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9C6FF-BEEB-4617-A265-FF04D6782B0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628301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AE0B2-661C-4D50-A0FF-3C10C2CF77A9}" type="datetimeFigureOut">
              <a:rPr lang="ko-KR" altLang="en-US" smtClean="0"/>
              <a:pPr/>
              <a:t>2017-10-07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9C6FF-BEEB-4617-A265-FF04D6782B0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3229297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AE0B2-661C-4D50-A0FF-3C10C2CF77A9}" type="datetimeFigureOut">
              <a:rPr lang="ko-KR" altLang="en-US" smtClean="0"/>
              <a:pPr/>
              <a:t>2017-10-07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9C6FF-BEEB-4617-A265-FF04D6782B0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874322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AE0B2-661C-4D50-A0FF-3C10C2CF77A9}" type="datetimeFigureOut">
              <a:rPr lang="ko-KR" altLang="en-US" smtClean="0"/>
              <a:pPr/>
              <a:t>2017-10-07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9C6FF-BEEB-4617-A265-FF04D6782B0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289970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AE0B2-661C-4D50-A0FF-3C10C2CF77A9}" type="datetimeFigureOut">
              <a:rPr lang="ko-KR" altLang="en-US" smtClean="0"/>
              <a:pPr/>
              <a:t>2017-10-07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9C6FF-BEEB-4617-A265-FF04D6782B0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3448865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AE0B2-661C-4D50-A0FF-3C10C2CF77A9}" type="datetimeFigureOut">
              <a:rPr lang="ko-KR" altLang="en-US" smtClean="0"/>
              <a:pPr/>
              <a:t>2017-10-07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9C6FF-BEEB-4617-A265-FF04D6782B0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817156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AE0B2-661C-4D50-A0FF-3C10C2CF77A9}" type="datetimeFigureOut">
              <a:rPr lang="ko-KR" altLang="en-US" smtClean="0"/>
              <a:pPr/>
              <a:t>2017-10-07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9C6FF-BEEB-4617-A265-FF04D6782B0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3064329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AE0B2-661C-4D50-A0FF-3C10C2CF77A9}" type="datetimeFigureOut">
              <a:rPr lang="ko-KR" altLang="en-US" smtClean="0"/>
              <a:pPr/>
              <a:t>2017-10-07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9C6FF-BEEB-4617-A265-FF04D6782B0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3375287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AE0B2-661C-4D50-A0FF-3C10C2CF77A9}" type="datetimeFigureOut">
              <a:rPr lang="ko-KR" altLang="en-US" smtClean="0"/>
              <a:pPr/>
              <a:t>2017-10-07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9C6FF-BEEB-4617-A265-FF04D6782B0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900250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21442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4AE0B2-661C-4D50-A0FF-3C10C2CF77A9}" type="datetimeFigureOut">
              <a:rPr lang="ko-KR" altLang="en-US" smtClean="0"/>
              <a:pPr/>
              <a:t>2017-10-07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B9C6FF-BEEB-4617-A265-FF04D6782B04}" type="slidenum">
              <a:rPr lang="ko-KR" altLang="en-US" smtClean="0"/>
              <a:pPr/>
              <a:t>‹#›</a:t>
            </a:fld>
            <a:endParaRPr lang="ko-KR" altLang="en-US"/>
          </a:p>
        </p:txBody>
      </p:sp>
      <p:pic>
        <p:nvPicPr>
          <p:cNvPr id="11" name="그림 10"/>
          <p:cNvPicPr>
            <a:picLocks noChangeAspect="1"/>
          </p:cNvPicPr>
          <p:nvPr userDrawn="1"/>
        </p:nvPicPr>
        <p:blipFill>
          <a:blip r:embed="rId13" cstate="print">
            <a:extLst>
              <a:ext uri="{BEBA8EAE-BF5A-486C-A8C5-ECC9F3942E4B}">
                <a14:imgProps xmlns="" xmlns:a14="http://schemas.microsoft.com/office/drawing/2010/main">
                  <a14:imgLayer>
                    <a14:imgEffect>
                      <a14:colorTemperature colorTemp="5900"/>
                    </a14:imgEffect>
                    <a14:imgEffect>
                      <a14:saturation sat="17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520"/>
            <a:ext cx="9144000" cy="1106224"/>
          </a:xfrm>
          <a:prstGeom prst="rect">
            <a:avLst/>
          </a:prstGeom>
        </p:spPr>
      </p:pic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71514" y="142852"/>
            <a:ext cx="6043626" cy="5111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788779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spcBef>
          <a:spcPct val="0"/>
        </a:spcBef>
        <a:buNone/>
        <a:defRPr kumimoji="0" lang="ko-KR" altLang="en-US" sz="3600" b="0" i="0" u="none" strike="noStrike" kern="1200" cap="none" spc="-150" normalizeH="0" baseline="0" noProof="0" dirty="0">
          <a:ln>
            <a:noFill/>
          </a:ln>
          <a:solidFill>
            <a:schemeClr val="tx1"/>
          </a:solidFill>
          <a:effectLst/>
          <a:uLnTx/>
          <a:uFillTx/>
          <a:latin typeface="HY견고딕" panose="02030600000101010101" pitchFamily="18" charset="-127"/>
          <a:ea typeface="HY견고딕" panose="02030600000101010101" pitchFamily="18" charset="-127"/>
          <a:cs typeface="Verdana" panose="020B0604030504040204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Relationship Id="rId9" Type="http://schemas.openxmlformats.org/officeDocument/2006/relationships/image" Target="../media/image6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image" Target="../media/image79.png"/><Relationship Id="rId7" Type="http://schemas.openxmlformats.org/officeDocument/2006/relationships/image" Target="../media/image8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10" Type="http://schemas.openxmlformats.org/officeDocument/2006/relationships/image" Target="../media/image86.png"/><Relationship Id="rId4" Type="http://schemas.openxmlformats.org/officeDocument/2006/relationships/image" Target="../media/image80.png"/><Relationship Id="rId9" Type="http://schemas.openxmlformats.org/officeDocument/2006/relationships/image" Target="../media/image8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3" Type="http://schemas.openxmlformats.org/officeDocument/2006/relationships/image" Target="../media/image88.png"/><Relationship Id="rId7" Type="http://schemas.openxmlformats.org/officeDocument/2006/relationships/image" Target="../media/image92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.png"/><Relationship Id="rId11" Type="http://schemas.openxmlformats.org/officeDocument/2006/relationships/image" Target="../media/image96.png"/><Relationship Id="rId5" Type="http://schemas.openxmlformats.org/officeDocument/2006/relationships/image" Target="../media/image90.png"/><Relationship Id="rId10" Type="http://schemas.openxmlformats.org/officeDocument/2006/relationships/image" Target="../media/image95.png"/><Relationship Id="rId4" Type="http://schemas.openxmlformats.org/officeDocument/2006/relationships/image" Target="../media/image89.png"/><Relationship Id="rId9" Type="http://schemas.openxmlformats.org/officeDocument/2006/relationships/image" Target="../media/image9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7" Type="http://schemas.openxmlformats.org/officeDocument/2006/relationships/image" Target="../media/image102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1.png"/><Relationship Id="rId5" Type="http://schemas.openxmlformats.org/officeDocument/2006/relationships/image" Target="../media/image100.png"/><Relationship Id="rId4" Type="http://schemas.openxmlformats.org/officeDocument/2006/relationships/image" Target="../media/image9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png"/><Relationship Id="rId3" Type="http://schemas.openxmlformats.org/officeDocument/2006/relationships/image" Target="../media/image104.png"/><Relationship Id="rId7" Type="http://schemas.openxmlformats.org/officeDocument/2006/relationships/image" Target="../media/image108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7.png"/><Relationship Id="rId5" Type="http://schemas.openxmlformats.org/officeDocument/2006/relationships/image" Target="../media/image106.png"/><Relationship Id="rId4" Type="http://schemas.openxmlformats.org/officeDocument/2006/relationships/image" Target="../media/image10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png"/><Relationship Id="rId3" Type="http://schemas.openxmlformats.org/officeDocument/2006/relationships/image" Target="../media/image111.png"/><Relationship Id="rId7" Type="http://schemas.openxmlformats.org/officeDocument/2006/relationships/image" Target="../media/image115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4.png"/><Relationship Id="rId5" Type="http://schemas.openxmlformats.org/officeDocument/2006/relationships/image" Target="../media/image113.png"/><Relationship Id="rId4" Type="http://schemas.openxmlformats.org/officeDocument/2006/relationships/image" Target="../media/image11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3.png"/><Relationship Id="rId3" Type="http://schemas.openxmlformats.org/officeDocument/2006/relationships/image" Target="../media/image118.png"/><Relationship Id="rId7" Type="http://schemas.openxmlformats.org/officeDocument/2006/relationships/image" Target="../media/image122.png"/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1.png"/><Relationship Id="rId5" Type="http://schemas.openxmlformats.org/officeDocument/2006/relationships/image" Target="../media/image120.png"/><Relationship Id="rId4" Type="http://schemas.openxmlformats.org/officeDocument/2006/relationships/image" Target="../media/image119.png"/><Relationship Id="rId9" Type="http://schemas.openxmlformats.org/officeDocument/2006/relationships/image" Target="../media/image12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7" Type="http://schemas.openxmlformats.org/officeDocument/2006/relationships/image" Target="../media/image130.png"/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9.png"/><Relationship Id="rId5" Type="http://schemas.openxmlformats.org/officeDocument/2006/relationships/image" Target="../media/image128.png"/><Relationship Id="rId4" Type="http://schemas.openxmlformats.org/officeDocument/2006/relationships/image" Target="../media/image12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png"/><Relationship Id="rId7" Type="http://schemas.openxmlformats.org/officeDocument/2006/relationships/image" Target="../media/image136.png"/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5.png"/><Relationship Id="rId5" Type="http://schemas.openxmlformats.org/officeDocument/2006/relationships/image" Target="../media/image134.png"/><Relationship Id="rId4" Type="http://schemas.openxmlformats.org/officeDocument/2006/relationships/image" Target="../media/image13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png"/><Relationship Id="rId2" Type="http://schemas.openxmlformats.org/officeDocument/2006/relationships/image" Target="../media/image1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0.png"/><Relationship Id="rId4" Type="http://schemas.openxmlformats.org/officeDocument/2006/relationships/image" Target="../media/image13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png"/><Relationship Id="rId7" Type="http://schemas.openxmlformats.org/officeDocument/2006/relationships/image" Target="../media/image146.png"/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5.png"/><Relationship Id="rId5" Type="http://schemas.openxmlformats.org/officeDocument/2006/relationships/image" Target="../media/image144.png"/><Relationship Id="rId4" Type="http://schemas.openxmlformats.org/officeDocument/2006/relationships/image" Target="../media/image143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2.png"/><Relationship Id="rId3" Type="http://schemas.openxmlformats.org/officeDocument/2006/relationships/image" Target="../media/image147.png"/><Relationship Id="rId7" Type="http://schemas.openxmlformats.org/officeDocument/2006/relationships/image" Target="../media/image151.png"/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0.png"/><Relationship Id="rId5" Type="http://schemas.openxmlformats.org/officeDocument/2006/relationships/image" Target="../media/image149.png"/><Relationship Id="rId4" Type="http://schemas.openxmlformats.org/officeDocument/2006/relationships/image" Target="../media/image14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4.png"/><Relationship Id="rId2" Type="http://schemas.openxmlformats.org/officeDocument/2006/relationships/image" Target="../media/image1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7.jpeg"/><Relationship Id="rId5" Type="http://schemas.openxmlformats.org/officeDocument/2006/relationships/image" Target="../media/image156.png"/><Relationship Id="rId4" Type="http://schemas.openxmlformats.org/officeDocument/2006/relationships/image" Target="../media/image155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4.png"/><Relationship Id="rId3" Type="http://schemas.openxmlformats.org/officeDocument/2006/relationships/image" Target="../media/image159.png"/><Relationship Id="rId7" Type="http://schemas.openxmlformats.org/officeDocument/2006/relationships/image" Target="../media/image163.png"/><Relationship Id="rId2" Type="http://schemas.openxmlformats.org/officeDocument/2006/relationships/image" Target="../media/image1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2.png"/><Relationship Id="rId5" Type="http://schemas.openxmlformats.org/officeDocument/2006/relationships/image" Target="../media/image161.png"/><Relationship Id="rId4" Type="http://schemas.openxmlformats.org/officeDocument/2006/relationships/image" Target="../media/image160.png"/><Relationship Id="rId9" Type="http://schemas.openxmlformats.org/officeDocument/2006/relationships/image" Target="../media/image16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17" Type="http://schemas.openxmlformats.org/officeDocument/2006/relationships/image" Target="../media/image31.png"/><Relationship Id="rId2" Type="http://schemas.openxmlformats.org/officeDocument/2006/relationships/image" Target="../media/image16.png"/><Relationship Id="rId16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5" Type="http://schemas.openxmlformats.org/officeDocument/2006/relationships/image" Target="../media/image2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내용 개체 틀 2"/>
          <p:cNvSpPr txBox="1">
            <a:spLocks/>
          </p:cNvSpPr>
          <p:nvPr/>
        </p:nvSpPr>
        <p:spPr>
          <a:xfrm>
            <a:off x="741644" y="1799575"/>
            <a:ext cx="8222844" cy="19894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20000"/>
              </a:lnSpc>
              <a:buNone/>
            </a:pPr>
            <a:r>
              <a:rPr lang="ko-KR" altLang="en-US" sz="3200" dirty="0" smtClean="0"/>
              <a:t>두 다항식                                    에 대하여 다음을 계산하라</a:t>
            </a:r>
            <a:r>
              <a:rPr lang="en-US" altLang="ko-KR" sz="3200" dirty="0" smtClean="0"/>
              <a:t>.</a:t>
            </a:r>
          </a:p>
          <a:p>
            <a:pPr>
              <a:lnSpc>
                <a:spcPct val="120000"/>
              </a:lnSpc>
              <a:buNone/>
            </a:pPr>
            <a:r>
              <a:rPr lang="en-US" altLang="ko-KR" sz="2800" dirty="0" smtClean="0"/>
              <a:t>  (1)                           (2)</a:t>
            </a:r>
            <a:endParaRPr kumimoji="0" lang="ko-KR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214423"/>
            <a:ext cx="1810544" cy="630402"/>
          </a:xfrm>
        </p:spPr>
        <p:txBody>
          <a:bodyPr/>
          <a:lstStyle/>
          <a:p>
            <a:pPr>
              <a:buNone/>
            </a:pPr>
            <a:r>
              <a:rPr lang="ko-KR" altLang="en-US" b="1" dirty="0" smtClean="0">
                <a:solidFill>
                  <a:srgbClr val="2A2D72"/>
                </a:solidFill>
              </a:rPr>
              <a:t>문제 </a:t>
            </a:r>
            <a:r>
              <a:rPr lang="en-US" altLang="ko-KR" b="1" dirty="0" smtClean="0">
                <a:solidFill>
                  <a:srgbClr val="2A2D72"/>
                </a:solidFill>
              </a:rPr>
              <a:t>1</a:t>
            </a:r>
          </a:p>
        </p:txBody>
      </p:sp>
      <p:sp>
        <p:nvSpPr>
          <p:cNvPr id="4" name="제목 개체 틀 1"/>
          <p:cNvSpPr txBox="1">
            <a:spLocks/>
          </p:cNvSpPr>
          <p:nvPr/>
        </p:nvSpPr>
        <p:spPr>
          <a:xfrm>
            <a:off x="6558616" y="186994"/>
            <a:ext cx="2214578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ko-KR" altLang="en-US" sz="1400" b="1" dirty="0" smtClean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교과서 </a:t>
            </a:r>
            <a:r>
              <a:rPr lang="en-US" altLang="ko-KR" sz="1400" b="1" dirty="0" smtClean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p.12</a:t>
            </a:r>
            <a:endParaRPr lang="ko-KR" altLang="en-US" sz="1400" b="1" dirty="0">
              <a:solidFill>
                <a:schemeClr val="accent2">
                  <a:lumMod val="50000"/>
                </a:schemeClr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7408" y="1948233"/>
            <a:ext cx="4995631" cy="399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4802" y="3072373"/>
            <a:ext cx="1290636" cy="383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47368" y="3054964"/>
            <a:ext cx="1596848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500034" y="4857760"/>
            <a:ext cx="22177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400" b="1" dirty="0" smtClean="0">
                <a:solidFill>
                  <a:srgbClr val="FF0000"/>
                </a:solidFill>
              </a:rPr>
              <a:t>정답</a:t>
            </a:r>
            <a:endParaRPr lang="en-US" altLang="ko-KR" sz="24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2400" dirty="0" smtClean="0">
                <a:solidFill>
                  <a:srgbClr val="FF0000"/>
                </a:solidFill>
              </a:rPr>
              <a:t>  (1)</a:t>
            </a:r>
          </a:p>
          <a:p>
            <a:pPr>
              <a:lnSpc>
                <a:spcPct val="150000"/>
              </a:lnSpc>
            </a:pPr>
            <a:r>
              <a:rPr lang="en-US" altLang="ko-KR" sz="2400" dirty="0" smtClean="0">
                <a:solidFill>
                  <a:srgbClr val="FF0000"/>
                </a:solidFill>
              </a:rPr>
              <a:t>  (2)</a:t>
            </a:r>
            <a:endParaRPr lang="ko-KR" altLang="en-US" sz="2400" dirty="0">
              <a:solidFill>
                <a:srgbClr val="FF0000"/>
              </a:solidFill>
            </a:endParaRPr>
          </a:p>
        </p:txBody>
      </p:sp>
      <p:sp>
        <p:nvSpPr>
          <p:cNvPr id="16" name="제목 1"/>
          <p:cNvSpPr txBox="1">
            <a:spLocks/>
          </p:cNvSpPr>
          <p:nvPr/>
        </p:nvSpPr>
        <p:spPr>
          <a:xfrm>
            <a:off x="742952" y="142852"/>
            <a:ext cx="6043626" cy="5111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600" b="1" i="0" u="none" strike="noStrike" kern="12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Verdana" panose="020B0604030504040204" pitchFamily="34" charset="0"/>
              </a:rPr>
              <a:t>Ⅰ</a:t>
            </a:r>
            <a:r>
              <a:rPr kumimoji="0" lang="en-US" altLang="ko-KR" sz="3600" b="0" i="0" u="none" strike="noStrike" kern="12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Verdana" panose="020B0604030504040204" pitchFamily="34" charset="0"/>
              </a:rPr>
              <a:t>-1. </a:t>
            </a:r>
            <a:r>
              <a:rPr kumimoji="0" lang="ko-KR" altLang="en-US" sz="3600" b="0" i="0" u="none" strike="noStrike" kern="12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Verdana" panose="020B0604030504040204" pitchFamily="34" charset="0"/>
              </a:rPr>
              <a:t>다항식의 연산</a:t>
            </a:r>
            <a:r>
              <a:rPr kumimoji="0" lang="en-US" altLang="ko-KR" sz="3600" b="0" i="0" u="none" strike="noStrike" kern="12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Verdana" panose="020B0604030504040204" pitchFamily="34" charset="0"/>
              </a:rPr>
              <a:t> </a:t>
            </a:r>
            <a:endParaRPr kumimoji="0" lang="ko-KR" altLang="en-US" sz="3600" b="0" i="0" u="none" strike="noStrike" kern="1200" cap="none" spc="-15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Y견고딕" panose="02030600000101010101" pitchFamily="18" charset="-127"/>
              <a:ea typeface="HY견고딕" panose="02030600000101010101" pitchFamily="18" charset="-127"/>
              <a:cs typeface="Verdana" panose="020B0604030504040204" pitchFamily="34" charset="0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44485" y="5531756"/>
            <a:ext cx="2679443" cy="406333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17232" y="6072429"/>
            <a:ext cx="2922720" cy="3861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내용 개체 틀 2"/>
          <p:cNvSpPr txBox="1">
            <a:spLocks/>
          </p:cNvSpPr>
          <p:nvPr/>
        </p:nvSpPr>
        <p:spPr>
          <a:xfrm>
            <a:off x="741644" y="1799575"/>
            <a:ext cx="8222844" cy="26595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20000"/>
              </a:lnSpc>
              <a:buNone/>
            </a:pPr>
            <a:r>
              <a:rPr lang="ko-KR" altLang="en-US" sz="3200" dirty="0" smtClean="0"/>
              <a:t>다음 식을 전개하라</a:t>
            </a:r>
            <a:r>
              <a:rPr lang="en-US" altLang="ko-KR" sz="3200" dirty="0" smtClean="0"/>
              <a:t>.</a:t>
            </a:r>
          </a:p>
          <a:p>
            <a:pPr>
              <a:lnSpc>
                <a:spcPct val="120000"/>
              </a:lnSpc>
              <a:buNone/>
            </a:pPr>
            <a:r>
              <a:rPr kumimoji="0" lang="en-US" altLang="ko-KR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altLang="ko-K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(1)</a:t>
            </a:r>
            <a:r>
              <a:rPr lang="en-US" altLang="ko-KR" sz="3200" dirty="0"/>
              <a:t> </a:t>
            </a:r>
            <a:r>
              <a:rPr lang="en-US" altLang="ko-KR" sz="3200" dirty="0" smtClean="0"/>
              <a:t>                      (2) </a:t>
            </a:r>
            <a:endParaRPr kumimoji="0" lang="ko-KR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214423"/>
            <a:ext cx="1810544" cy="630402"/>
          </a:xfrm>
        </p:spPr>
        <p:txBody>
          <a:bodyPr/>
          <a:lstStyle/>
          <a:p>
            <a:pPr>
              <a:buNone/>
            </a:pPr>
            <a:r>
              <a:rPr lang="ko-KR" altLang="en-US" b="1" dirty="0" smtClean="0">
                <a:solidFill>
                  <a:srgbClr val="2A2D72"/>
                </a:solidFill>
              </a:rPr>
              <a:t>문제 </a:t>
            </a:r>
            <a:r>
              <a:rPr lang="en-US" altLang="ko-KR" b="1" dirty="0" smtClean="0">
                <a:solidFill>
                  <a:srgbClr val="2A2D72"/>
                </a:solidFill>
              </a:rPr>
              <a:t>7</a:t>
            </a:r>
          </a:p>
        </p:txBody>
      </p:sp>
      <p:sp>
        <p:nvSpPr>
          <p:cNvPr id="4" name="제목 개체 틀 1"/>
          <p:cNvSpPr txBox="1">
            <a:spLocks/>
          </p:cNvSpPr>
          <p:nvPr/>
        </p:nvSpPr>
        <p:spPr>
          <a:xfrm>
            <a:off x="6558616" y="186994"/>
            <a:ext cx="2214578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ko-KR" altLang="en-US" sz="1400" b="1" dirty="0" smtClean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교과서 </a:t>
            </a:r>
            <a:r>
              <a:rPr lang="en-US" altLang="ko-KR" sz="1400" b="1" dirty="0" smtClean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p.17</a:t>
            </a:r>
            <a:endParaRPr lang="ko-KR" altLang="en-US" sz="1400" b="1" dirty="0">
              <a:solidFill>
                <a:schemeClr val="accent2">
                  <a:lumMod val="50000"/>
                </a:schemeClr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0034" y="4857760"/>
            <a:ext cx="22177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400" b="1" dirty="0" smtClean="0">
                <a:solidFill>
                  <a:srgbClr val="FF0000"/>
                </a:solidFill>
              </a:rPr>
              <a:t>정답</a:t>
            </a:r>
            <a:endParaRPr lang="en-US" altLang="ko-KR" sz="24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2400" dirty="0" smtClean="0">
                <a:solidFill>
                  <a:srgbClr val="FF0000"/>
                </a:solidFill>
              </a:rPr>
              <a:t>  (1)</a:t>
            </a:r>
          </a:p>
          <a:p>
            <a:pPr>
              <a:lnSpc>
                <a:spcPct val="150000"/>
              </a:lnSpc>
            </a:pPr>
            <a:r>
              <a:rPr lang="en-US" altLang="ko-KR" sz="2400" dirty="0" smtClean="0">
                <a:solidFill>
                  <a:srgbClr val="FF0000"/>
                </a:solidFill>
              </a:rPr>
              <a:t>  (2)</a:t>
            </a:r>
            <a:endParaRPr lang="ko-KR" altLang="en-US" sz="2400" dirty="0">
              <a:solidFill>
                <a:srgbClr val="FF0000"/>
              </a:solidFill>
            </a:endParaRPr>
          </a:p>
        </p:txBody>
      </p:sp>
      <p:sp>
        <p:nvSpPr>
          <p:cNvPr id="16" name="제목 1"/>
          <p:cNvSpPr txBox="1">
            <a:spLocks/>
          </p:cNvSpPr>
          <p:nvPr/>
        </p:nvSpPr>
        <p:spPr>
          <a:xfrm>
            <a:off x="742952" y="142852"/>
            <a:ext cx="6043626" cy="5111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600" b="1" i="0" u="none" strike="noStrike" kern="12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Verdana" panose="020B0604030504040204" pitchFamily="34" charset="0"/>
              </a:rPr>
              <a:t>Ⅰ</a:t>
            </a:r>
            <a:r>
              <a:rPr kumimoji="0" lang="en-US" altLang="ko-KR" sz="3600" b="0" i="0" u="none" strike="noStrike" kern="12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Verdana" panose="020B0604030504040204" pitchFamily="34" charset="0"/>
              </a:rPr>
              <a:t>-1. </a:t>
            </a:r>
            <a:r>
              <a:rPr kumimoji="0" lang="ko-KR" altLang="en-US" sz="3600" b="0" i="0" u="none" strike="noStrike" kern="12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Verdana" panose="020B0604030504040204" pitchFamily="34" charset="0"/>
              </a:rPr>
              <a:t>다항식의 연산</a:t>
            </a:r>
            <a:r>
              <a:rPr kumimoji="0" lang="en-US" altLang="ko-KR" sz="3600" b="0" i="0" u="none" strike="noStrike" kern="12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Verdana" panose="020B0604030504040204" pitchFamily="34" charset="0"/>
              </a:rPr>
              <a:t> </a:t>
            </a:r>
            <a:endParaRPr kumimoji="0" lang="ko-KR" altLang="en-US" sz="3600" b="0" i="0" u="none" strike="noStrike" kern="1200" cap="none" spc="-15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Y견고딕" panose="02030600000101010101" pitchFamily="18" charset="-127"/>
              <a:ea typeface="HY견고딕" panose="02030600000101010101" pitchFamily="18" charset="-127"/>
              <a:cs typeface="Verdana" panose="020B0604030504040204" pitchFamily="34" charset="0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80" y="2499628"/>
            <a:ext cx="2344761" cy="490764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62805" y="2499628"/>
            <a:ext cx="2366571" cy="490764"/>
          </a:xfrm>
          <a:prstGeom prst="rect">
            <a:avLst/>
          </a:prstGeom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8560" y="5563472"/>
            <a:ext cx="5177656" cy="403762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8561" y="6093297"/>
            <a:ext cx="4961632" cy="38166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03882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214423"/>
            <a:ext cx="2602632" cy="630402"/>
          </a:xfrm>
        </p:spPr>
        <p:txBody>
          <a:bodyPr/>
          <a:lstStyle/>
          <a:p>
            <a:pPr>
              <a:buNone/>
            </a:pPr>
            <a:r>
              <a:rPr lang="ko-KR" altLang="en-US" b="1" dirty="0" smtClean="0">
                <a:solidFill>
                  <a:srgbClr val="F6555B"/>
                </a:solidFill>
                <a:latin typeface="+mj-lt"/>
              </a:rPr>
              <a:t>예제 </a:t>
            </a:r>
            <a:r>
              <a:rPr lang="en-US" altLang="ko-KR" b="1" dirty="0" smtClean="0">
                <a:solidFill>
                  <a:srgbClr val="F6555B"/>
                </a:solidFill>
                <a:latin typeface="+mj-lt"/>
              </a:rPr>
              <a:t>4</a:t>
            </a:r>
            <a:endParaRPr lang="ko-KR" altLang="en-US" dirty="0">
              <a:solidFill>
                <a:srgbClr val="F6555B"/>
              </a:solidFill>
              <a:latin typeface="+mj-lt"/>
            </a:endParaRPr>
          </a:p>
        </p:txBody>
      </p:sp>
      <p:sp>
        <p:nvSpPr>
          <p:cNvPr id="4" name="제목 개체 틀 1"/>
          <p:cNvSpPr txBox="1">
            <a:spLocks/>
          </p:cNvSpPr>
          <p:nvPr/>
        </p:nvSpPr>
        <p:spPr>
          <a:xfrm>
            <a:off x="6558616" y="186994"/>
            <a:ext cx="2214578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ko-KR" altLang="en-US" sz="1400" b="1" dirty="0" smtClean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교과서 </a:t>
            </a:r>
            <a:r>
              <a:rPr lang="en-US" altLang="ko-KR" sz="1400" b="1" dirty="0" smtClean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p.17</a:t>
            </a:r>
            <a:endParaRPr lang="ko-KR" altLang="en-US" sz="1400" b="1" dirty="0">
              <a:solidFill>
                <a:schemeClr val="accent2">
                  <a:lumMod val="50000"/>
                </a:schemeClr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  <p:sp>
        <p:nvSpPr>
          <p:cNvPr id="8" name="제목 1"/>
          <p:cNvSpPr>
            <a:spLocks noGrp="1"/>
          </p:cNvSpPr>
          <p:nvPr>
            <p:ph type="title"/>
          </p:nvPr>
        </p:nvSpPr>
        <p:spPr>
          <a:xfrm>
            <a:off x="742952" y="142852"/>
            <a:ext cx="6043626" cy="511156"/>
          </a:xfrm>
        </p:spPr>
        <p:txBody>
          <a:bodyPr/>
          <a:lstStyle/>
          <a:p>
            <a:r>
              <a:rPr lang="en-US" altLang="ko-KR" b="1" dirty="0" smtClean="0"/>
              <a:t>Ⅰ</a:t>
            </a:r>
            <a:r>
              <a:rPr lang="en-US" altLang="ko-KR" dirty="0" smtClean="0"/>
              <a:t>-1. </a:t>
            </a:r>
            <a:r>
              <a:rPr smtClean="0"/>
              <a:t>다항식의 연산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6" name="내용 개체 틀 2"/>
          <p:cNvSpPr txBox="1">
            <a:spLocks/>
          </p:cNvSpPr>
          <p:nvPr/>
        </p:nvSpPr>
        <p:spPr>
          <a:xfrm>
            <a:off x="741644" y="1799575"/>
            <a:ext cx="8222844" cy="21334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R="0" lvl="0" algn="l" defTabSz="914400" rtl="0" eaLnBrk="1" fontAlgn="auto" latinLnBrk="1" hangingPunct="1">
              <a:lnSpc>
                <a:spcPct val="120000"/>
              </a:lnSpc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ko-KR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다음 식을 전개하라</a:t>
            </a:r>
            <a:r>
              <a:rPr kumimoji="0" lang="en-US" altLang="ko-K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.</a:t>
            </a:r>
          </a:p>
          <a:p>
            <a:pPr marR="0" lvl="0" algn="l" defTabSz="914400" rtl="0" eaLnBrk="1" fontAlgn="auto" latinLnBrk="1" hangingPunct="1">
              <a:lnSpc>
                <a:spcPct val="120000"/>
              </a:lnSpc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ko-KR" sz="3200" dirty="0">
                <a:latin typeface="+mj-lt"/>
              </a:rPr>
              <a:t> </a:t>
            </a:r>
            <a:r>
              <a:rPr lang="en-US" altLang="ko-KR" sz="3200" dirty="0" smtClean="0">
                <a:latin typeface="+mj-lt"/>
              </a:rPr>
              <a:t> (1)</a:t>
            </a:r>
            <a:r>
              <a:rPr kumimoji="0" lang="ko-KR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                      </a:t>
            </a:r>
            <a:endParaRPr kumimoji="0" lang="en-US" altLang="ko-K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R="0" lvl="0" algn="l" defTabSz="914400" rtl="0" eaLnBrk="1" fontAlgn="auto" latinLnBrk="1" hangingPunct="1">
              <a:lnSpc>
                <a:spcPct val="120000"/>
              </a:lnSpc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ko-KR" sz="3200" dirty="0">
                <a:latin typeface="+mj-lt"/>
              </a:rPr>
              <a:t> </a:t>
            </a:r>
            <a:r>
              <a:rPr lang="en-US" altLang="ko-KR" sz="3200" dirty="0" smtClean="0">
                <a:latin typeface="+mj-lt"/>
              </a:rPr>
              <a:t> </a:t>
            </a:r>
            <a:r>
              <a:rPr kumimoji="0" lang="en-US" altLang="ko-K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(2)</a:t>
            </a:r>
            <a:r>
              <a:rPr kumimoji="0" lang="en-US" altLang="ko-KR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endParaRPr kumimoji="0" lang="ko-KR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0034" y="4857760"/>
            <a:ext cx="22177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400" b="1" dirty="0" smtClean="0">
                <a:solidFill>
                  <a:srgbClr val="FF0000"/>
                </a:solidFill>
              </a:rPr>
              <a:t>정답</a:t>
            </a:r>
            <a:endParaRPr lang="en-US" altLang="ko-KR" sz="24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2400" dirty="0" smtClean="0">
                <a:solidFill>
                  <a:srgbClr val="FF0000"/>
                </a:solidFill>
              </a:rPr>
              <a:t>  (1)</a:t>
            </a:r>
          </a:p>
          <a:p>
            <a:pPr>
              <a:lnSpc>
                <a:spcPct val="150000"/>
              </a:lnSpc>
            </a:pPr>
            <a:r>
              <a:rPr lang="en-US" altLang="ko-KR" sz="2400" dirty="0">
                <a:solidFill>
                  <a:srgbClr val="FF0000"/>
                </a:solidFill>
              </a:rPr>
              <a:t> </a:t>
            </a:r>
            <a:r>
              <a:rPr lang="en-US" altLang="ko-KR" sz="2400" dirty="0" smtClean="0">
                <a:solidFill>
                  <a:srgbClr val="FF0000"/>
                </a:solidFill>
              </a:rPr>
              <a:t> (2)</a:t>
            </a:r>
            <a:endParaRPr lang="ko-KR" altLang="en-US" sz="2400" dirty="0">
              <a:solidFill>
                <a:srgbClr val="FF0000"/>
              </a:solidFill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79" y="2492896"/>
            <a:ext cx="1519525" cy="510126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91679" y="3068960"/>
            <a:ext cx="4641004" cy="506906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1640" y="5560356"/>
            <a:ext cx="3288834" cy="366624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99676" y="6101832"/>
            <a:ext cx="1575721" cy="399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538213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내용 개체 틀 2"/>
          <p:cNvSpPr txBox="1">
            <a:spLocks/>
          </p:cNvSpPr>
          <p:nvPr/>
        </p:nvSpPr>
        <p:spPr>
          <a:xfrm>
            <a:off x="741644" y="1799574"/>
            <a:ext cx="8222844" cy="32010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20000"/>
              </a:lnSpc>
              <a:buNone/>
            </a:pPr>
            <a:r>
              <a:rPr lang="ko-KR" altLang="en-US" sz="3200" dirty="0" smtClean="0"/>
              <a:t>다음 식을 전개하라</a:t>
            </a:r>
            <a:r>
              <a:rPr lang="en-US" altLang="ko-KR" sz="3200" dirty="0" smtClean="0"/>
              <a:t>.</a:t>
            </a:r>
          </a:p>
          <a:p>
            <a:pPr>
              <a:lnSpc>
                <a:spcPct val="120000"/>
              </a:lnSpc>
              <a:buNone/>
            </a:pPr>
            <a:r>
              <a:rPr kumimoji="0" lang="en-US" altLang="ko-KR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altLang="ko-K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(1)</a:t>
            </a:r>
          </a:p>
          <a:p>
            <a:pPr>
              <a:lnSpc>
                <a:spcPct val="120000"/>
              </a:lnSpc>
              <a:buNone/>
            </a:pPr>
            <a:r>
              <a:rPr lang="en-US" altLang="ko-KR" sz="3200" dirty="0" smtClean="0"/>
              <a:t>  (2)</a:t>
            </a:r>
          </a:p>
          <a:p>
            <a:pPr>
              <a:lnSpc>
                <a:spcPct val="120000"/>
              </a:lnSpc>
              <a:buNone/>
            </a:pPr>
            <a:r>
              <a:rPr lang="en-US" altLang="ko-KR" sz="3200" dirty="0"/>
              <a:t> </a:t>
            </a:r>
            <a:r>
              <a:rPr lang="en-US" altLang="ko-KR" sz="3200" dirty="0" smtClean="0"/>
              <a:t> (3)                       </a:t>
            </a:r>
          </a:p>
          <a:p>
            <a:pPr>
              <a:lnSpc>
                <a:spcPct val="120000"/>
              </a:lnSpc>
              <a:buNone/>
            </a:pPr>
            <a:r>
              <a:rPr lang="en-US" altLang="ko-KR" sz="3200" dirty="0"/>
              <a:t> </a:t>
            </a:r>
            <a:r>
              <a:rPr lang="en-US" altLang="ko-KR" sz="3200" dirty="0" smtClean="0"/>
              <a:t> (4) </a:t>
            </a:r>
            <a:endParaRPr kumimoji="0" lang="ko-KR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214423"/>
            <a:ext cx="1810544" cy="630402"/>
          </a:xfrm>
        </p:spPr>
        <p:txBody>
          <a:bodyPr/>
          <a:lstStyle/>
          <a:p>
            <a:pPr>
              <a:buNone/>
            </a:pPr>
            <a:r>
              <a:rPr lang="ko-KR" altLang="en-US" b="1" dirty="0" smtClean="0">
                <a:solidFill>
                  <a:srgbClr val="2A2D72"/>
                </a:solidFill>
              </a:rPr>
              <a:t>문제 </a:t>
            </a:r>
            <a:r>
              <a:rPr lang="en-US" altLang="ko-KR" b="1" dirty="0" smtClean="0">
                <a:solidFill>
                  <a:srgbClr val="2A2D72"/>
                </a:solidFill>
              </a:rPr>
              <a:t>8</a:t>
            </a:r>
          </a:p>
        </p:txBody>
      </p:sp>
      <p:sp>
        <p:nvSpPr>
          <p:cNvPr id="4" name="제목 개체 틀 1"/>
          <p:cNvSpPr txBox="1">
            <a:spLocks/>
          </p:cNvSpPr>
          <p:nvPr/>
        </p:nvSpPr>
        <p:spPr>
          <a:xfrm>
            <a:off x="6558616" y="186994"/>
            <a:ext cx="2214578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ko-KR" altLang="en-US" sz="1400" b="1" dirty="0" smtClean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교과서 </a:t>
            </a:r>
            <a:r>
              <a:rPr lang="en-US" altLang="ko-KR" sz="1400" b="1" dirty="0" smtClean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p.17</a:t>
            </a:r>
            <a:endParaRPr lang="ko-KR" altLang="en-US" sz="1400" b="1" dirty="0">
              <a:solidFill>
                <a:schemeClr val="accent2">
                  <a:lumMod val="50000"/>
                </a:schemeClr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0034" y="4857760"/>
            <a:ext cx="82731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400" b="1" dirty="0" smtClean="0">
                <a:solidFill>
                  <a:srgbClr val="FF0000"/>
                </a:solidFill>
              </a:rPr>
              <a:t>정답</a:t>
            </a:r>
            <a:endParaRPr lang="en-US" altLang="ko-KR" sz="24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2400" dirty="0" smtClean="0">
                <a:solidFill>
                  <a:srgbClr val="FF0000"/>
                </a:solidFill>
              </a:rPr>
              <a:t>  (1)                               (2)</a:t>
            </a:r>
          </a:p>
          <a:p>
            <a:pPr>
              <a:lnSpc>
                <a:spcPct val="150000"/>
              </a:lnSpc>
            </a:pPr>
            <a:r>
              <a:rPr lang="en-US" altLang="ko-KR" sz="2400" dirty="0" smtClean="0">
                <a:solidFill>
                  <a:srgbClr val="FF0000"/>
                </a:solidFill>
              </a:rPr>
              <a:t>  (3)                               (4)</a:t>
            </a:r>
            <a:endParaRPr lang="ko-KR" altLang="en-US" sz="2400" dirty="0">
              <a:solidFill>
                <a:srgbClr val="FF0000"/>
              </a:solidFill>
            </a:endParaRPr>
          </a:p>
        </p:txBody>
      </p:sp>
      <p:sp>
        <p:nvSpPr>
          <p:cNvPr id="16" name="제목 1"/>
          <p:cNvSpPr txBox="1">
            <a:spLocks/>
          </p:cNvSpPr>
          <p:nvPr/>
        </p:nvSpPr>
        <p:spPr>
          <a:xfrm>
            <a:off x="742952" y="142852"/>
            <a:ext cx="6043626" cy="5111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600" b="1" i="0" u="none" strike="noStrike" kern="12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Verdana" panose="020B0604030504040204" pitchFamily="34" charset="0"/>
              </a:rPr>
              <a:t>Ⅰ</a:t>
            </a:r>
            <a:r>
              <a:rPr kumimoji="0" lang="en-US" altLang="ko-KR" sz="3600" b="0" i="0" u="none" strike="noStrike" kern="12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Verdana" panose="020B0604030504040204" pitchFamily="34" charset="0"/>
              </a:rPr>
              <a:t>-1. </a:t>
            </a:r>
            <a:r>
              <a:rPr kumimoji="0" lang="ko-KR" altLang="en-US" sz="3600" b="0" i="0" u="none" strike="noStrike" kern="12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Verdana" panose="020B0604030504040204" pitchFamily="34" charset="0"/>
              </a:rPr>
              <a:t>다항식의 연산</a:t>
            </a:r>
            <a:r>
              <a:rPr kumimoji="0" lang="en-US" altLang="ko-KR" sz="3600" b="0" i="0" u="none" strike="noStrike" kern="12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Verdana" panose="020B0604030504040204" pitchFamily="34" charset="0"/>
              </a:rPr>
              <a:t> </a:t>
            </a:r>
            <a:endParaRPr kumimoji="0" lang="ko-KR" altLang="en-US" sz="3600" b="0" i="0" u="none" strike="noStrike" kern="1200" cap="none" spc="-15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Y견고딕" panose="02030600000101010101" pitchFamily="18" charset="-127"/>
              <a:ea typeface="HY견고딕" panose="02030600000101010101" pitchFamily="18" charset="-127"/>
              <a:cs typeface="Verdana" panose="020B0604030504040204" pitchFamily="34" charset="0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80" y="2492895"/>
            <a:ext cx="1447266" cy="497497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05336" y="3080954"/>
            <a:ext cx="1769199" cy="500717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91680" y="3682303"/>
            <a:ext cx="3206091" cy="497497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91680" y="4288825"/>
            <a:ext cx="4134751" cy="497497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04246" y="5599945"/>
            <a:ext cx="2820921" cy="333989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95090" y="5599945"/>
            <a:ext cx="3742353" cy="327762"/>
          </a:xfrm>
          <a:prstGeom prst="rect">
            <a:avLst/>
          </a:prstGeom>
        </p:spPr>
      </p:pic>
      <p:pic>
        <p:nvPicPr>
          <p:cNvPr id="17" name="그림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04246" y="6109129"/>
            <a:ext cx="814284" cy="327762"/>
          </a:xfrm>
          <a:prstGeom prst="rect">
            <a:avLst/>
          </a:prstGeom>
        </p:spPr>
      </p:pic>
      <p:pic>
        <p:nvPicPr>
          <p:cNvPr id="18" name="그림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95090" y="6109129"/>
            <a:ext cx="1054984" cy="32776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88060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214423"/>
            <a:ext cx="2602632" cy="630402"/>
          </a:xfrm>
        </p:spPr>
        <p:txBody>
          <a:bodyPr/>
          <a:lstStyle/>
          <a:p>
            <a:pPr>
              <a:buNone/>
            </a:pPr>
            <a:r>
              <a:rPr lang="ko-KR" altLang="en-US" b="1" dirty="0" smtClean="0">
                <a:solidFill>
                  <a:srgbClr val="F6555B"/>
                </a:solidFill>
                <a:latin typeface="+mj-lt"/>
              </a:rPr>
              <a:t>예제 </a:t>
            </a:r>
            <a:r>
              <a:rPr lang="en-US" altLang="ko-KR" b="1" dirty="0" smtClean="0">
                <a:solidFill>
                  <a:srgbClr val="F6555B"/>
                </a:solidFill>
                <a:latin typeface="+mj-lt"/>
              </a:rPr>
              <a:t>5</a:t>
            </a:r>
            <a:endParaRPr lang="ko-KR" altLang="en-US" dirty="0">
              <a:solidFill>
                <a:srgbClr val="F6555B"/>
              </a:solidFill>
              <a:latin typeface="+mj-lt"/>
            </a:endParaRPr>
          </a:p>
        </p:txBody>
      </p:sp>
      <p:sp>
        <p:nvSpPr>
          <p:cNvPr id="4" name="제목 개체 틀 1"/>
          <p:cNvSpPr txBox="1">
            <a:spLocks/>
          </p:cNvSpPr>
          <p:nvPr/>
        </p:nvSpPr>
        <p:spPr>
          <a:xfrm>
            <a:off x="6558616" y="186994"/>
            <a:ext cx="2214578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ko-KR" altLang="en-US" sz="1400" b="1" dirty="0" smtClean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교과서 </a:t>
            </a:r>
            <a:r>
              <a:rPr lang="en-US" altLang="ko-KR" sz="1400" b="1" dirty="0" smtClean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p.17</a:t>
            </a:r>
            <a:endParaRPr lang="ko-KR" altLang="en-US" sz="1400" b="1" dirty="0">
              <a:solidFill>
                <a:schemeClr val="accent2">
                  <a:lumMod val="50000"/>
                </a:schemeClr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  <p:sp>
        <p:nvSpPr>
          <p:cNvPr id="8" name="제목 1"/>
          <p:cNvSpPr>
            <a:spLocks noGrp="1"/>
          </p:cNvSpPr>
          <p:nvPr>
            <p:ph type="title"/>
          </p:nvPr>
        </p:nvSpPr>
        <p:spPr>
          <a:xfrm>
            <a:off x="742952" y="142852"/>
            <a:ext cx="6043626" cy="511156"/>
          </a:xfrm>
        </p:spPr>
        <p:txBody>
          <a:bodyPr/>
          <a:lstStyle/>
          <a:p>
            <a:r>
              <a:rPr lang="en-US" altLang="ko-KR" b="1" dirty="0" smtClean="0"/>
              <a:t>Ⅰ</a:t>
            </a:r>
            <a:r>
              <a:rPr lang="en-US" altLang="ko-KR" dirty="0" smtClean="0"/>
              <a:t>-1. </a:t>
            </a:r>
            <a:r>
              <a:rPr smtClean="0"/>
              <a:t>다항식의 연산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6" name="내용 개체 틀 2"/>
          <p:cNvSpPr txBox="1">
            <a:spLocks/>
          </p:cNvSpPr>
          <p:nvPr/>
        </p:nvSpPr>
        <p:spPr>
          <a:xfrm>
            <a:off x="813652" y="1799575"/>
            <a:ext cx="8222844" cy="21334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R="0" lvl="0" algn="l" defTabSz="914400" rtl="0" eaLnBrk="1" fontAlgn="auto" latinLnBrk="1" hangingPunct="1">
              <a:lnSpc>
                <a:spcPct val="120000"/>
              </a:lnSpc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ko-K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			</a:t>
            </a:r>
            <a:r>
              <a:rPr kumimoji="0" lang="ko-KR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일 때</a:t>
            </a:r>
            <a:r>
              <a:rPr kumimoji="0" lang="en-US" altLang="ko-K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,       </a:t>
            </a:r>
            <a:r>
              <a:rPr kumimoji="0" lang="en-US" altLang="ko-KR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 </a:t>
            </a:r>
            <a:r>
              <a:rPr kumimoji="0" lang="ko-KR" alt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의 값을 구하라</a:t>
            </a:r>
            <a:r>
              <a:rPr kumimoji="0" lang="en-US" altLang="ko-KR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.</a:t>
            </a:r>
            <a:endParaRPr kumimoji="0" lang="ko-KR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0034" y="4857760"/>
            <a:ext cx="22177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altLang="ko-KR" sz="24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2400" b="1" dirty="0" smtClean="0">
                <a:solidFill>
                  <a:srgbClr val="FF0000"/>
                </a:solidFill>
              </a:rPr>
              <a:t>정답</a:t>
            </a:r>
            <a:endParaRPr lang="ko-KR" altLang="en-US" sz="2400" dirty="0">
              <a:solidFill>
                <a:srgbClr val="FF0000"/>
              </a:solidFill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0091" y="1988840"/>
            <a:ext cx="2877813" cy="403722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1878604"/>
            <a:ext cx="1152128" cy="513221"/>
          </a:xfrm>
          <a:prstGeom prst="rect">
            <a:avLst/>
          </a:prstGeom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3652" y="6093297"/>
            <a:ext cx="333475" cy="26466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14728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내용 개체 틀 2"/>
          <p:cNvSpPr txBox="1">
            <a:spLocks/>
          </p:cNvSpPr>
          <p:nvPr/>
        </p:nvSpPr>
        <p:spPr>
          <a:xfrm>
            <a:off x="741644" y="1799575"/>
            <a:ext cx="8222844" cy="26595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20000"/>
              </a:lnSpc>
              <a:buNone/>
            </a:pPr>
            <a:r>
              <a:rPr kumimoji="0" lang="en-US" altLang="ko-K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                    </a:t>
            </a:r>
            <a:r>
              <a:rPr kumimoji="0" lang="en-US" altLang="ko-KR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ko-KR" alt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일 때</a:t>
            </a:r>
            <a:r>
              <a:rPr kumimoji="0" lang="en-US" altLang="ko-KR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,         </a:t>
            </a:r>
            <a:r>
              <a:rPr kumimoji="0" lang="ko-KR" alt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의 값을 구하라</a:t>
            </a:r>
            <a:r>
              <a:rPr kumimoji="0" lang="en-US" altLang="ko-KR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.</a:t>
            </a:r>
            <a:r>
              <a:rPr kumimoji="0" lang="en-US" altLang="ko-K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 </a:t>
            </a:r>
            <a:endParaRPr kumimoji="0" lang="ko-KR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214423"/>
            <a:ext cx="1810544" cy="630402"/>
          </a:xfrm>
        </p:spPr>
        <p:txBody>
          <a:bodyPr/>
          <a:lstStyle/>
          <a:p>
            <a:pPr>
              <a:buNone/>
            </a:pPr>
            <a:r>
              <a:rPr lang="ko-KR" altLang="en-US" b="1" dirty="0" smtClean="0">
                <a:solidFill>
                  <a:srgbClr val="2A2D72"/>
                </a:solidFill>
              </a:rPr>
              <a:t>문제 </a:t>
            </a:r>
            <a:r>
              <a:rPr lang="en-US" altLang="ko-KR" b="1" dirty="0">
                <a:solidFill>
                  <a:srgbClr val="2A2D72"/>
                </a:solidFill>
              </a:rPr>
              <a:t>9</a:t>
            </a:r>
            <a:endParaRPr lang="en-US" altLang="ko-KR" b="1" dirty="0" smtClean="0">
              <a:solidFill>
                <a:srgbClr val="2A2D72"/>
              </a:solidFill>
            </a:endParaRPr>
          </a:p>
        </p:txBody>
      </p:sp>
      <p:sp>
        <p:nvSpPr>
          <p:cNvPr id="4" name="제목 개체 틀 1"/>
          <p:cNvSpPr txBox="1">
            <a:spLocks/>
          </p:cNvSpPr>
          <p:nvPr/>
        </p:nvSpPr>
        <p:spPr>
          <a:xfrm>
            <a:off x="6558616" y="186994"/>
            <a:ext cx="2214578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ko-KR" altLang="en-US" sz="1400" b="1" dirty="0" smtClean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교과서 </a:t>
            </a:r>
            <a:r>
              <a:rPr lang="en-US" altLang="ko-KR" sz="1400" b="1" dirty="0" smtClean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p.17</a:t>
            </a:r>
            <a:endParaRPr lang="ko-KR" altLang="en-US" sz="1400" b="1" dirty="0">
              <a:solidFill>
                <a:schemeClr val="accent2">
                  <a:lumMod val="50000"/>
                </a:schemeClr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0034" y="4843026"/>
            <a:ext cx="22177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altLang="ko-KR" sz="24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2400" b="1" dirty="0" smtClean="0">
                <a:solidFill>
                  <a:srgbClr val="FF0000"/>
                </a:solidFill>
              </a:rPr>
              <a:t>정답</a:t>
            </a:r>
            <a:endParaRPr lang="en-US" altLang="ko-KR" sz="24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2400" dirty="0" smtClean="0">
                <a:solidFill>
                  <a:srgbClr val="FF0000"/>
                </a:solidFill>
              </a:rPr>
              <a:t>  </a:t>
            </a:r>
          </a:p>
        </p:txBody>
      </p:sp>
      <p:sp>
        <p:nvSpPr>
          <p:cNvPr id="16" name="제목 1"/>
          <p:cNvSpPr txBox="1">
            <a:spLocks/>
          </p:cNvSpPr>
          <p:nvPr/>
        </p:nvSpPr>
        <p:spPr>
          <a:xfrm>
            <a:off x="742952" y="142852"/>
            <a:ext cx="6043626" cy="5111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600" b="1" i="0" u="none" strike="noStrike" kern="12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Verdana" panose="020B0604030504040204" pitchFamily="34" charset="0"/>
              </a:rPr>
              <a:t>Ⅰ</a:t>
            </a:r>
            <a:r>
              <a:rPr kumimoji="0" lang="en-US" altLang="ko-KR" sz="3600" b="0" i="0" u="none" strike="noStrike" kern="12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Verdana" panose="020B0604030504040204" pitchFamily="34" charset="0"/>
              </a:rPr>
              <a:t>-1. </a:t>
            </a:r>
            <a:r>
              <a:rPr kumimoji="0" lang="ko-KR" altLang="en-US" sz="3600" b="0" i="0" u="none" strike="noStrike" kern="12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Verdana" panose="020B0604030504040204" pitchFamily="34" charset="0"/>
              </a:rPr>
              <a:t>다항식의 연산</a:t>
            </a:r>
            <a:r>
              <a:rPr kumimoji="0" lang="en-US" altLang="ko-KR" sz="3600" b="0" i="0" u="none" strike="noStrike" kern="12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Verdana" panose="020B0604030504040204" pitchFamily="34" charset="0"/>
              </a:rPr>
              <a:t> </a:t>
            </a:r>
            <a:endParaRPr kumimoji="0" lang="ko-KR" altLang="en-US" sz="3600" b="0" i="0" u="none" strike="noStrike" kern="1200" cap="none" spc="-15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Y견고딕" panose="02030600000101010101" pitchFamily="18" charset="-127"/>
              <a:ea typeface="HY견고딕" panose="02030600000101010101" pitchFamily="18" charset="-127"/>
              <a:cs typeface="Verdana" panose="020B0604030504040204" pitchFamily="34" charset="0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62373" y="1954818"/>
            <a:ext cx="2989547" cy="411314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81030" y="1895183"/>
            <a:ext cx="1119162" cy="482574"/>
          </a:xfrm>
          <a:prstGeom prst="rect">
            <a:avLst/>
          </a:prstGeom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584" y="6093296"/>
            <a:ext cx="324268" cy="26673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735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내용 개체 틀 2"/>
          <p:cNvSpPr txBox="1">
            <a:spLocks/>
          </p:cNvSpPr>
          <p:nvPr/>
        </p:nvSpPr>
        <p:spPr>
          <a:xfrm>
            <a:off x="741644" y="1799575"/>
            <a:ext cx="8222844" cy="26595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20000"/>
              </a:lnSpc>
              <a:buNone/>
            </a:pPr>
            <a:r>
              <a:rPr kumimoji="0" lang="en-US" altLang="ko-KR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                           </a:t>
            </a:r>
            <a:r>
              <a:rPr kumimoji="0" lang="ko-KR" alt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일 때</a:t>
            </a:r>
            <a:r>
              <a:rPr kumimoji="0" lang="en-US" altLang="ko-KR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,         </a:t>
            </a:r>
            <a:r>
              <a:rPr kumimoji="0" lang="ko-KR" alt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의 값을 구하라</a:t>
            </a:r>
            <a:r>
              <a:rPr kumimoji="0" lang="en-US" altLang="ko-KR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.</a:t>
            </a:r>
            <a:r>
              <a:rPr kumimoji="0" lang="en-US" altLang="ko-K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 </a:t>
            </a:r>
            <a:r>
              <a:rPr lang="en-US" altLang="ko-KR" sz="3200" dirty="0" smtClean="0"/>
              <a:t> </a:t>
            </a:r>
            <a:endParaRPr kumimoji="0" lang="ko-KR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214423"/>
            <a:ext cx="1810544" cy="630402"/>
          </a:xfrm>
        </p:spPr>
        <p:txBody>
          <a:bodyPr/>
          <a:lstStyle/>
          <a:p>
            <a:pPr>
              <a:buNone/>
            </a:pPr>
            <a:r>
              <a:rPr lang="ko-KR" altLang="en-US" b="1" dirty="0" smtClean="0">
                <a:solidFill>
                  <a:srgbClr val="2A2D72"/>
                </a:solidFill>
              </a:rPr>
              <a:t>문제 </a:t>
            </a:r>
            <a:r>
              <a:rPr lang="en-US" altLang="ko-KR" b="1" dirty="0" smtClean="0">
                <a:solidFill>
                  <a:srgbClr val="2A2D72"/>
                </a:solidFill>
              </a:rPr>
              <a:t>10</a:t>
            </a:r>
          </a:p>
        </p:txBody>
      </p:sp>
      <p:sp>
        <p:nvSpPr>
          <p:cNvPr id="4" name="제목 개체 틀 1"/>
          <p:cNvSpPr txBox="1">
            <a:spLocks/>
          </p:cNvSpPr>
          <p:nvPr/>
        </p:nvSpPr>
        <p:spPr>
          <a:xfrm>
            <a:off x="6558616" y="186994"/>
            <a:ext cx="2214578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ko-KR" altLang="en-US" sz="1400" b="1" dirty="0" smtClean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교과서 </a:t>
            </a:r>
            <a:r>
              <a:rPr lang="en-US" altLang="ko-KR" sz="1400" b="1" dirty="0" smtClean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p.17</a:t>
            </a:r>
            <a:endParaRPr lang="ko-KR" altLang="en-US" sz="1400" b="1" dirty="0">
              <a:solidFill>
                <a:schemeClr val="accent2">
                  <a:lumMod val="50000"/>
                </a:schemeClr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0034" y="4857760"/>
            <a:ext cx="22177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altLang="ko-KR" sz="24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2400" b="1" dirty="0" smtClean="0">
                <a:solidFill>
                  <a:srgbClr val="FF0000"/>
                </a:solidFill>
              </a:rPr>
              <a:t>정답</a:t>
            </a:r>
            <a:endParaRPr lang="en-US" altLang="ko-KR" sz="24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2400" dirty="0" smtClean="0">
                <a:solidFill>
                  <a:srgbClr val="FF0000"/>
                </a:solidFill>
              </a:rPr>
              <a:t>  </a:t>
            </a:r>
          </a:p>
        </p:txBody>
      </p:sp>
      <p:sp>
        <p:nvSpPr>
          <p:cNvPr id="16" name="제목 1"/>
          <p:cNvSpPr txBox="1">
            <a:spLocks/>
          </p:cNvSpPr>
          <p:nvPr/>
        </p:nvSpPr>
        <p:spPr>
          <a:xfrm>
            <a:off x="742952" y="142852"/>
            <a:ext cx="6043626" cy="5111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600" b="1" i="0" u="none" strike="noStrike" kern="12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Verdana" panose="020B0604030504040204" pitchFamily="34" charset="0"/>
              </a:rPr>
              <a:t>Ⅰ</a:t>
            </a:r>
            <a:r>
              <a:rPr kumimoji="0" lang="en-US" altLang="ko-KR" sz="3600" b="0" i="0" u="none" strike="noStrike" kern="12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Verdana" panose="020B0604030504040204" pitchFamily="34" charset="0"/>
              </a:rPr>
              <a:t>-1. </a:t>
            </a:r>
            <a:r>
              <a:rPr kumimoji="0" lang="ko-KR" altLang="en-US" sz="3600" b="0" i="0" u="none" strike="noStrike" kern="12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Verdana" panose="020B0604030504040204" pitchFamily="34" charset="0"/>
              </a:rPr>
              <a:t>다항식의 연산</a:t>
            </a:r>
            <a:r>
              <a:rPr kumimoji="0" lang="en-US" altLang="ko-KR" sz="3600" b="0" i="0" u="none" strike="noStrike" kern="12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Verdana" panose="020B0604030504040204" pitchFamily="34" charset="0"/>
              </a:rPr>
              <a:t> </a:t>
            </a:r>
            <a:endParaRPr kumimoji="0" lang="ko-KR" altLang="en-US" sz="3600" b="0" i="0" u="none" strike="noStrike" kern="1200" cap="none" spc="-15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Y견고딕" panose="02030600000101010101" pitchFamily="18" charset="-127"/>
              <a:ea typeface="HY견고딕" panose="02030600000101010101" pitchFamily="18" charset="-127"/>
              <a:cs typeface="Verdana" panose="020B0604030504040204" pitchFamily="34" charset="0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78583" y="1898890"/>
            <a:ext cx="3909441" cy="481313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84168" y="1916832"/>
            <a:ext cx="1080120" cy="417783"/>
          </a:xfrm>
          <a:prstGeom prst="rect">
            <a:avLst/>
          </a:prstGeom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584" y="6093296"/>
            <a:ext cx="344061" cy="26466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82773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214423"/>
            <a:ext cx="2602632" cy="630402"/>
          </a:xfrm>
        </p:spPr>
        <p:txBody>
          <a:bodyPr/>
          <a:lstStyle/>
          <a:p>
            <a:pPr>
              <a:buNone/>
            </a:pPr>
            <a:r>
              <a:rPr lang="ko-KR" altLang="en-US" b="1" dirty="0" smtClean="0">
                <a:solidFill>
                  <a:srgbClr val="F6555B"/>
                </a:solidFill>
                <a:latin typeface="+mj-lt"/>
              </a:rPr>
              <a:t>예제 </a:t>
            </a:r>
            <a:r>
              <a:rPr lang="en-US" altLang="ko-KR" b="1" dirty="0" smtClean="0">
                <a:solidFill>
                  <a:srgbClr val="F6555B"/>
                </a:solidFill>
                <a:latin typeface="+mj-lt"/>
              </a:rPr>
              <a:t>6</a:t>
            </a:r>
            <a:endParaRPr lang="ko-KR" altLang="en-US" dirty="0">
              <a:solidFill>
                <a:srgbClr val="F6555B"/>
              </a:solidFill>
              <a:latin typeface="+mj-lt"/>
            </a:endParaRPr>
          </a:p>
        </p:txBody>
      </p:sp>
      <p:sp>
        <p:nvSpPr>
          <p:cNvPr id="4" name="제목 개체 틀 1"/>
          <p:cNvSpPr txBox="1">
            <a:spLocks/>
          </p:cNvSpPr>
          <p:nvPr/>
        </p:nvSpPr>
        <p:spPr>
          <a:xfrm>
            <a:off x="6558616" y="186994"/>
            <a:ext cx="2214578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ko-KR" altLang="en-US" sz="1400" b="1" dirty="0" smtClean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교과서 </a:t>
            </a:r>
            <a:r>
              <a:rPr lang="en-US" altLang="ko-KR" sz="1400" b="1" dirty="0" smtClean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p.18</a:t>
            </a:r>
            <a:endParaRPr lang="ko-KR" altLang="en-US" sz="1400" b="1" dirty="0">
              <a:solidFill>
                <a:schemeClr val="accent2">
                  <a:lumMod val="50000"/>
                </a:schemeClr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  <p:sp>
        <p:nvSpPr>
          <p:cNvPr id="8" name="제목 1"/>
          <p:cNvSpPr>
            <a:spLocks noGrp="1"/>
          </p:cNvSpPr>
          <p:nvPr>
            <p:ph type="title"/>
          </p:nvPr>
        </p:nvSpPr>
        <p:spPr>
          <a:xfrm>
            <a:off x="742952" y="142852"/>
            <a:ext cx="6043626" cy="511156"/>
          </a:xfrm>
        </p:spPr>
        <p:txBody>
          <a:bodyPr/>
          <a:lstStyle/>
          <a:p>
            <a:r>
              <a:rPr lang="en-US" altLang="ko-KR" b="1" dirty="0" smtClean="0"/>
              <a:t>Ⅰ</a:t>
            </a:r>
            <a:r>
              <a:rPr lang="en-US" altLang="ko-KR" dirty="0" smtClean="0"/>
              <a:t>-1. </a:t>
            </a:r>
            <a:r>
              <a:rPr smtClean="0"/>
              <a:t>다항식의 연산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6" name="내용 개체 틀 2"/>
          <p:cNvSpPr txBox="1">
            <a:spLocks/>
          </p:cNvSpPr>
          <p:nvPr/>
        </p:nvSpPr>
        <p:spPr>
          <a:xfrm>
            <a:off x="741644" y="1799575"/>
            <a:ext cx="8222844" cy="21334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R="0" lvl="0" algn="l" defTabSz="914400" rtl="0" eaLnBrk="1" fontAlgn="auto" latinLnBrk="1" hangingPunct="1">
              <a:lnSpc>
                <a:spcPct val="120000"/>
              </a:lnSpc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ko-KR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다항식</a:t>
            </a:r>
            <a:r>
              <a:rPr kumimoji="0" lang="en-US" altLang="ko-K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			</a:t>
            </a:r>
            <a:r>
              <a:rPr kumimoji="0" lang="en-US" altLang="ko-KR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   </a:t>
            </a:r>
            <a:r>
              <a:rPr kumimoji="0" lang="ko-KR" alt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을 다항식 </a:t>
            </a:r>
            <a:r>
              <a:rPr kumimoji="0" lang="en-US" altLang="ko-K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		  </a:t>
            </a:r>
            <a:r>
              <a:rPr kumimoji="0" lang="ko-KR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로 나누었을 때의 몫과 나머지를 각각 구하라</a:t>
            </a:r>
            <a:r>
              <a:rPr kumimoji="0" lang="en-US" altLang="ko-K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.</a:t>
            </a:r>
            <a:endParaRPr kumimoji="0" lang="ko-KR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0034" y="4857760"/>
            <a:ext cx="22177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400" b="1" dirty="0" smtClean="0">
                <a:solidFill>
                  <a:srgbClr val="FF0000"/>
                </a:solidFill>
              </a:rPr>
              <a:t>정답</a:t>
            </a:r>
            <a:endParaRPr lang="en-US" altLang="ko-KR" sz="24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2400" dirty="0" smtClean="0">
                <a:solidFill>
                  <a:srgbClr val="FF0000"/>
                </a:solidFill>
              </a:rPr>
              <a:t>  </a:t>
            </a:r>
            <a:r>
              <a:rPr lang="ko-KR" altLang="en-US" sz="2400" dirty="0" smtClean="0">
                <a:solidFill>
                  <a:srgbClr val="FF0000"/>
                </a:solidFill>
              </a:rPr>
              <a:t>몫</a:t>
            </a:r>
            <a:r>
              <a:rPr lang="en-US" altLang="ko-KR" sz="2400" dirty="0" smtClean="0">
                <a:solidFill>
                  <a:srgbClr val="FF0000"/>
                </a:solidFill>
              </a:rPr>
              <a:t>:</a:t>
            </a:r>
            <a:r>
              <a:rPr lang="ko-KR" altLang="en-US" sz="2400" dirty="0" smtClean="0">
                <a:solidFill>
                  <a:srgbClr val="FF0000"/>
                </a:solidFill>
              </a:rPr>
              <a:t> </a:t>
            </a:r>
            <a:endParaRPr lang="en-US" altLang="ko-KR" sz="2400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2400" dirty="0" smtClean="0">
                <a:solidFill>
                  <a:srgbClr val="FF0000"/>
                </a:solidFill>
              </a:rPr>
              <a:t>  </a:t>
            </a:r>
            <a:r>
              <a:rPr lang="ko-KR" altLang="en-US" sz="2400" dirty="0" smtClean="0">
                <a:solidFill>
                  <a:srgbClr val="FF0000"/>
                </a:solidFill>
              </a:rPr>
              <a:t>나머지</a:t>
            </a:r>
            <a:r>
              <a:rPr lang="en-US" altLang="ko-KR" sz="2400" dirty="0" smtClean="0">
                <a:solidFill>
                  <a:srgbClr val="FF0000"/>
                </a:solidFill>
              </a:rPr>
              <a:t>:</a:t>
            </a:r>
            <a:endParaRPr lang="ko-KR" altLang="en-US" sz="2400" dirty="0">
              <a:solidFill>
                <a:srgbClr val="FF0000"/>
              </a:solidFill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5736" y="1916832"/>
            <a:ext cx="2843192" cy="416077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18088" y="1916832"/>
            <a:ext cx="1495634" cy="419158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9218" y="5626667"/>
            <a:ext cx="1028269" cy="298915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1160" y="6167826"/>
            <a:ext cx="1141648" cy="28390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83054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내용 개체 틀 2"/>
          <p:cNvSpPr txBox="1">
            <a:spLocks/>
          </p:cNvSpPr>
          <p:nvPr/>
        </p:nvSpPr>
        <p:spPr>
          <a:xfrm>
            <a:off x="741644" y="1799575"/>
            <a:ext cx="8222844" cy="26595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20000"/>
              </a:lnSpc>
              <a:buNone/>
            </a:pPr>
            <a:r>
              <a:rPr kumimoji="0" lang="ko-KR" alt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다음 나눗셈에서     안에 알맞은 수 또는 식을 써넣고</a:t>
            </a:r>
            <a:r>
              <a:rPr kumimoji="0" lang="en-US" altLang="ko-KR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, </a:t>
            </a:r>
            <a:r>
              <a:rPr kumimoji="0" lang="ko-KR" alt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몫과 나머지를 각각 구하라</a:t>
            </a:r>
            <a:r>
              <a:rPr kumimoji="0" lang="en-US" altLang="ko-KR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.</a:t>
            </a:r>
          </a:p>
          <a:p>
            <a:pPr>
              <a:lnSpc>
                <a:spcPct val="120000"/>
              </a:lnSpc>
              <a:buNone/>
            </a:pPr>
            <a:r>
              <a:rPr lang="en-US" altLang="ko-KR" sz="2400" dirty="0">
                <a:latin typeface="+mj-lt"/>
              </a:rPr>
              <a:t> </a:t>
            </a:r>
            <a:r>
              <a:rPr lang="en-US" altLang="ko-KR" sz="2400" dirty="0" smtClean="0">
                <a:latin typeface="+mj-lt"/>
              </a:rPr>
              <a:t> (1)</a:t>
            </a:r>
            <a:r>
              <a:rPr kumimoji="0" lang="ko-KR" alt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                             </a:t>
            </a:r>
            <a:r>
              <a:rPr kumimoji="0" lang="en-US" altLang="ko-KR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(2) </a:t>
            </a: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214423"/>
            <a:ext cx="1810544" cy="630402"/>
          </a:xfrm>
        </p:spPr>
        <p:txBody>
          <a:bodyPr/>
          <a:lstStyle/>
          <a:p>
            <a:pPr>
              <a:buNone/>
            </a:pPr>
            <a:r>
              <a:rPr lang="ko-KR" altLang="en-US" b="1" dirty="0" smtClean="0">
                <a:solidFill>
                  <a:srgbClr val="2A2D72"/>
                </a:solidFill>
              </a:rPr>
              <a:t>문제 </a:t>
            </a:r>
            <a:r>
              <a:rPr lang="en-US" altLang="ko-KR" b="1" dirty="0" smtClean="0">
                <a:solidFill>
                  <a:srgbClr val="2A2D72"/>
                </a:solidFill>
              </a:rPr>
              <a:t>11</a:t>
            </a:r>
          </a:p>
        </p:txBody>
      </p:sp>
      <p:sp>
        <p:nvSpPr>
          <p:cNvPr id="4" name="제목 개체 틀 1"/>
          <p:cNvSpPr txBox="1">
            <a:spLocks/>
          </p:cNvSpPr>
          <p:nvPr/>
        </p:nvSpPr>
        <p:spPr>
          <a:xfrm>
            <a:off x="6558616" y="186994"/>
            <a:ext cx="2214578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ko-KR" altLang="en-US" sz="1400" b="1" dirty="0" smtClean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교과서 </a:t>
            </a:r>
            <a:r>
              <a:rPr lang="en-US" altLang="ko-KR" sz="1400" b="1" dirty="0" smtClean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p.18</a:t>
            </a:r>
            <a:endParaRPr lang="ko-KR" altLang="en-US" sz="1400" b="1" dirty="0">
              <a:solidFill>
                <a:schemeClr val="accent2">
                  <a:lumMod val="50000"/>
                </a:schemeClr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0034" y="4365104"/>
            <a:ext cx="82731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400" b="1" dirty="0" smtClean="0">
                <a:solidFill>
                  <a:srgbClr val="FF0000"/>
                </a:solidFill>
              </a:rPr>
              <a:t>정답</a:t>
            </a:r>
            <a:endParaRPr lang="en-US" altLang="ko-KR" sz="24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2400" dirty="0" smtClean="0">
                <a:solidFill>
                  <a:srgbClr val="FF0000"/>
                </a:solidFill>
              </a:rPr>
              <a:t>  (1)                 </a:t>
            </a:r>
            <a:r>
              <a:rPr lang="ko-KR" altLang="en-US" sz="2400" dirty="0" smtClean="0">
                <a:solidFill>
                  <a:srgbClr val="FF0000"/>
                </a:solidFill>
              </a:rPr>
              <a:t>몫</a:t>
            </a:r>
            <a:r>
              <a:rPr lang="en-US" altLang="ko-KR" sz="2400" dirty="0" smtClean="0">
                <a:solidFill>
                  <a:srgbClr val="FF0000"/>
                </a:solidFill>
              </a:rPr>
              <a:t>:</a:t>
            </a:r>
            <a:r>
              <a:rPr lang="ko-KR" altLang="en-US" sz="2400" dirty="0" smtClean="0">
                <a:solidFill>
                  <a:srgbClr val="FF0000"/>
                </a:solidFill>
              </a:rPr>
              <a:t>         </a:t>
            </a:r>
            <a:r>
              <a:rPr lang="en-US" altLang="ko-KR" sz="2400" dirty="0" smtClean="0">
                <a:solidFill>
                  <a:srgbClr val="FF0000"/>
                </a:solidFill>
              </a:rPr>
              <a:t>,</a:t>
            </a:r>
            <a:r>
              <a:rPr lang="ko-KR" altLang="en-US" sz="2400" dirty="0" smtClean="0">
                <a:solidFill>
                  <a:srgbClr val="FF0000"/>
                </a:solidFill>
              </a:rPr>
              <a:t> 나머지</a:t>
            </a:r>
            <a:r>
              <a:rPr lang="en-US" altLang="ko-KR" sz="2400" dirty="0" smtClean="0">
                <a:solidFill>
                  <a:srgbClr val="FF0000"/>
                </a:solidFill>
              </a:rPr>
              <a:t>:</a:t>
            </a:r>
            <a:r>
              <a:rPr lang="ko-KR" altLang="en-US" sz="2400" dirty="0" smtClean="0">
                <a:solidFill>
                  <a:srgbClr val="FF0000"/>
                </a:solidFill>
              </a:rPr>
              <a:t> </a:t>
            </a:r>
            <a:endParaRPr lang="en-US" altLang="ko-KR" sz="2400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2400" dirty="0" smtClean="0">
                <a:solidFill>
                  <a:srgbClr val="FF0000"/>
                </a:solidFill>
              </a:rPr>
              <a:t>  (2)                                           </a:t>
            </a:r>
          </a:p>
          <a:p>
            <a:pPr>
              <a:lnSpc>
                <a:spcPct val="150000"/>
              </a:lnSpc>
            </a:pPr>
            <a:r>
              <a:rPr lang="en-US" altLang="ko-KR" sz="2400" dirty="0">
                <a:solidFill>
                  <a:srgbClr val="FF0000"/>
                </a:solidFill>
              </a:rPr>
              <a:t> </a:t>
            </a:r>
            <a:r>
              <a:rPr lang="en-US" altLang="ko-KR" sz="2400" dirty="0" smtClean="0">
                <a:solidFill>
                  <a:srgbClr val="FF0000"/>
                </a:solidFill>
              </a:rPr>
              <a:t>     </a:t>
            </a:r>
            <a:r>
              <a:rPr lang="ko-KR" altLang="en-US" sz="2400" dirty="0" smtClean="0">
                <a:solidFill>
                  <a:srgbClr val="FF0000"/>
                </a:solidFill>
              </a:rPr>
              <a:t>몫</a:t>
            </a:r>
            <a:r>
              <a:rPr lang="en-US" altLang="ko-KR" sz="2400" dirty="0" smtClean="0">
                <a:solidFill>
                  <a:srgbClr val="FF0000"/>
                </a:solidFill>
              </a:rPr>
              <a:t>:</a:t>
            </a:r>
            <a:r>
              <a:rPr lang="ko-KR" altLang="en-US" sz="2400" dirty="0" smtClean="0">
                <a:solidFill>
                  <a:srgbClr val="FF0000"/>
                </a:solidFill>
              </a:rPr>
              <a:t>          </a:t>
            </a:r>
            <a:r>
              <a:rPr lang="en-US" altLang="ko-KR" sz="2400" dirty="0" smtClean="0">
                <a:solidFill>
                  <a:srgbClr val="FF0000"/>
                </a:solidFill>
              </a:rPr>
              <a:t>,</a:t>
            </a:r>
            <a:r>
              <a:rPr lang="ko-KR" altLang="en-US" sz="2400" dirty="0" smtClean="0">
                <a:solidFill>
                  <a:srgbClr val="FF0000"/>
                </a:solidFill>
              </a:rPr>
              <a:t> 나머지</a:t>
            </a:r>
            <a:r>
              <a:rPr lang="en-US" altLang="ko-KR" sz="2400" dirty="0" smtClean="0">
                <a:solidFill>
                  <a:srgbClr val="FF0000"/>
                </a:solidFill>
              </a:rPr>
              <a:t>:</a:t>
            </a:r>
            <a:r>
              <a:rPr lang="ko-KR" altLang="en-US" sz="2400" dirty="0" smtClean="0">
                <a:solidFill>
                  <a:srgbClr val="FF0000"/>
                </a:solidFill>
              </a:rPr>
              <a:t> </a:t>
            </a:r>
            <a:endParaRPr lang="ko-KR" altLang="en-US" sz="2400" dirty="0">
              <a:solidFill>
                <a:srgbClr val="FF0000"/>
              </a:solidFill>
            </a:endParaRPr>
          </a:p>
        </p:txBody>
      </p:sp>
      <p:sp>
        <p:nvSpPr>
          <p:cNvPr id="16" name="제목 1"/>
          <p:cNvSpPr txBox="1">
            <a:spLocks/>
          </p:cNvSpPr>
          <p:nvPr/>
        </p:nvSpPr>
        <p:spPr>
          <a:xfrm>
            <a:off x="742952" y="142852"/>
            <a:ext cx="6043626" cy="5111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600" b="1" i="0" u="none" strike="noStrike" kern="12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Verdana" panose="020B0604030504040204" pitchFamily="34" charset="0"/>
              </a:rPr>
              <a:t>Ⅰ</a:t>
            </a:r>
            <a:r>
              <a:rPr kumimoji="0" lang="en-US" altLang="ko-KR" sz="3600" b="0" i="0" u="none" strike="noStrike" kern="12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Verdana" panose="020B0604030504040204" pitchFamily="34" charset="0"/>
              </a:rPr>
              <a:t>-1. </a:t>
            </a:r>
            <a:r>
              <a:rPr kumimoji="0" lang="ko-KR" altLang="en-US" sz="3600" b="0" i="0" u="none" strike="noStrike" kern="12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Verdana" panose="020B0604030504040204" pitchFamily="34" charset="0"/>
              </a:rPr>
              <a:t>다항식의 연산</a:t>
            </a:r>
            <a:r>
              <a:rPr kumimoji="0" lang="en-US" altLang="ko-KR" sz="3600" b="0" i="0" u="none" strike="noStrike" kern="12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Verdana" panose="020B0604030504040204" pitchFamily="34" charset="0"/>
              </a:rPr>
              <a:t> </a:t>
            </a:r>
            <a:endParaRPr kumimoji="0" lang="ko-KR" altLang="en-US" sz="3600" b="0" i="0" u="none" strike="noStrike" kern="1200" cap="none" spc="-15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Y견고딕" panose="02030600000101010101" pitchFamily="18" charset="-127"/>
              <a:ea typeface="HY견고딕" panose="02030600000101010101" pitchFamily="18" charset="-127"/>
              <a:cs typeface="Verdana" panose="020B0604030504040204" pitchFamily="34" charset="0"/>
            </a:endParaRPr>
          </a:p>
        </p:txBody>
      </p:sp>
      <p:sp>
        <p:nvSpPr>
          <p:cNvPr id="2" name="모서리가 둥근 직사각형 1"/>
          <p:cNvSpPr/>
          <p:nvPr/>
        </p:nvSpPr>
        <p:spPr>
          <a:xfrm>
            <a:off x="3203848" y="1936852"/>
            <a:ext cx="360040" cy="268012"/>
          </a:xfrm>
          <a:prstGeom prst="roundRect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75656" y="2791738"/>
            <a:ext cx="2213234" cy="2252555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4048" y="2791738"/>
            <a:ext cx="3528392" cy="2267062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59632" y="5147665"/>
            <a:ext cx="1490910" cy="314156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56448" y="5143513"/>
            <a:ext cx="869562" cy="266736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08621" y="5143512"/>
            <a:ext cx="177825" cy="266737"/>
          </a:xfrm>
          <a:prstGeom prst="rect">
            <a:avLst/>
          </a:prstGeom>
        </p:spPr>
      </p:pic>
      <p:pic>
        <p:nvPicPr>
          <p:cNvPr id="19" name="그림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60283" y="5661069"/>
            <a:ext cx="4336733" cy="347526"/>
          </a:xfrm>
          <a:prstGeom prst="rect">
            <a:avLst/>
          </a:prstGeom>
        </p:spPr>
      </p:pic>
      <p:pic>
        <p:nvPicPr>
          <p:cNvPr id="20" name="그림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28257" y="6247501"/>
            <a:ext cx="825810" cy="258687"/>
          </a:xfrm>
          <a:prstGeom prst="rect">
            <a:avLst/>
          </a:prstGeom>
        </p:spPr>
      </p:pic>
      <p:pic>
        <p:nvPicPr>
          <p:cNvPr id="21" name="그림 2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60505" y="6247501"/>
            <a:ext cx="825810" cy="25868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15460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내용 개체 틀 2"/>
          <p:cNvSpPr txBox="1">
            <a:spLocks/>
          </p:cNvSpPr>
          <p:nvPr/>
        </p:nvSpPr>
        <p:spPr>
          <a:xfrm>
            <a:off x="741644" y="1799574"/>
            <a:ext cx="8222844" cy="32136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20000"/>
              </a:lnSpc>
              <a:buNone/>
            </a:pPr>
            <a:r>
              <a:rPr kumimoji="0" lang="ko-KR" alt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다음 두 다항식        에 대하여    </a:t>
            </a:r>
            <a:r>
              <a:rPr lang="ko-KR" altLang="en-US" sz="3200" dirty="0" err="1" smtClean="0">
                <a:latin typeface="+mj-lt"/>
              </a:rPr>
              <a:t>를</a:t>
            </a:r>
            <a:r>
              <a:rPr lang="ko-KR" altLang="en-US" sz="3200" dirty="0" smtClean="0">
                <a:latin typeface="+mj-lt"/>
              </a:rPr>
              <a:t>    </a:t>
            </a:r>
            <a:r>
              <a:rPr lang="ko-KR" altLang="en-US" sz="3200" dirty="0" err="1" smtClean="0">
                <a:latin typeface="+mj-lt"/>
              </a:rPr>
              <a:t>로</a:t>
            </a:r>
            <a:r>
              <a:rPr lang="ko-KR" altLang="en-US" sz="3200" dirty="0" smtClean="0">
                <a:latin typeface="+mj-lt"/>
              </a:rPr>
              <a:t> 나누었을 때의 몫  </a:t>
            </a:r>
            <a:r>
              <a:rPr kumimoji="0" lang="ko-KR" alt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  와 나머지   </a:t>
            </a:r>
            <a:r>
              <a:rPr kumimoji="0" lang="ko-KR" alt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를</a:t>
            </a:r>
            <a:r>
              <a:rPr kumimoji="0" lang="ko-KR" alt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 각각 구하고</a:t>
            </a:r>
            <a:r>
              <a:rPr kumimoji="0" lang="en-US" altLang="ko-KR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,                </a:t>
            </a:r>
            <a:r>
              <a:rPr kumimoji="0" lang="ko-KR" alt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의 꼴로 나타내라</a:t>
            </a:r>
            <a:r>
              <a:rPr kumimoji="0" lang="en-US" altLang="ko-KR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.</a:t>
            </a:r>
          </a:p>
          <a:p>
            <a:pPr>
              <a:lnSpc>
                <a:spcPct val="120000"/>
              </a:lnSpc>
              <a:buNone/>
            </a:pPr>
            <a:r>
              <a:rPr lang="en-US" altLang="ko-KR" sz="3200" baseline="0" dirty="0" smtClean="0">
                <a:latin typeface="+mj-lt"/>
              </a:rPr>
              <a:t>  (1)</a:t>
            </a:r>
          </a:p>
          <a:p>
            <a:pPr>
              <a:lnSpc>
                <a:spcPct val="120000"/>
              </a:lnSpc>
              <a:buNone/>
            </a:pPr>
            <a:r>
              <a:rPr kumimoji="0" lang="en-US" altLang="ko-KR" sz="3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US" altLang="ko-KR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 (2)</a:t>
            </a:r>
            <a:endParaRPr kumimoji="0" lang="ko-KR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214423"/>
            <a:ext cx="1810544" cy="630402"/>
          </a:xfrm>
        </p:spPr>
        <p:txBody>
          <a:bodyPr/>
          <a:lstStyle/>
          <a:p>
            <a:pPr>
              <a:buNone/>
            </a:pPr>
            <a:r>
              <a:rPr lang="ko-KR" altLang="en-US" b="1" dirty="0" smtClean="0">
                <a:solidFill>
                  <a:srgbClr val="2A2D72"/>
                </a:solidFill>
              </a:rPr>
              <a:t>문제 </a:t>
            </a:r>
            <a:r>
              <a:rPr lang="en-US" altLang="ko-KR" b="1" dirty="0" smtClean="0">
                <a:solidFill>
                  <a:srgbClr val="2A2D72"/>
                </a:solidFill>
              </a:rPr>
              <a:t>12</a:t>
            </a:r>
          </a:p>
        </p:txBody>
      </p:sp>
      <p:sp>
        <p:nvSpPr>
          <p:cNvPr id="4" name="제목 개체 틀 1"/>
          <p:cNvSpPr txBox="1">
            <a:spLocks/>
          </p:cNvSpPr>
          <p:nvPr/>
        </p:nvSpPr>
        <p:spPr>
          <a:xfrm>
            <a:off x="6558616" y="186994"/>
            <a:ext cx="2214578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ko-KR" altLang="en-US" sz="1400" b="1" dirty="0" smtClean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교과서 </a:t>
            </a:r>
            <a:r>
              <a:rPr lang="en-US" altLang="ko-KR" sz="1400" b="1" dirty="0" smtClean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p.19</a:t>
            </a:r>
            <a:endParaRPr lang="ko-KR" altLang="en-US" sz="1400" b="1" dirty="0">
              <a:solidFill>
                <a:schemeClr val="accent2">
                  <a:lumMod val="50000"/>
                </a:schemeClr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0034" y="4857760"/>
            <a:ext cx="22177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400" b="1" dirty="0" smtClean="0">
                <a:solidFill>
                  <a:srgbClr val="FF0000"/>
                </a:solidFill>
              </a:rPr>
              <a:t>정답</a:t>
            </a:r>
            <a:endParaRPr lang="en-US" altLang="ko-KR" sz="24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2400" dirty="0" smtClean="0">
                <a:solidFill>
                  <a:srgbClr val="FF0000"/>
                </a:solidFill>
              </a:rPr>
              <a:t>  (1)</a:t>
            </a:r>
          </a:p>
          <a:p>
            <a:pPr>
              <a:lnSpc>
                <a:spcPct val="150000"/>
              </a:lnSpc>
            </a:pPr>
            <a:r>
              <a:rPr lang="en-US" altLang="ko-KR" sz="2400" dirty="0" smtClean="0">
                <a:solidFill>
                  <a:srgbClr val="FF0000"/>
                </a:solidFill>
              </a:rPr>
              <a:t>  (2)</a:t>
            </a:r>
            <a:endParaRPr lang="ko-KR" altLang="en-US" sz="2400" dirty="0">
              <a:solidFill>
                <a:srgbClr val="FF0000"/>
              </a:solidFill>
            </a:endParaRPr>
          </a:p>
        </p:txBody>
      </p:sp>
      <p:sp>
        <p:nvSpPr>
          <p:cNvPr id="16" name="제목 1"/>
          <p:cNvSpPr txBox="1">
            <a:spLocks/>
          </p:cNvSpPr>
          <p:nvPr/>
        </p:nvSpPr>
        <p:spPr>
          <a:xfrm>
            <a:off x="742952" y="142852"/>
            <a:ext cx="6043626" cy="5111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600" b="1" i="0" u="none" strike="noStrike" kern="12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Verdana" panose="020B0604030504040204" pitchFamily="34" charset="0"/>
              </a:rPr>
              <a:t>Ⅰ</a:t>
            </a:r>
            <a:r>
              <a:rPr kumimoji="0" lang="en-US" altLang="ko-KR" sz="3600" b="0" i="0" u="none" strike="noStrike" kern="12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Verdana" panose="020B0604030504040204" pitchFamily="34" charset="0"/>
              </a:rPr>
              <a:t>-1. </a:t>
            </a:r>
            <a:r>
              <a:rPr kumimoji="0" lang="ko-KR" altLang="en-US" sz="3600" b="0" i="0" u="none" strike="noStrike" kern="12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Verdana" panose="020B0604030504040204" pitchFamily="34" charset="0"/>
              </a:rPr>
              <a:t>다항식의 연산</a:t>
            </a:r>
            <a:r>
              <a:rPr kumimoji="0" lang="en-US" altLang="ko-KR" sz="3600" b="0" i="0" u="none" strike="noStrike" kern="12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Verdana" panose="020B0604030504040204" pitchFamily="34" charset="0"/>
              </a:rPr>
              <a:t> </a:t>
            </a:r>
            <a:endParaRPr kumimoji="0" lang="ko-KR" altLang="en-US" sz="3600" b="0" i="0" u="none" strike="noStrike" kern="1200" cap="none" spc="-15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Y견고딕" panose="02030600000101010101" pitchFamily="18" charset="-127"/>
              <a:ea typeface="HY견고딕" panose="02030600000101010101" pitchFamily="18" charset="-127"/>
              <a:cs typeface="Verdana" panose="020B0604030504040204" pitchFamily="34" charset="0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35896" y="1988840"/>
            <a:ext cx="1067655" cy="403336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60232" y="1978807"/>
            <a:ext cx="313810" cy="367914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91915" y="1988840"/>
            <a:ext cx="364461" cy="331328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128934" y="2564904"/>
            <a:ext cx="371058" cy="392261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371744" y="2564904"/>
            <a:ext cx="360496" cy="349230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867834" y="3146453"/>
            <a:ext cx="2128102" cy="414980"/>
          </a:xfrm>
          <a:prstGeom prst="rect">
            <a:avLst/>
          </a:prstGeom>
        </p:spPr>
      </p:pic>
      <p:pic>
        <p:nvPicPr>
          <p:cNvPr id="15" name="그림 14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662421" y="3666943"/>
            <a:ext cx="5311621" cy="434024"/>
          </a:xfrm>
          <a:prstGeom prst="rect">
            <a:avLst/>
          </a:prstGeom>
        </p:spPr>
      </p:pic>
      <p:pic>
        <p:nvPicPr>
          <p:cNvPr id="17" name="그림 16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662420" y="4281738"/>
            <a:ext cx="5311621" cy="437661"/>
          </a:xfrm>
          <a:prstGeom prst="rect">
            <a:avLst/>
          </a:prstGeom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80493" y="5569753"/>
            <a:ext cx="6585438" cy="380295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307924" y="6137262"/>
            <a:ext cx="6193033" cy="34540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86430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내용 개체 틀 2"/>
          <p:cNvSpPr txBox="1">
            <a:spLocks/>
          </p:cNvSpPr>
          <p:nvPr/>
        </p:nvSpPr>
        <p:spPr>
          <a:xfrm>
            <a:off x="741644" y="1799574"/>
            <a:ext cx="8222844" cy="32136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20000"/>
              </a:lnSpc>
              <a:buNone/>
            </a:pPr>
            <a:r>
              <a:rPr kumimoji="0" lang="ko-KR" alt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어느 전자 제품 판매점에서 </a:t>
            </a:r>
            <a:r>
              <a:rPr kumimoji="0" lang="ko-KR" alt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태블릿</a:t>
            </a:r>
            <a:r>
              <a:rPr kumimoji="0" lang="ko-KR" alt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 컴퓨터</a:t>
            </a:r>
            <a:endParaRPr kumimoji="0" lang="en-US" altLang="ko-KR" sz="32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</a:endParaRPr>
          </a:p>
          <a:p>
            <a:pPr>
              <a:lnSpc>
                <a:spcPct val="120000"/>
              </a:lnSpc>
              <a:buNone/>
            </a:pPr>
            <a:r>
              <a:rPr lang="en-US" altLang="ko-KR" sz="3200" dirty="0">
                <a:latin typeface="+mj-lt"/>
              </a:rPr>
              <a:t> </a:t>
            </a:r>
            <a:r>
              <a:rPr lang="en-US" altLang="ko-KR" sz="3200" dirty="0" smtClean="0">
                <a:latin typeface="+mj-lt"/>
              </a:rPr>
              <a:t>        </a:t>
            </a:r>
            <a:r>
              <a:rPr kumimoji="0" lang="ko-KR" alt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대를 판매</a:t>
            </a:r>
            <a:r>
              <a:rPr lang="ko-KR" altLang="en-US" sz="3200" dirty="0" err="1" smtClean="0">
                <a:latin typeface="+mj-lt"/>
              </a:rPr>
              <a:t>했</a:t>
            </a:r>
            <a:r>
              <a:rPr kumimoji="0" lang="ko-KR" alt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을 때</a:t>
            </a:r>
            <a:r>
              <a:rPr kumimoji="0" lang="en-US" altLang="ko-KR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,                    </a:t>
            </a:r>
            <a:r>
              <a:rPr kumimoji="0" lang="ko-KR" alt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천 원의 이익이 발생했다고 한다</a:t>
            </a:r>
            <a:r>
              <a:rPr kumimoji="0" lang="en-US" altLang="ko-KR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. </a:t>
            </a:r>
            <a:r>
              <a:rPr kumimoji="0" lang="ko-KR" alt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이 판매점에서 판매된 </a:t>
            </a:r>
            <a:r>
              <a:rPr kumimoji="0" lang="ko-KR" alt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태블릿</a:t>
            </a:r>
            <a:r>
              <a:rPr kumimoji="0" lang="ko-KR" alt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 컴퓨터 </a:t>
            </a:r>
            <a:r>
              <a:rPr lang="en-US" altLang="ko-KR" sz="3200" dirty="0">
                <a:latin typeface="+mj-lt"/>
              </a:rPr>
              <a:t> </a:t>
            </a:r>
            <a:r>
              <a:rPr kumimoji="0" lang="ko-KR" alt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대의 판매 이익을   </a:t>
            </a:r>
            <a:endParaRPr lang="en-US" altLang="ko-KR" sz="3200" dirty="0" smtClean="0">
              <a:latin typeface="+mj-lt"/>
            </a:endParaRPr>
          </a:p>
          <a:p>
            <a:pPr>
              <a:lnSpc>
                <a:spcPct val="120000"/>
              </a:lnSpc>
              <a:buNone/>
            </a:pPr>
            <a:r>
              <a:rPr kumimoji="0" lang="en-US" altLang="ko-KR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  </a:t>
            </a:r>
            <a:r>
              <a:rPr kumimoji="0" lang="ko-KR" alt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에 대한 식으로 나타내라</a:t>
            </a:r>
            <a:r>
              <a:rPr kumimoji="0" lang="en-US" altLang="ko-KR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. (</a:t>
            </a:r>
            <a:r>
              <a:rPr kumimoji="0" lang="ko-KR" alt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단</a:t>
            </a:r>
            <a:r>
              <a:rPr kumimoji="0" lang="en-US" altLang="ko-KR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,       )</a:t>
            </a:r>
            <a:endParaRPr kumimoji="0" lang="ko-KR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214423"/>
            <a:ext cx="1810544" cy="630402"/>
          </a:xfrm>
        </p:spPr>
        <p:txBody>
          <a:bodyPr/>
          <a:lstStyle/>
          <a:p>
            <a:pPr>
              <a:buNone/>
            </a:pPr>
            <a:r>
              <a:rPr lang="ko-KR" altLang="en-US" b="1" dirty="0" smtClean="0">
                <a:solidFill>
                  <a:srgbClr val="2A2D72"/>
                </a:solidFill>
              </a:rPr>
              <a:t>문제 </a:t>
            </a:r>
            <a:r>
              <a:rPr lang="en-US" altLang="ko-KR" b="1" dirty="0" smtClean="0">
                <a:solidFill>
                  <a:srgbClr val="2A2D72"/>
                </a:solidFill>
              </a:rPr>
              <a:t>13</a:t>
            </a:r>
          </a:p>
        </p:txBody>
      </p:sp>
      <p:sp>
        <p:nvSpPr>
          <p:cNvPr id="4" name="제목 개체 틀 1"/>
          <p:cNvSpPr txBox="1">
            <a:spLocks/>
          </p:cNvSpPr>
          <p:nvPr/>
        </p:nvSpPr>
        <p:spPr>
          <a:xfrm>
            <a:off x="6558616" y="186994"/>
            <a:ext cx="2214578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ko-KR" altLang="en-US" sz="1400" b="1" dirty="0" smtClean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교과서 </a:t>
            </a:r>
            <a:r>
              <a:rPr lang="en-US" altLang="ko-KR" sz="1400" b="1" dirty="0" smtClean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p.19</a:t>
            </a:r>
            <a:endParaRPr lang="ko-KR" altLang="en-US" sz="1400" b="1" dirty="0">
              <a:solidFill>
                <a:schemeClr val="accent2">
                  <a:lumMod val="50000"/>
                </a:schemeClr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0034" y="4857760"/>
            <a:ext cx="22177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altLang="ko-KR" sz="24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2400" b="1" dirty="0" smtClean="0">
                <a:solidFill>
                  <a:srgbClr val="FF0000"/>
                </a:solidFill>
              </a:rPr>
              <a:t>정답</a:t>
            </a:r>
            <a:endParaRPr lang="en-US" altLang="ko-KR" sz="2400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endParaRPr lang="ko-KR" altLang="en-US" sz="2400" dirty="0">
              <a:solidFill>
                <a:srgbClr val="FF0000"/>
              </a:solidFill>
            </a:endParaRPr>
          </a:p>
        </p:txBody>
      </p:sp>
      <p:sp>
        <p:nvSpPr>
          <p:cNvPr id="16" name="제목 1"/>
          <p:cNvSpPr txBox="1">
            <a:spLocks/>
          </p:cNvSpPr>
          <p:nvPr/>
        </p:nvSpPr>
        <p:spPr>
          <a:xfrm>
            <a:off x="742952" y="142852"/>
            <a:ext cx="6043626" cy="5111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600" b="1" i="0" u="none" strike="noStrike" kern="12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Verdana" panose="020B0604030504040204" pitchFamily="34" charset="0"/>
              </a:rPr>
              <a:t>Ⅰ</a:t>
            </a:r>
            <a:r>
              <a:rPr kumimoji="0" lang="en-US" altLang="ko-KR" sz="3600" b="0" i="0" u="none" strike="noStrike" kern="12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Verdana" panose="020B0604030504040204" pitchFamily="34" charset="0"/>
              </a:rPr>
              <a:t>-1. </a:t>
            </a:r>
            <a:r>
              <a:rPr kumimoji="0" lang="ko-KR" altLang="en-US" sz="3600" b="0" i="0" u="none" strike="noStrike" kern="12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Verdana" panose="020B0604030504040204" pitchFamily="34" charset="0"/>
              </a:rPr>
              <a:t>다항식의 연산</a:t>
            </a:r>
            <a:r>
              <a:rPr kumimoji="0" lang="en-US" altLang="ko-KR" sz="3600" b="0" i="0" u="none" strike="noStrike" kern="12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Verdana" panose="020B0604030504040204" pitchFamily="34" charset="0"/>
              </a:rPr>
              <a:t> </a:t>
            </a:r>
            <a:endParaRPr kumimoji="0" lang="ko-KR" altLang="en-US" sz="3600" b="0" i="0" u="none" strike="noStrike" kern="1200" cap="none" spc="-15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Y견고딕" panose="02030600000101010101" pitchFamily="18" charset="-127"/>
              <a:ea typeface="HY견고딕" panose="02030600000101010101" pitchFamily="18" charset="-127"/>
              <a:cs typeface="Verdana" panose="020B0604030504040204" pitchFamily="34" charset="0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74415" y="2493149"/>
            <a:ext cx="1249313" cy="492848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0694" y="2492896"/>
            <a:ext cx="2640278" cy="452031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09054" y="3682201"/>
            <a:ext cx="234516" cy="432004"/>
          </a:xfrm>
          <a:prstGeom prst="rect">
            <a:avLst/>
          </a:prstGeom>
        </p:spPr>
      </p:pic>
      <p:pic>
        <p:nvPicPr>
          <p:cNvPr id="18" name="그림 1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0230" y="4365104"/>
            <a:ext cx="288032" cy="288032"/>
          </a:xfrm>
          <a:prstGeom prst="rect">
            <a:avLst/>
          </a:prstGeom>
        </p:spPr>
      </p:pic>
      <p:pic>
        <p:nvPicPr>
          <p:cNvPr id="19" name="그림 1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557828" y="4329924"/>
            <a:ext cx="871692" cy="323212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4415" y="6080825"/>
            <a:ext cx="898470" cy="37548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86458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내용 개체 틀 2"/>
          <p:cNvSpPr txBox="1">
            <a:spLocks/>
          </p:cNvSpPr>
          <p:nvPr/>
        </p:nvSpPr>
        <p:spPr>
          <a:xfrm>
            <a:off x="741644" y="1799575"/>
            <a:ext cx="8222844" cy="21334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R="0" lvl="0" algn="l" defTabSz="914400" rtl="0" eaLnBrk="1" fontAlgn="auto" latinLnBrk="1" hangingPunct="1">
              <a:lnSpc>
                <a:spcPct val="120000"/>
              </a:lnSpc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ko-KR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세 다항식</a:t>
            </a:r>
            <a:endParaRPr kumimoji="0" lang="en-US" altLang="ko-K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R="0" lvl="0" algn="l" defTabSz="914400" rtl="0" eaLnBrk="1" fontAlgn="auto" latinLnBrk="1" hangingPunct="1">
              <a:lnSpc>
                <a:spcPct val="120000"/>
              </a:lnSpc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ko-K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R="0" lvl="0" algn="l" defTabSz="914400" rtl="0" eaLnBrk="1" fontAlgn="auto" latinLnBrk="1" hangingPunct="1">
              <a:lnSpc>
                <a:spcPct val="120000"/>
              </a:lnSpc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ko-KR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에 대하여 다음을 계산하라</a:t>
            </a:r>
            <a:r>
              <a:rPr kumimoji="0" lang="en-US" altLang="ko-K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.</a:t>
            </a:r>
            <a:r>
              <a:rPr kumimoji="0" lang="ko-KR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endParaRPr kumimoji="0" lang="ko-KR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214423"/>
            <a:ext cx="2602632" cy="630402"/>
          </a:xfrm>
        </p:spPr>
        <p:txBody>
          <a:bodyPr/>
          <a:lstStyle/>
          <a:p>
            <a:pPr>
              <a:buNone/>
            </a:pPr>
            <a:r>
              <a:rPr lang="ko-KR" altLang="en-US" b="1" dirty="0" smtClean="0">
                <a:solidFill>
                  <a:srgbClr val="F6555B"/>
                </a:solidFill>
                <a:latin typeface="+mj-lt"/>
              </a:rPr>
              <a:t>예제 </a:t>
            </a:r>
            <a:r>
              <a:rPr lang="en-US" altLang="ko-KR" b="1" dirty="0" smtClean="0">
                <a:solidFill>
                  <a:srgbClr val="F6555B"/>
                </a:solidFill>
                <a:latin typeface="+mj-lt"/>
              </a:rPr>
              <a:t>1</a:t>
            </a:r>
            <a:endParaRPr lang="ko-KR" altLang="en-US" dirty="0">
              <a:solidFill>
                <a:srgbClr val="F6555B"/>
              </a:solidFill>
              <a:latin typeface="+mj-lt"/>
            </a:endParaRPr>
          </a:p>
        </p:txBody>
      </p:sp>
      <p:sp>
        <p:nvSpPr>
          <p:cNvPr id="4" name="제목 개체 틀 1"/>
          <p:cNvSpPr txBox="1">
            <a:spLocks/>
          </p:cNvSpPr>
          <p:nvPr/>
        </p:nvSpPr>
        <p:spPr>
          <a:xfrm>
            <a:off x="6558616" y="186994"/>
            <a:ext cx="2214578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ko-KR" altLang="en-US" sz="1400" b="1" dirty="0" smtClean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교과서 </a:t>
            </a:r>
            <a:r>
              <a:rPr lang="en-US" altLang="ko-KR" sz="1400" b="1" dirty="0" smtClean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p.13</a:t>
            </a:r>
            <a:endParaRPr lang="ko-KR" altLang="en-US" sz="1400" b="1" dirty="0">
              <a:solidFill>
                <a:schemeClr val="accent2">
                  <a:lumMod val="50000"/>
                </a:schemeClr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9171" y="2492896"/>
            <a:ext cx="6867546" cy="415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제목 1"/>
          <p:cNvSpPr>
            <a:spLocks noGrp="1"/>
          </p:cNvSpPr>
          <p:nvPr>
            <p:ph type="title"/>
          </p:nvPr>
        </p:nvSpPr>
        <p:spPr>
          <a:xfrm>
            <a:off x="742952" y="142852"/>
            <a:ext cx="6043626" cy="511156"/>
          </a:xfrm>
        </p:spPr>
        <p:txBody>
          <a:bodyPr/>
          <a:lstStyle/>
          <a:p>
            <a:r>
              <a:rPr lang="en-US" altLang="ko-KR" b="1" dirty="0" smtClean="0"/>
              <a:t>Ⅰ</a:t>
            </a:r>
            <a:r>
              <a:rPr lang="en-US" altLang="ko-KR" dirty="0" smtClean="0"/>
              <a:t>-1. </a:t>
            </a:r>
            <a:r>
              <a:rPr smtClean="0"/>
              <a:t>다항식의 연산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00034" y="5099700"/>
            <a:ext cx="17677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altLang="ko-KR" sz="20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2400" b="1" dirty="0" smtClean="0">
                <a:solidFill>
                  <a:srgbClr val="FF0000"/>
                </a:solidFill>
              </a:rPr>
              <a:t>정답</a:t>
            </a:r>
            <a:endParaRPr lang="en-US" altLang="ko-KR" sz="24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2000" dirty="0" smtClean="0">
                <a:solidFill>
                  <a:srgbClr val="FF0000"/>
                </a:solidFill>
              </a:rPr>
              <a:t> </a:t>
            </a:r>
            <a:endParaRPr lang="ko-KR" altLang="en-US" sz="2000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488" y="3703801"/>
            <a:ext cx="3479483" cy="439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787" y="6215082"/>
            <a:ext cx="1793272" cy="357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42952" y="142852"/>
            <a:ext cx="6043626" cy="511156"/>
          </a:xfrm>
        </p:spPr>
        <p:txBody>
          <a:bodyPr/>
          <a:lstStyle/>
          <a:p>
            <a:r>
              <a:rPr lang="en-US" altLang="ko-KR" b="1" dirty="0" smtClean="0"/>
              <a:t>Ⅰ</a:t>
            </a:r>
            <a:r>
              <a:rPr lang="en-US" altLang="ko-KR" dirty="0" smtClean="0"/>
              <a:t>-1. </a:t>
            </a:r>
            <a:r>
              <a:rPr smtClean="0"/>
              <a:t>다항식의 연산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214423"/>
            <a:ext cx="4330824" cy="630401"/>
          </a:xfrm>
        </p:spPr>
        <p:txBody>
          <a:bodyPr/>
          <a:lstStyle/>
          <a:p>
            <a:pPr>
              <a:buNone/>
            </a:pPr>
            <a:r>
              <a:rPr lang="ko-KR" altLang="en-US" b="1" dirty="0" err="1" smtClean="0">
                <a:solidFill>
                  <a:srgbClr val="64C6C0"/>
                </a:solidFill>
              </a:rPr>
              <a:t>중단원</a:t>
            </a:r>
            <a:r>
              <a:rPr lang="ko-KR" altLang="en-US" b="1" dirty="0" smtClean="0">
                <a:solidFill>
                  <a:srgbClr val="64C6C0"/>
                </a:solidFill>
              </a:rPr>
              <a:t> 학습 점검 </a:t>
            </a:r>
            <a:r>
              <a:rPr lang="en-US" altLang="ko-KR" b="1" dirty="0" smtClean="0">
                <a:solidFill>
                  <a:srgbClr val="64C6C0"/>
                </a:solidFill>
              </a:rPr>
              <a:t>01</a:t>
            </a:r>
            <a:endParaRPr lang="ko-KR" altLang="en-US" sz="2800" dirty="0">
              <a:solidFill>
                <a:srgbClr val="64C6C0"/>
              </a:solidFill>
            </a:endParaRPr>
          </a:p>
        </p:txBody>
      </p:sp>
      <p:sp>
        <p:nvSpPr>
          <p:cNvPr id="4" name="제목 개체 틀 1"/>
          <p:cNvSpPr txBox="1">
            <a:spLocks/>
          </p:cNvSpPr>
          <p:nvPr/>
        </p:nvSpPr>
        <p:spPr>
          <a:xfrm>
            <a:off x="6558616" y="186994"/>
            <a:ext cx="2214578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400" b="1" kern="1200" noProof="0" dirty="0" smtClean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+mn-cs"/>
              </a:rPr>
              <a:t>교과서 </a:t>
            </a:r>
            <a:r>
              <a:rPr lang="en-US" altLang="ko-KR" sz="1400" b="1" kern="1200" noProof="0" dirty="0" smtClean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+mn-cs"/>
              </a:rPr>
              <a:t>p.20</a:t>
            </a:r>
            <a:endParaRPr lang="ko-KR" altLang="en-US" sz="1400" b="1" kern="1200" noProof="0" dirty="0">
              <a:solidFill>
                <a:schemeClr val="accent2">
                  <a:lumMod val="50000"/>
                </a:schemeClr>
              </a:solidFill>
              <a:latin typeface="HY중고딕" panose="02030600000101010101" pitchFamily="18" charset="-127"/>
              <a:ea typeface="HY중고딕" panose="02030600000101010101" pitchFamily="18" charset="-127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34" y="4857760"/>
            <a:ext cx="22177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400" b="1" dirty="0" smtClean="0">
                <a:solidFill>
                  <a:srgbClr val="FF0000"/>
                </a:solidFill>
              </a:rPr>
              <a:t>정답</a:t>
            </a:r>
            <a:endParaRPr lang="en-US" altLang="ko-KR" sz="24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2400" dirty="0" smtClean="0">
                <a:solidFill>
                  <a:srgbClr val="FF0000"/>
                </a:solidFill>
              </a:rPr>
              <a:t>  (1)</a:t>
            </a:r>
          </a:p>
          <a:p>
            <a:pPr>
              <a:lnSpc>
                <a:spcPct val="150000"/>
              </a:lnSpc>
            </a:pPr>
            <a:r>
              <a:rPr lang="en-US" altLang="ko-KR" sz="2400" dirty="0" smtClean="0">
                <a:solidFill>
                  <a:srgbClr val="FF0000"/>
                </a:solidFill>
              </a:rPr>
              <a:t>  (2)</a:t>
            </a:r>
            <a:endParaRPr lang="ko-KR" altLang="en-US" sz="2400" dirty="0">
              <a:solidFill>
                <a:srgbClr val="FF0000"/>
              </a:solidFill>
            </a:endParaRPr>
          </a:p>
        </p:txBody>
      </p:sp>
      <p:sp>
        <p:nvSpPr>
          <p:cNvPr id="13" name="내용 개체 틀 2"/>
          <p:cNvSpPr txBox="1">
            <a:spLocks/>
          </p:cNvSpPr>
          <p:nvPr/>
        </p:nvSpPr>
        <p:spPr>
          <a:xfrm>
            <a:off x="741644" y="179957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ko-KR" altLang="en-US" sz="3200" dirty="0" smtClean="0">
                <a:solidFill>
                  <a:prstClr val="black"/>
                </a:solidFill>
              </a:rPr>
              <a:t>세 다항식                       </a:t>
            </a:r>
            <a:r>
              <a:rPr lang="ko-KR" altLang="en-US" dirty="0" smtClean="0">
                <a:solidFill>
                  <a:prstClr val="black"/>
                </a:solidFill>
              </a:rPr>
              <a:t> </a:t>
            </a:r>
            <a:r>
              <a:rPr lang="en-US" altLang="ko-KR" sz="3200" dirty="0" smtClean="0">
                <a:solidFill>
                  <a:prstClr val="black"/>
                </a:solidFill>
              </a:rPr>
              <a:t>,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altLang="ko-KR" sz="3200" dirty="0" smtClean="0">
                <a:solidFill>
                  <a:prstClr val="black"/>
                </a:solidFill>
              </a:rPr>
              <a:t>                       </a:t>
            </a:r>
            <a:r>
              <a:rPr lang="en-US" altLang="ko-KR" sz="2000" dirty="0" smtClean="0">
                <a:solidFill>
                  <a:prstClr val="black"/>
                </a:solidFill>
              </a:rPr>
              <a:t> </a:t>
            </a:r>
            <a:r>
              <a:rPr lang="en-US" altLang="ko-KR" sz="3200" dirty="0" smtClean="0">
                <a:solidFill>
                  <a:prstClr val="black"/>
                </a:solidFill>
              </a:rPr>
              <a:t>,              </a:t>
            </a:r>
            <a:r>
              <a:rPr lang="en-US" altLang="ko-KR" sz="2000" dirty="0" smtClean="0">
                <a:solidFill>
                  <a:prstClr val="black"/>
                </a:solidFill>
              </a:rPr>
              <a:t> </a:t>
            </a:r>
            <a:r>
              <a:rPr lang="ko-KR" altLang="en-US" sz="3200" dirty="0" smtClean="0">
                <a:solidFill>
                  <a:prstClr val="black"/>
                </a:solidFill>
              </a:rPr>
              <a:t>에 대하여</a:t>
            </a:r>
            <a:endParaRPr lang="en-US" altLang="ko-KR" sz="3200" dirty="0" smtClean="0">
              <a:solidFill>
                <a:prstClr val="black"/>
              </a:solidFill>
            </a:endParaRPr>
          </a:p>
          <a:p>
            <a:pPr marL="342900" lvl="0" indent="-342900">
              <a:spcBef>
                <a:spcPct val="20000"/>
              </a:spcBef>
            </a:pPr>
            <a:r>
              <a:rPr lang="ko-KR" altLang="en-US" sz="3200" dirty="0" smtClean="0">
                <a:solidFill>
                  <a:prstClr val="black"/>
                </a:solidFill>
              </a:rPr>
              <a:t>다음을 계산하라</a:t>
            </a:r>
            <a:r>
              <a:rPr lang="en-US" altLang="ko-KR" sz="3200" dirty="0" smtClean="0">
                <a:solidFill>
                  <a:prstClr val="black"/>
                </a:solidFill>
              </a:rPr>
              <a:t>.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altLang="ko-KR" sz="2800" dirty="0" smtClean="0">
                <a:solidFill>
                  <a:prstClr val="black"/>
                </a:solidFill>
              </a:rPr>
              <a:t>  (1)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altLang="ko-KR" sz="2800" dirty="0" smtClean="0">
                <a:solidFill>
                  <a:prstClr val="black"/>
                </a:solidFill>
              </a:rPr>
              <a:t>  (2)</a:t>
            </a:r>
            <a:endParaRPr lang="ko-KR" altLang="en-US" sz="2800" dirty="0">
              <a:solidFill>
                <a:prstClr val="black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1800112"/>
            <a:ext cx="3209296" cy="563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2365694"/>
            <a:ext cx="3302151" cy="546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2423258"/>
            <a:ext cx="1929966" cy="48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41964" y="3632608"/>
            <a:ext cx="2191614" cy="40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41964" y="4137268"/>
            <a:ext cx="3744416" cy="38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59632" y="6093296"/>
            <a:ext cx="124777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259632" y="5517232"/>
            <a:ext cx="250507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42952" y="142852"/>
            <a:ext cx="6043626" cy="511156"/>
          </a:xfrm>
        </p:spPr>
        <p:txBody>
          <a:bodyPr/>
          <a:lstStyle/>
          <a:p>
            <a:r>
              <a:rPr lang="en-US" altLang="ko-KR" b="1" dirty="0" smtClean="0"/>
              <a:t>Ⅰ</a:t>
            </a:r>
            <a:r>
              <a:rPr lang="en-US" altLang="ko-KR" dirty="0" smtClean="0"/>
              <a:t>-1. </a:t>
            </a:r>
            <a:r>
              <a:rPr smtClean="0"/>
              <a:t>다항식의 연산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214423"/>
            <a:ext cx="4330824" cy="630401"/>
          </a:xfrm>
        </p:spPr>
        <p:txBody>
          <a:bodyPr/>
          <a:lstStyle/>
          <a:p>
            <a:pPr>
              <a:buNone/>
            </a:pPr>
            <a:r>
              <a:rPr lang="ko-KR" altLang="en-US" b="1" dirty="0" err="1" smtClean="0">
                <a:solidFill>
                  <a:srgbClr val="64C6C0"/>
                </a:solidFill>
              </a:rPr>
              <a:t>중단원</a:t>
            </a:r>
            <a:r>
              <a:rPr lang="ko-KR" altLang="en-US" b="1" dirty="0" smtClean="0">
                <a:solidFill>
                  <a:srgbClr val="64C6C0"/>
                </a:solidFill>
              </a:rPr>
              <a:t> 학습 점검 </a:t>
            </a:r>
            <a:r>
              <a:rPr lang="en-US" altLang="ko-KR" b="1" dirty="0" smtClean="0">
                <a:solidFill>
                  <a:srgbClr val="64C6C0"/>
                </a:solidFill>
              </a:rPr>
              <a:t>02</a:t>
            </a:r>
            <a:endParaRPr lang="ko-KR" altLang="en-US" sz="2800" dirty="0">
              <a:solidFill>
                <a:srgbClr val="64C6C0"/>
              </a:solidFill>
            </a:endParaRPr>
          </a:p>
        </p:txBody>
      </p:sp>
      <p:sp>
        <p:nvSpPr>
          <p:cNvPr id="4" name="제목 개체 틀 1"/>
          <p:cNvSpPr txBox="1">
            <a:spLocks/>
          </p:cNvSpPr>
          <p:nvPr/>
        </p:nvSpPr>
        <p:spPr>
          <a:xfrm>
            <a:off x="6558616" y="186994"/>
            <a:ext cx="2214578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400" b="1" kern="1200" noProof="0" dirty="0" smtClean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+mn-cs"/>
              </a:rPr>
              <a:t>교과서 </a:t>
            </a:r>
            <a:r>
              <a:rPr lang="en-US" altLang="ko-KR" sz="1400" b="1" kern="1200" noProof="0" dirty="0" smtClean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+mn-cs"/>
              </a:rPr>
              <a:t>p.20</a:t>
            </a:r>
            <a:endParaRPr lang="ko-KR" altLang="en-US" sz="1400" b="1" kern="1200" noProof="0" dirty="0">
              <a:solidFill>
                <a:schemeClr val="accent2">
                  <a:lumMod val="50000"/>
                </a:schemeClr>
              </a:solidFill>
              <a:latin typeface="HY중고딕" panose="02030600000101010101" pitchFamily="18" charset="-127"/>
              <a:ea typeface="HY중고딕" panose="02030600000101010101" pitchFamily="18" charset="-127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34" y="4857760"/>
            <a:ext cx="22177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400" b="1" dirty="0" smtClean="0">
                <a:solidFill>
                  <a:srgbClr val="FF0000"/>
                </a:solidFill>
              </a:rPr>
              <a:t>정답</a:t>
            </a:r>
            <a:endParaRPr lang="en-US" altLang="ko-KR" sz="24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2400" dirty="0" smtClean="0">
                <a:solidFill>
                  <a:srgbClr val="FF0000"/>
                </a:solidFill>
              </a:rPr>
              <a:t>  (1)</a:t>
            </a:r>
          </a:p>
          <a:p>
            <a:pPr>
              <a:lnSpc>
                <a:spcPct val="150000"/>
              </a:lnSpc>
            </a:pPr>
            <a:r>
              <a:rPr lang="en-US" altLang="ko-KR" sz="2400" dirty="0" smtClean="0">
                <a:solidFill>
                  <a:srgbClr val="FF0000"/>
                </a:solidFill>
              </a:rPr>
              <a:t>  (2)</a:t>
            </a:r>
            <a:endParaRPr lang="ko-KR" altLang="en-US" sz="2400" dirty="0">
              <a:solidFill>
                <a:srgbClr val="FF0000"/>
              </a:solidFill>
            </a:endParaRPr>
          </a:p>
        </p:txBody>
      </p:sp>
      <p:sp>
        <p:nvSpPr>
          <p:cNvPr id="13" name="내용 개체 틀 2"/>
          <p:cNvSpPr txBox="1">
            <a:spLocks/>
          </p:cNvSpPr>
          <p:nvPr/>
        </p:nvSpPr>
        <p:spPr>
          <a:xfrm>
            <a:off x="741644" y="179957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ko-KR" altLang="en-US" sz="3200" dirty="0" smtClean="0">
                <a:solidFill>
                  <a:prstClr val="black"/>
                </a:solidFill>
              </a:rPr>
              <a:t>세 다항식                     </a:t>
            </a:r>
            <a:r>
              <a:rPr lang="en-US" altLang="ko-KR" sz="3200" dirty="0" smtClean="0">
                <a:solidFill>
                  <a:prstClr val="black"/>
                </a:solidFill>
              </a:rPr>
              <a:t>,                 </a:t>
            </a:r>
            <a:r>
              <a:rPr lang="en-US" altLang="ko-KR" sz="1400" dirty="0" smtClean="0">
                <a:solidFill>
                  <a:prstClr val="black"/>
                </a:solidFill>
              </a:rPr>
              <a:t> </a:t>
            </a:r>
            <a:r>
              <a:rPr lang="en-US" altLang="ko-KR" sz="3200" dirty="0" smtClean="0">
                <a:solidFill>
                  <a:prstClr val="black"/>
                </a:solidFill>
              </a:rPr>
              <a:t>,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altLang="ko-KR" sz="3200" dirty="0" smtClean="0">
                <a:solidFill>
                  <a:prstClr val="black"/>
                </a:solidFill>
              </a:rPr>
              <a:t>                    </a:t>
            </a:r>
            <a:r>
              <a:rPr lang="ko-KR" altLang="en-US" sz="3200" dirty="0" smtClean="0">
                <a:solidFill>
                  <a:prstClr val="black"/>
                </a:solidFill>
              </a:rPr>
              <a:t>에 대하여 다음을 계산하라</a:t>
            </a:r>
            <a:r>
              <a:rPr lang="en-US" altLang="ko-KR" sz="3200" dirty="0" smtClean="0">
                <a:solidFill>
                  <a:prstClr val="black"/>
                </a:solidFill>
              </a:rPr>
              <a:t>.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altLang="ko-KR" sz="2800" dirty="0" smtClean="0">
                <a:solidFill>
                  <a:prstClr val="black"/>
                </a:solidFill>
              </a:rPr>
              <a:t>  (1)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altLang="ko-KR" sz="2800" dirty="0" smtClean="0">
                <a:solidFill>
                  <a:prstClr val="black"/>
                </a:solidFill>
              </a:rPr>
              <a:t>  (2)</a:t>
            </a:r>
            <a:endParaRPr lang="ko-KR" altLang="en-US" sz="2800" dirty="0">
              <a:solidFill>
                <a:prstClr val="black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799" y="1844824"/>
            <a:ext cx="2736305" cy="491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09784" y="1813760"/>
            <a:ext cx="2343589" cy="521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0168" y="2348880"/>
            <a:ext cx="2877030" cy="561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49373" y="3000372"/>
            <a:ext cx="1601200" cy="395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77366" y="3535493"/>
            <a:ext cx="2880320" cy="432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59632" y="5517232"/>
            <a:ext cx="1714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259632" y="6093296"/>
            <a:ext cx="39528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42952" y="142852"/>
            <a:ext cx="6043626" cy="511156"/>
          </a:xfrm>
        </p:spPr>
        <p:txBody>
          <a:bodyPr/>
          <a:lstStyle/>
          <a:p>
            <a:r>
              <a:rPr lang="en-US" altLang="ko-KR" b="1" dirty="0" smtClean="0"/>
              <a:t>Ⅰ</a:t>
            </a:r>
            <a:r>
              <a:rPr lang="en-US" altLang="ko-KR" dirty="0" smtClean="0"/>
              <a:t>-1. </a:t>
            </a:r>
            <a:r>
              <a:rPr smtClean="0"/>
              <a:t>다항식의 연산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214423"/>
            <a:ext cx="4330824" cy="630401"/>
          </a:xfrm>
        </p:spPr>
        <p:txBody>
          <a:bodyPr/>
          <a:lstStyle/>
          <a:p>
            <a:pPr>
              <a:buNone/>
            </a:pPr>
            <a:r>
              <a:rPr lang="ko-KR" altLang="en-US" b="1" dirty="0" err="1" smtClean="0">
                <a:solidFill>
                  <a:srgbClr val="64C6C0"/>
                </a:solidFill>
              </a:rPr>
              <a:t>중단원</a:t>
            </a:r>
            <a:r>
              <a:rPr lang="ko-KR" altLang="en-US" b="1" dirty="0" smtClean="0">
                <a:solidFill>
                  <a:srgbClr val="64C6C0"/>
                </a:solidFill>
              </a:rPr>
              <a:t> 학습 점검 </a:t>
            </a:r>
            <a:r>
              <a:rPr lang="en-US" altLang="ko-KR" b="1" dirty="0" smtClean="0">
                <a:solidFill>
                  <a:srgbClr val="64C6C0"/>
                </a:solidFill>
              </a:rPr>
              <a:t>03</a:t>
            </a:r>
            <a:endParaRPr lang="ko-KR" altLang="en-US" sz="2800" dirty="0">
              <a:solidFill>
                <a:srgbClr val="64C6C0"/>
              </a:solidFill>
            </a:endParaRPr>
          </a:p>
        </p:txBody>
      </p:sp>
      <p:sp>
        <p:nvSpPr>
          <p:cNvPr id="4" name="제목 개체 틀 1"/>
          <p:cNvSpPr txBox="1">
            <a:spLocks/>
          </p:cNvSpPr>
          <p:nvPr/>
        </p:nvSpPr>
        <p:spPr>
          <a:xfrm>
            <a:off x="6558616" y="186994"/>
            <a:ext cx="2214578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400" b="1" kern="1200" noProof="0" dirty="0" smtClean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+mn-cs"/>
              </a:rPr>
              <a:t>교과서 </a:t>
            </a:r>
            <a:r>
              <a:rPr lang="en-US" altLang="ko-KR" sz="1400" b="1" kern="1200" noProof="0" dirty="0" smtClean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+mn-cs"/>
              </a:rPr>
              <a:t>p.20</a:t>
            </a:r>
            <a:endParaRPr lang="ko-KR" altLang="en-US" sz="1400" b="1" kern="1200" noProof="0" dirty="0">
              <a:solidFill>
                <a:schemeClr val="accent2">
                  <a:lumMod val="50000"/>
                </a:schemeClr>
              </a:solidFill>
              <a:latin typeface="HY중고딕" panose="02030600000101010101" pitchFamily="18" charset="-127"/>
              <a:ea typeface="HY중고딕" panose="02030600000101010101" pitchFamily="18" charset="-127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34" y="4437112"/>
            <a:ext cx="8320438" cy="2086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400" b="1" dirty="0" smtClean="0">
                <a:solidFill>
                  <a:srgbClr val="FF0000"/>
                </a:solidFill>
              </a:rPr>
              <a:t>정답</a:t>
            </a:r>
            <a:endParaRPr lang="en-US" altLang="ko-KR" sz="2400" b="1" dirty="0" smtClean="0">
              <a:solidFill>
                <a:srgbClr val="FF0000"/>
              </a:solidFill>
            </a:endParaRPr>
          </a:p>
          <a:p>
            <a:pPr>
              <a:lnSpc>
                <a:spcPct val="130000"/>
              </a:lnSpc>
            </a:pPr>
            <a:r>
              <a:rPr lang="en-US" altLang="ko-KR" sz="2400" dirty="0" smtClean="0">
                <a:solidFill>
                  <a:srgbClr val="FF0000"/>
                </a:solidFill>
              </a:rPr>
              <a:t>  (1)                               </a:t>
            </a:r>
          </a:p>
          <a:p>
            <a:pPr>
              <a:lnSpc>
                <a:spcPct val="130000"/>
              </a:lnSpc>
            </a:pPr>
            <a:r>
              <a:rPr lang="en-US" altLang="ko-KR" sz="2400" dirty="0" smtClean="0">
                <a:solidFill>
                  <a:srgbClr val="FF0000"/>
                </a:solidFill>
              </a:rPr>
              <a:t>  (2)</a:t>
            </a:r>
          </a:p>
          <a:p>
            <a:pPr>
              <a:lnSpc>
                <a:spcPct val="130000"/>
              </a:lnSpc>
            </a:pPr>
            <a:r>
              <a:rPr lang="en-US" altLang="ko-KR" sz="2400" dirty="0" smtClean="0">
                <a:solidFill>
                  <a:srgbClr val="FF0000"/>
                </a:solidFill>
              </a:rPr>
              <a:t>  (3)                         (4)</a:t>
            </a:r>
            <a:endParaRPr lang="ko-KR" altLang="en-US" sz="2400" dirty="0">
              <a:solidFill>
                <a:srgbClr val="FF0000"/>
              </a:solidFill>
            </a:endParaRPr>
          </a:p>
        </p:txBody>
      </p:sp>
      <p:sp>
        <p:nvSpPr>
          <p:cNvPr id="13" name="내용 개체 틀 2"/>
          <p:cNvSpPr txBox="1">
            <a:spLocks/>
          </p:cNvSpPr>
          <p:nvPr/>
        </p:nvSpPr>
        <p:spPr>
          <a:xfrm>
            <a:off x="741644" y="179957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just">
              <a:lnSpc>
                <a:spcPct val="120000"/>
              </a:lnSpc>
              <a:spcBef>
                <a:spcPct val="20000"/>
              </a:spcBef>
            </a:pPr>
            <a:r>
              <a:rPr lang="ko-KR" altLang="en-US" sz="3200" dirty="0" smtClean="0">
                <a:solidFill>
                  <a:prstClr val="black"/>
                </a:solidFill>
              </a:rPr>
              <a:t>다음 식을 전개하라</a:t>
            </a:r>
            <a:r>
              <a:rPr lang="en-US" altLang="ko-KR" sz="3200" dirty="0" smtClean="0">
                <a:solidFill>
                  <a:prstClr val="black"/>
                </a:solidFill>
              </a:rPr>
              <a:t>.</a:t>
            </a:r>
            <a:r>
              <a:rPr lang="ko-KR" altLang="en-US" sz="3200" dirty="0" smtClean="0">
                <a:solidFill>
                  <a:prstClr val="black"/>
                </a:solidFill>
              </a:rPr>
              <a:t> </a:t>
            </a:r>
            <a:endParaRPr lang="en-US" altLang="ko-KR" sz="3200" dirty="0" smtClean="0">
              <a:solidFill>
                <a:prstClr val="black"/>
              </a:solidFill>
            </a:endParaRPr>
          </a:p>
          <a:p>
            <a:pPr marL="342900" lvl="0" indent="-342900">
              <a:lnSpc>
                <a:spcPct val="120000"/>
              </a:lnSpc>
              <a:spcBef>
                <a:spcPct val="20000"/>
              </a:spcBef>
            </a:pPr>
            <a:r>
              <a:rPr lang="en-US" altLang="ko-KR" sz="2800" dirty="0" smtClean="0">
                <a:solidFill>
                  <a:prstClr val="black"/>
                </a:solidFill>
              </a:rPr>
              <a:t>  (1)                            (2)</a:t>
            </a:r>
          </a:p>
          <a:p>
            <a:pPr marL="342900" lvl="0" indent="-342900">
              <a:lnSpc>
                <a:spcPct val="120000"/>
              </a:lnSpc>
              <a:spcBef>
                <a:spcPct val="20000"/>
              </a:spcBef>
            </a:pPr>
            <a:r>
              <a:rPr lang="en-US" altLang="ko-KR" sz="2800" dirty="0" smtClean="0">
                <a:solidFill>
                  <a:prstClr val="black"/>
                </a:solidFill>
              </a:rPr>
              <a:t>  (3)                             </a:t>
            </a:r>
          </a:p>
          <a:p>
            <a:pPr marL="342900" lvl="0" indent="-342900">
              <a:lnSpc>
                <a:spcPct val="120000"/>
              </a:lnSpc>
              <a:spcBef>
                <a:spcPct val="20000"/>
              </a:spcBef>
            </a:pPr>
            <a:r>
              <a:rPr lang="en-US" altLang="ko-KR" sz="2800" dirty="0" smtClean="0">
                <a:solidFill>
                  <a:prstClr val="black"/>
                </a:solidFill>
              </a:rPr>
              <a:t>  (4)</a:t>
            </a:r>
            <a:endParaRPr lang="ko-KR" altLang="en-US" sz="2800" dirty="0">
              <a:solidFill>
                <a:prstClr val="black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287" y="2527602"/>
            <a:ext cx="1246136" cy="480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2500306"/>
            <a:ext cx="1602173" cy="471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286" y="3158167"/>
            <a:ext cx="3524780" cy="471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60934" y="3734166"/>
            <a:ext cx="1976015" cy="480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18688" y="5044240"/>
            <a:ext cx="318135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18688" y="5517232"/>
            <a:ext cx="418147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205040" y="5966696"/>
            <a:ext cx="1381125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211960" y="5976576"/>
            <a:ext cx="46958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42952" y="142852"/>
            <a:ext cx="6043626" cy="511156"/>
          </a:xfrm>
        </p:spPr>
        <p:txBody>
          <a:bodyPr/>
          <a:lstStyle/>
          <a:p>
            <a:r>
              <a:rPr lang="en-US" altLang="ko-KR" b="1" dirty="0" smtClean="0"/>
              <a:t>Ⅰ</a:t>
            </a:r>
            <a:r>
              <a:rPr lang="en-US" altLang="ko-KR" dirty="0" smtClean="0"/>
              <a:t>-1. </a:t>
            </a:r>
            <a:r>
              <a:rPr smtClean="0"/>
              <a:t>다항식의 연산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214423"/>
            <a:ext cx="4330824" cy="630401"/>
          </a:xfrm>
        </p:spPr>
        <p:txBody>
          <a:bodyPr/>
          <a:lstStyle/>
          <a:p>
            <a:pPr>
              <a:buNone/>
            </a:pPr>
            <a:r>
              <a:rPr lang="ko-KR" altLang="en-US" b="1" dirty="0" err="1" smtClean="0">
                <a:solidFill>
                  <a:srgbClr val="64C6C0"/>
                </a:solidFill>
              </a:rPr>
              <a:t>중단원</a:t>
            </a:r>
            <a:r>
              <a:rPr lang="ko-KR" altLang="en-US" b="1" dirty="0" smtClean="0">
                <a:solidFill>
                  <a:srgbClr val="64C6C0"/>
                </a:solidFill>
              </a:rPr>
              <a:t> 학습 점검 </a:t>
            </a:r>
            <a:r>
              <a:rPr lang="en-US" altLang="ko-KR" b="1" dirty="0" smtClean="0">
                <a:solidFill>
                  <a:srgbClr val="64C6C0"/>
                </a:solidFill>
              </a:rPr>
              <a:t>04</a:t>
            </a:r>
            <a:endParaRPr lang="ko-KR" altLang="en-US" sz="2800" dirty="0">
              <a:solidFill>
                <a:srgbClr val="64C6C0"/>
              </a:solidFill>
            </a:endParaRPr>
          </a:p>
        </p:txBody>
      </p:sp>
      <p:sp>
        <p:nvSpPr>
          <p:cNvPr id="4" name="제목 개체 틀 1"/>
          <p:cNvSpPr txBox="1">
            <a:spLocks/>
          </p:cNvSpPr>
          <p:nvPr/>
        </p:nvSpPr>
        <p:spPr>
          <a:xfrm>
            <a:off x="6558616" y="186994"/>
            <a:ext cx="2214578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400" b="1" kern="1200" noProof="0" dirty="0" smtClean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+mn-cs"/>
              </a:rPr>
              <a:t>교과서 </a:t>
            </a:r>
            <a:r>
              <a:rPr lang="en-US" altLang="ko-KR" sz="1400" b="1" kern="1200" noProof="0" dirty="0" smtClean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+mn-cs"/>
              </a:rPr>
              <a:t>p.20</a:t>
            </a:r>
            <a:endParaRPr lang="ko-KR" altLang="en-US" sz="1400" b="1" kern="1200" noProof="0" dirty="0">
              <a:solidFill>
                <a:schemeClr val="accent2">
                  <a:lumMod val="50000"/>
                </a:schemeClr>
              </a:solidFill>
              <a:latin typeface="HY중고딕" panose="02030600000101010101" pitchFamily="18" charset="-127"/>
              <a:ea typeface="HY중고딕" panose="02030600000101010101" pitchFamily="18" charset="-127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34" y="4857760"/>
            <a:ext cx="864396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400" b="1" dirty="0" smtClean="0">
                <a:solidFill>
                  <a:srgbClr val="FF0000"/>
                </a:solidFill>
              </a:rPr>
              <a:t>정답</a:t>
            </a:r>
            <a:endParaRPr lang="en-US" altLang="ko-KR" sz="24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2400" dirty="0" smtClean="0">
                <a:solidFill>
                  <a:srgbClr val="FF0000"/>
                </a:solidFill>
              </a:rPr>
              <a:t>  (1) </a:t>
            </a:r>
            <a:r>
              <a:rPr lang="ko-KR" altLang="en-US" sz="2400" dirty="0" smtClean="0">
                <a:solidFill>
                  <a:srgbClr val="FF0000"/>
                </a:solidFill>
              </a:rPr>
              <a:t>몫</a:t>
            </a:r>
            <a:r>
              <a:rPr lang="en-US" altLang="ko-KR" sz="2400" dirty="0" smtClean="0">
                <a:solidFill>
                  <a:srgbClr val="FF0000"/>
                </a:solidFill>
              </a:rPr>
              <a:t>:                 </a:t>
            </a:r>
            <a:r>
              <a:rPr lang="en-US" altLang="ko-KR" sz="1400" dirty="0" smtClean="0">
                <a:solidFill>
                  <a:srgbClr val="FF0000"/>
                </a:solidFill>
              </a:rPr>
              <a:t> </a:t>
            </a:r>
            <a:r>
              <a:rPr lang="en-US" altLang="ko-KR" sz="2400" dirty="0" smtClean="0">
                <a:solidFill>
                  <a:srgbClr val="FF0000"/>
                </a:solidFill>
              </a:rPr>
              <a:t>, </a:t>
            </a:r>
            <a:r>
              <a:rPr lang="ko-KR" altLang="en-US" sz="2400" dirty="0" smtClean="0">
                <a:solidFill>
                  <a:srgbClr val="FF0000"/>
                </a:solidFill>
              </a:rPr>
              <a:t>나머지</a:t>
            </a:r>
            <a:r>
              <a:rPr lang="en-US" altLang="ko-KR" sz="2400" dirty="0" smtClean="0">
                <a:solidFill>
                  <a:srgbClr val="FF0000"/>
                </a:solidFill>
              </a:rPr>
              <a:t>: </a:t>
            </a:r>
          </a:p>
          <a:p>
            <a:pPr>
              <a:lnSpc>
                <a:spcPct val="150000"/>
              </a:lnSpc>
            </a:pPr>
            <a:r>
              <a:rPr lang="en-US" altLang="ko-KR" sz="2400" dirty="0" smtClean="0">
                <a:solidFill>
                  <a:srgbClr val="FF0000"/>
                </a:solidFill>
              </a:rPr>
              <a:t>  (2) </a:t>
            </a:r>
            <a:r>
              <a:rPr lang="ko-KR" altLang="en-US" sz="2400" dirty="0" smtClean="0">
                <a:solidFill>
                  <a:srgbClr val="FF0000"/>
                </a:solidFill>
              </a:rPr>
              <a:t>몫</a:t>
            </a:r>
            <a:r>
              <a:rPr lang="en-US" altLang="ko-KR" sz="2400" dirty="0" smtClean="0">
                <a:solidFill>
                  <a:srgbClr val="FF0000"/>
                </a:solidFill>
              </a:rPr>
              <a:t>:                 </a:t>
            </a:r>
            <a:r>
              <a:rPr lang="en-US" altLang="ko-KR" sz="1400" dirty="0" smtClean="0">
                <a:solidFill>
                  <a:srgbClr val="FF0000"/>
                </a:solidFill>
              </a:rPr>
              <a:t> </a:t>
            </a:r>
            <a:r>
              <a:rPr lang="en-US" altLang="ko-KR" sz="2400" dirty="0" smtClean="0">
                <a:solidFill>
                  <a:srgbClr val="FF0000"/>
                </a:solidFill>
              </a:rPr>
              <a:t>, </a:t>
            </a:r>
            <a:r>
              <a:rPr lang="ko-KR" altLang="en-US" sz="2400" dirty="0" smtClean="0">
                <a:solidFill>
                  <a:srgbClr val="FF0000"/>
                </a:solidFill>
              </a:rPr>
              <a:t>나머지</a:t>
            </a:r>
            <a:r>
              <a:rPr lang="en-US" altLang="ko-KR" sz="2400" dirty="0" smtClean="0">
                <a:solidFill>
                  <a:srgbClr val="FF0000"/>
                </a:solidFill>
              </a:rPr>
              <a:t>: </a:t>
            </a:r>
            <a:endParaRPr lang="ko-KR" altLang="en-US" sz="2400" dirty="0">
              <a:solidFill>
                <a:srgbClr val="FF0000"/>
              </a:solidFill>
            </a:endParaRPr>
          </a:p>
        </p:txBody>
      </p:sp>
      <p:sp>
        <p:nvSpPr>
          <p:cNvPr id="13" name="내용 개체 틀 2"/>
          <p:cNvSpPr txBox="1">
            <a:spLocks/>
          </p:cNvSpPr>
          <p:nvPr/>
        </p:nvSpPr>
        <p:spPr>
          <a:xfrm>
            <a:off x="741644" y="1799575"/>
            <a:ext cx="8229600" cy="24215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lnSpc>
                <a:spcPct val="120000"/>
              </a:lnSpc>
              <a:spcBef>
                <a:spcPct val="20000"/>
              </a:spcBef>
            </a:pPr>
            <a:r>
              <a:rPr lang="ko-KR" altLang="en-US" sz="3200" dirty="0" smtClean="0">
                <a:solidFill>
                  <a:prstClr val="black"/>
                </a:solidFill>
              </a:rPr>
              <a:t>다음 나눗셈의 몫과 나머지를 각각 구하라</a:t>
            </a:r>
            <a:r>
              <a:rPr lang="en-US" altLang="ko-KR" sz="3200" dirty="0" smtClean="0">
                <a:solidFill>
                  <a:prstClr val="black"/>
                </a:solidFill>
              </a:rPr>
              <a:t>.</a:t>
            </a:r>
            <a:r>
              <a:rPr lang="ko-KR" altLang="en-US" sz="3200" dirty="0" smtClean="0">
                <a:solidFill>
                  <a:prstClr val="black"/>
                </a:solidFill>
              </a:rPr>
              <a:t> </a:t>
            </a:r>
            <a:endParaRPr lang="en-US" altLang="ko-KR" sz="3200" dirty="0" smtClean="0">
              <a:solidFill>
                <a:prstClr val="black"/>
              </a:solidFill>
            </a:endParaRPr>
          </a:p>
          <a:p>
            <a:pPr marL="342900" lvl="0" indent="-342900">
              <a:lnSpc>
                <a:spcPct val="120000"/>
              </a:lnSpc>
              <a:spcBef>
                <a:spcPct val="20000"/>
              </a:spcBef>
            </a:pPr>
            <a:r>
              <a:rPr lang="en-US" altLang="ko-KR" sz="2800" dirty="0" smtClean="0">
                <a:solidFill>
                  <a:prstClr val="black"/>
                </a:solidFill>
              </a:rPr>
              <a:t>  (1)</a:t>
            </a:r>
          </a:p>
          <a:p>
            <a:pPr marL="342900" lvl="0" indent="-342900">
              <a:lnSpc>
                <a:spcPct val="120000"/>
              </a:lnSpc>
              <a:spcBef>
                <a:spcPct val="20000"/>
              </a:spcBef>
            </a:pPr>
            <a:r>
              <a:rPr lang="en-US" altLang="ko-KR" sz="2800" dirty="0" smtClean="0">
                <a:solidFill>
                  <a:prstClr val="black"/>
                </a:solidFill>
              </a:rPr>
              <a:t>  (2)</a:t>
            </a:r>
            <a:endParaRPr lang="ko-KR" altLang="en-US" sz="2800" dirty="0">
              <a:solidFill>
                <a:prstClr val="black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2538001"/>
            <a:ext cx="5112568" cy="463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13814" y="3147758"/>
            <a:ext cx="5544616" cy="495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29755" y="5558755"/>
            <a:ext cx="176212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60728" y="5589240"/>
            <a:ext cx="20955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36392" y="6079648"/>
            <a:ext cx="176212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74376" y="6124360"/>
            <a:ext cx="101917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42952" y="142852"/>
            <a:ext cx="6043626" cy="511156"/>
          </a:xfrm>
        </p:spPr>
        <p:txBody>
          <a:bodyPr/>
          <a:lstStyle/>
          <a:p>
            <a:r>
              <a:rPr lang="en-US" altLang="ko-KR" b="1" dirty="0" smtClean="0"/>
              <a:t>Ⅰ</a:t>
            </a:r>
            <a:r>
              <a:rPr lang="en-US" altLang="ko-KR" dirty="0" smtClean="0"/>
              <a:t>-1. </a:t>
            </a:r>
            <a:r>
              <a:rPr smtClean="0"/>
              <a:t>다항식의 연산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214423"/>
            <a:ext cx="4330824" cy="630401"/>
          </a:xfrm>
        </p:spPr>
        <p:txBody>
          <a:bodyPr/>
          <a:lstStyle/>
          <a:p>
            <a:pPr>
              <a:buNone/>
            </a:pPr>
            <a:r>
              <a:rPr lang="ko-KR" altLang="en-US" b="1" dirty="0" err="1" smtClean="0">
                <a:solidFill>
                  <a:srgbClr val="64C6C0"/>
                </a:solidFill>
              </a:rPr>
              <a:t>중단원</a:t>
            </a:r>
            <a:r>
              <a:rPr lang="ko-KR" altLang="en-US" b="1" dirty="0" smtClean="0">
                <a:solidFill>
                  <a:srgbClr val="64C6C0"/>
                </a:solidFill>
              </a:rPr>
              <a:t> 학습 점검 </a:t>
            </a:r>
            <a:r>
              <a:rPr lang="en-US" altLang="ko-KR" b="1" dirty="0" smtClean="0">
                <a:solidFill>
                  <a:srgbClr val="64C6C0"/>
                </a:solidFill>
              </a:rPr>
              <a:t>05</a:t>
            </a:r>
            <a:endParaRPr lang="ko-KR" altLang="en-US" sz="2800" dirty="0">
              <a:solidFill>
                <a:srgbClr val="64C6C0"/>
              </a:solidFill>
            </a:endParaRPr>
          </a:p>
        </p:txBody>
      </p:sp>
      <p:sp>
        <p:nvSpPr>
          <p:cNvPr id="4" name="제목 개체 틀 1"/>
          <p:cNvSpPr txBox="1">
            <a:spLocks/>
          </p:cNvSpPr>
          <p:nvPr/>
        </p:nvSpPr>
        <p:spPr>
          <a:xfrm>
            <a:off x="6558616" y="186994"/>
            <a:ext cx="2214578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400" b="1" kern="1200" noProof="0" dirty="0" smtClean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+mn-cs"/>
              </a:rPr>
              <a:t>교과서 </a:t>
            </a:r>
            <a:r>
              <a:rPr lang="en-US" altLang="ko-KR" sz="1400" b="1" kern="1200" noProof="0" dirty="0" smtClean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+mn-cs"/>
              </a:rPr>
              <a:t>p.20</a:t>
            </a:r>
            <a:endParaRPr lang="ko-KR" altLang="en-US" sz="1400" b="1" kern="1200" noProof="0" dirty="0">
              <a:solidFill>
                <a:schemeClr val="accent2">
                  <a:lumMod val="50000"/>
                </a:schemeClr>
              </a:solidFill>
              <a:latin typeface="HY중고딕" panose="02030600000101010101" pitchFamily="18" charset="-127"/>
              <a:ea typeface="HY중고딕" panose="02030600000101010101" pitchFamily="18" charset="-127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34" y="4857760"/>
            <a:ext cx="22177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400" b="1" dirty="0" smtClean="0">
                <a:solidFill>
                  <a:srgbClr val="FF0000"/>
                </a:solidFill>
              </a:rPr>
              <a:t>정답</a:t>
            </a:r>
            <a:endParaRPr lang="en-US" altLang="ko-KR" sz="24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2400" dirty="0" smtClean="0">
                <a:solidFill>
                  <a:srgbClr val="FF0000"/>
                </a:solidFill>
              </a:rPr>
              <a:t>   </a:t>
            </a:r>
            <a:endParaRPr lang="ko-KR" altLang="en-US" sz="2400" dirty="0">
              <a:solidFill>
                <a:srgbClr val="FF0000"/>
              </a:solidFill>
            </a:endParaRPr>
          </a:p>
        </p:txBody>
      </p:sp>
      <p:sp>
        <p:nvSpPr>
          <p:cNvPr id="13" name="내용 개체 틀 2"/>
          <p:cNvSpPr txBox="1">
            <a:spLocks/>
          </p:cNvSpPr>
          <p:nvPr/>
        </p:nvSpPr>
        <p:spPr>
          <a:xfrm>
            <a:off x="741644" y="179957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ko-KR" altLang="en-US" sz="3200" dirty="0" smtClean="0">
                <a:solidFill>
                  <a:prstClr val="black"/>
                </a:solidFill>
              </a:rPr>
              <a:t>두 다항식   </a:t>
            </a:r>
            <a:r>
              <a:rPr lang="ko-KR" altLang="en-US" dirty="0" smtClean="0">
                <a:solidFill>
                  <a:prstClr val="black"/>
                </a:solidFill>
              </a:rPr>
              <a:t> </a:t>
            </a:r>
            <a:r>
              <a:rPr lang="en-US" altLang="ko-KR" sz="3200" dirty="0" smtClean="0">
                <a:solidFill>
                  <a:prstClr val="black"/>
                </a:solidFill>
              </a:rPr>
              <a:t>,</a:t>
            </a:r>
            <a:r>
              <a:rPr lang="ko-KR" altLang="en-US" sz="3200" dirty="0" smtClean="0">
                <a:solidFill>
                  <a:prstClr val="black"/>
                </a:solidFill>
              </a:rPr>
              <a:t>   에 대하여</a:t>
            </a:r>
            <a:endParaRPr lang="en-US" altLang="ko-KR" sz="3200" dirty="0" smtClean="0">
              <a:solidFill>
                <a:prstClr val="black"/>
              </a:solidFill>
            </a:endParaRPr>
          </a:p>
          <a:p>
            <a:pPr marL="342900" lvl="0" indent="-342900">
              <a:spcBef>
                <a:spcPct val="20000"/>
              </a:spcBef>
            </a:pPr>
            <a:endParaRPr lang="en-US" altLang="ko-KR" sz="3200" dirty="0" smtClean="0">
              <a:solidFill>
                <a:prstClr val="black"/>
              </a:solidFill>
            </a:endParaRPr>
          </a:p>
          <a:p>
            <a:pPr marL="342900" lvl="0" indent="-342900">
              <a:spcBef>
                <a:spcPct val="20000"/>
              </a:spcBef>
            </a:pPr>
            <a:endParaRPr lang="en-US" altLang="ko-KR" sz="3200" dirty="0" smtClean="0">
              <a:solidFill>
                <a:prstClr val="black"/>
              </a:solidFill>
            </a:endParaRPr>
          </a:p>
          <a:p>
            <a:pPr marL="342900" lvl="0" indent="-342900">
              <a:spcBef>
                <a:spcPct val="20000"/>
              </a:spcBef>
            </a:pPr>
            <a:r>
              <a:rPr lang="ko-KR" altLang="en-US" sz="3200" dirty="0" smtClean="0">
                <a:solidFill>
                  <a:prstClr val="black"/>
                </a:solidFill>
              </a:rPr>
              <a:t>이 성립할 때</a:t>
            </a:r>
            <a:r>
              <a:rPr lang="en-US" altLang="ko-KR" sz="3200" dirty="0" smtClean="0">
                <a:solidFill>
                  <a:prstClr val="black"/>
                </a:solidFill>
              </a:rPr>
              <a:t>,         </a:t>
            </a:r>
            <a:r>
              <a:rPr lang="ko-KR" altLang="en-US" sz="3200" dirty="0" smtClean="0">
                <a:solidFill>
                  <a:prstClr val="black"/>
                </a:solidFill>
              </a:rPr>
              <a:t>를 계산하라</a:t>
            </a:r>
            <a:r>
              <a:rPr lang="en-US" altLang="ko-KR" sz="3200" dirty="0" smtClean="0">
                <a:solidFill>
                  <a:prstClr val="black"/>
                </a:solidFill>
              </a:rPr>
              <a:t>.</a:t>
            </a:r>
            <a:endParaRPr lang="ko-KR" altLang="en-US" sz="2800" dirty="0">
              <a:solidFill>
                <a:prstClr val="black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1920524"/>
            <a:ext cx="347676" cy="387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16" y="1928801"/>
            <a:ext cx="363399" cy="373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3728" y="2430768"/>
            <a:ext cx="43243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1144" y="2996952"/>
            <a:ext cx="39814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61648" y="3681600"/>
            <a:ext cx="1152128" cy="390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27584" y="5517232"/>
            <a:ext cx="24479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42952" y="142852"/>
            <a:ext cx="6043626" cy="511156"/>
          </a:xfrm>
        </p:spPr>
        <p:txBody>
          <a:bodyPr/>
          <a:lstStyle/>
          <a:p>
            <a:r>
              <a:rPr lang="en-US" altLang="ko-KR" b="1" dirty="0" smtClean="0"/>
              <a:t>Ⅰ</a:t>
            </a:r>
            <a:r>
              <a:rPr lang="en-US" altLang="ko-KR" dirty="0" smtClean="0"/>
              <a:t>-1. </a:t>
            </a:r>
            <a:r>
              <a:rPr smtClean="0"/>
              <a:t>다항식의 연산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214423"/>
            <a:ext cx="4330824" cy="630401"/>
          </a:xfrm>
        </p:spPr>
        <p:txBody>
          <a:bodyPr/>
          <a:lstStyle/>
          <a:p>
            <a:pPr>
              <a:buNone/>
            </a:pPr>
            <a:r>
              <a:rPr lang="ko-KR" altLang="en-US" b="1" dirty="0" err="1" smtClean="0">
                <a:solidFill>
                  <a:srgbClr val="64C6C0"/>
                </a:solidFill>
              </a:rPr>
              <a:t>중단원</a:t>
            </a:r>
            <a:r>
              <a:rPr lang="ko-KR" altLang="en-US" b="1" dirty="0" smtClean="0">
                <a:solidFill>
                  <a:srgbClr val="64C6C0"/>
                </a:solidFill>
              </a:rPr>
              <a:t> 학습 점검 </a:t>
            </a:r>
            <a:r>
              <a:rPr lang="en-US" altLang="ko-KR" b="1" dirty="0" smtClean="0">
                <a:solidFill>
                  <a:srgbClr val="64C6C0"/>
                </a:solidFill>
              </a:rPr>
              <a:t>06</a:t>
            </a:r>
            <a:endParaRPr lang="ko-KR" altLang="en-US" sz="2800" dirty="0">
              <a:solidFill>
                <a:srgbClr val="64C6C0"/>
              </a:solidFill>
            </a:endParaRPr>
          </a:p>
        </p:txBody>
      </p:sp>
      <p:sp>
        <p:nvSpPr>
          <p:cNvPr id="4" name="제목 개체 틀 1"/>
          <p:cNvSpPr txBox="1">
            <a:spLocks/>
          </p:cNvSpPr>
          <p:nvPr/>
        </p:nvSpPr>
        <p:spPr>
          <a:xfrm>
            <a:off x="6558616" y="186994"/>
            <a:ext cx="2214578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400" b="1" kern="1200" noProof="0" dirty="0" smtClean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+mn-cs"/>
              </a:rPr>
              <a:t>교과서 </a:t>
            </a:r>
            <a:r>
              <a:rPr lang="en-US" altLang="ko-KR" sz="1400" b="1" kern="1200" noProof="0" dirty="0" smtClean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+mn-cs"/>
              </a:rPr>
              <a:t>p.21</a:t>
            </a:r>
            <a:endParaRPr lang="ko-KR" altLang="en-US" sz="1400" b="1" kern="1200" noProof="0" dirty="0">
              <a:solidFill>
                <a:schemeClr val="accent2">
                  <a:lumMod val="50000"/>
                </a:schemeClr>
              </a:solidFill>
              <a:latin typeface="HY중고딕" panose="02030600000101010101" pitchFamily="18" charset="-127"/>
              <a:ea typeface="HY중고딕" panose="02030600000101010101" pitchFamily="18" charset="-127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34" y="4857760"/>
            <a:ext cx="22177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400" b="1" dirty="0" smtClean="0">
                <a:solidFill>
                  <a:srgbClr val="FF0000"/>
                </a:solidFill>
              </a:rPr>
              <a:t>정답</a:t>
            </a:r>
            <a:endParaRPr lang="en-US" altLang="ko-KR" sz="24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2400" dirty="0" smtClean="0">
                <a:solidFill>
                  <a:srgbClr val="FF0000"/>
                </a:solidFill>
              </a:rPr>
              <a:t>  (1)</a:t>
            </a:r>
          </a:p>
          <a:p>
            <a:pPr>
              <a:lnSpc>
                <a:spcPct val="150000"/>
              </a:lnSpc>
            </a:pPr>
            <a:r>
              <a:rPr lang="en-US" altLang="ko-KR" sz="2400" dirty="0" smtClean="0">
                <a:solidFill>
                  <a:srgbClr val="FF0000"/>
                </a:solidFill>
              </a:rPr>
              <a:t>  (2)</a:t>
            </a:r>
            <a:endParaRPr lang="ko-KR" altLang="en-US" sz="2400" dirty="0">
              <a:solidFill>
                <a:srgbClr val="FF0000"/>
              </a:solidFill>
            </a:endParaRPr>
          </a:p>
        </p:txBody>
      </p:sp>
      <p:sp>
        <p:nvSpPr>
          <p:cNvPr id="13" name="내용 개체 틀 2"/>
          <p:cNvSpPr txBox="1">
            <a:spLocks/>
          </p:cNvSpPr>
          <p:nvPr/>
        </p:nvSpPr>
        <p:spPr>
          <a:xfrm>
            <a:off x="741644" y="179957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lnSpc>
                <a:spcPct val="120000"/>
              </a:lnSpc>
              <a:spcBef>
                <a:spcPct val="20000"/>
              </a:spcBef>
            </a:pPr>
            <a:r>
              <a:rPr lang="ko-KR" altLang="en-US" sz="3200" dirty="0" smtClean="0">
                <a:solidFill>
                  <a:prstClr val="black"/>
                </a:solidFill>
              </a:rPr>
              <a:t>다음 식을 전개하라</a:t>
            </a:r>
            <a:r>
              <a:rPr lang="en-US" altLang="ko-KR" sz="3200" dirty="0" smtClean="0">
                <a:solidFill>
                  <a:prstClr val="black"/>
                </a:solidFill>
              </a:rPr>
              <a:t>.</a:t>
            </a:r>
          </a:p>
          <a:p>
            <a:pPr marL="342900" lvl="0" indent="-342900">
              <a:lnSpc>
                <a:spcPct val="120000"/>
              </a:lnSpc>
              <a:spcBef>
                <a:spcPct val="20000"/>
              </a:spcBef>
            </a:pPr>
            <a:r>
              <a:rPr lang="en-US" altLang="ko-KR" sz="2800" dirty="0" smtClean="0">
                <a:solidFill>
                  <a:prstClr val="black"/>
                </a:solidFill>
              </a:rPr>
              <a:t>  (1)</a:t>
            </a:r>
          </a:p>
          <a:p>
            <a:pPr marL="342900" lvl="0" indent="-342900">
              <a:lnSpc>
                <a:spcPct val="120000"/>
              </a:lnSpc>
              <a:spcBef>
                <a:spcPct val="20000"/>
              </a:spcBef>
            </a:pPr>
            <a:r>
              <a:rPr lang="en-US" altLang="ko-KR" sz="2800" dirty="0" smtClean="0">
                <a:solidFill>
                  <a:prstClr val="black"/>
                </a:solidFill>
              </a:rPr>
              <a:t>  (2)</a:t>
            </a:r>
            <a:endParaRPr lang="ko-KR" altLang="en-US" sz="2800" dirty="0">
              <a:solidFill>
                <a:prstClr val="black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2528546"/>
            <a:ext cx="2592288" cy="483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7" y="3143248"/>
            <a:ext cx="4824536" cy="485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5517232"/>
            <a:ext cx="36099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59632" y="6093296"/>
            <a:ext cx="11811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42952" y="142852"/>
            <a:ext cx="6043626" cy="511156"/>
          </a:xfrm>
        </p:spPr>
        <p:txBody>
          <a:bodyPr/>
          <a:lstStyle/>
          <a:p>
            <a:r>
              <a:rPr lang="en-US" altLang="ko-KR" b="1" dirty="0" smtClean="0"/>
              <a:t>Ⅰ</a:t>
            </a:r>
            <a:r>
              <a:rPr lang="en-US" altLang="ko-KR" dirty="0" smtClean="0"/>
              <a:t>-1. </a:t>
            </a:r>
            <a:r>
              <a:rPr smtClean="0"/>
              <a:t>다항식의 연산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214423"/>
            <a:ext cx="4330824" cy="630401"/>
          </a:xfrm>
        </p:spPr>
        <p:txBody>
          <a:bodyPr/>
          <a:lstStyle/>
          <a:p>
            <a:pPr>
              <a:buNone/>
            </a:pPr>
            <a:r>
              <a:rPr lang="ko-KR" altLang="en-US" b="1" dirty="0" err="1" smtClean="0">
                <a:solidFill>
                  <a:srgbClr val="64C6C0"/>
                </a:solidFill>
              </a:rPr>
              <a:t>중단원</a:t>
            </a:r>
            <a:r>
              <a:rPr lang="ko-KR" altLang="en-US" b="1" dirty="0" smtClean="0">
                <a:solidFill>
                  <a:srgbClr val="64C6C0"/>
                </a:solidFill>
              </a:rPr>
              <a:t> 학습 점검 </a:t>
            </a:r>
            <a:r>
              <a:rPr lang="en-US" altLang="ko-KR" b="1" dirty="0" smtClean="0">
                <a:solidFill>
                  <a:srgbClr val="64C6C0"/>
                </a:solidFill>
              </a:rPr>
              <a:t>07</a:t>
            </a:r>
            <a:endParaRPr lang="ko-KR" altLang="en-US" sz="2800" dirty="0">
              <a:solidFill>
                <a:srgbClr val="64C6C0"/>
              </a:solidFill>
            </a:endParaRPr>
          </a:p>
        </p:txBody>
      </p:sp>
      <p:sp>
        <p:nvSpPr>
          <p:cNvPr id="4" name="제목 개체 틀 1"/>
          <p:cNvSpPr txBox="1">
            <a:spLocks/>
          </p:cNvSpPr>
          <p:nvPr/>
        </p:nvSpPr>
        <p:spPr>
          <a:xfrm>
            <a:off x="6558616" y="186994"/>
            <a:ext cx="2214578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400" b="1" kern="1200" noProof="0" dirty="0" smtClean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+mn-cs"/>
              </a:rPr>
              <a:t>교과서 </a:t>
            </a:r>
            <a:r>
              <a:rPr lang="en-US" altLang="ko-KR" sz="1400" b="1" kern="1200" noProof="0" dirty="0" smtClean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+mn-cs"/>
              </a:rPr>
              <a:t>p.21</a:t>
            </a:r>
            <a:endParaRPr lang="ko-KR" altLang="en-US" sz="1400" b="1" kern="1200" noProof="0" dirty="0">
              <a:solidFill>
                <a:schemeClr val="accent2">
                  <a:lumMod val="50000"/>
                </a:schemeClr>
              </a:solidFill>
              <a:latin typeface="HY중고딕" panose="02030600000101010101" pitchFamily="18" charset="-127"/>
              <a:ea typeface="HY중고딕" panose="02030600000101010101" pitchFamily="18" charset="-127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34" y="4857760"/>
            <a:ext cx="22177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400" b="1" dirty="0" smtClean="0">
                <a:solidFill>
                  <a:srgbClr val="FF0000"/>
                </a:solidFill>
              </a:rPr>
              <a:t>정답</a:t>
            </a:r>
            <a:endParaRPr lang="en-US" altLang="ko-KR" sz="24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2400" dirty="0" smtClean="0">
                <a:solidFill>
                  <a:srgbClr val="FF0000"/>
                </a:solidFill>
              </a:rPr>
              <a:t>  (1)</a:t>
            </a:r>
          </a:p>
          <a:p>
            <a:pPr>
              <a:lnSpc>
                <a:spcPct val="150000"/>
              </a:lnSpc>
            </a:pPr>
            <a:r>
              <a:rPr lang="en-US" altLang="ko-KR" sz="2400" dirty="0" smtClean="0">
                <a:solidFill>
                  <a:srgbClr val="FF0000"/>
                </a:solidFill>
              </a:rPr>
              <a:t>  (2)</a:t>
            </a:r>
            <a:endParaRPr lang="ko-KR" altLang="en-US" sz="2400" dirty="0">
              <a:solidFill>
                <a:srgbClr val="FF0000"/>
              </a:solidFill>
            </a:endParaRPr>
          </a:p>
        </p:txBody>
      </p:sp>
      <p:sp>
        <p:nvSpPr>
          <p:cNvPr id="13" name="내용 개체 틀 2"/>
          <p:cNvSpPr txBox="1">
            <a:spLocks/>
          </p:cNvSpPr>
          <p:nvPr/>
        </p:nvSpPr>
        <p:spPr>
          <a:xfrm>
            <a:off x="741644" y="179957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ko-KR" altLang="en-US" sz="3200" dirty="0" smtClean="0">
                <a:solidFill>
                  <a:prstClr val="black"/>
                </a:solidFill>
              </a:rPr>
              <a:t>            </a:t>
            </a:r>
            <a:r>
              <a:rPr lang="en-US" altLang="ko-KR" sz="3200" dirty="0" smtClean="0">
                <a:solidFill>
                  <a:prstClr val="black"/>
                </a:solidFill>
              </a:rPr>
              <a:t>,</a:t>
            </a:r>
            <a:r>
              <a:rPr lang="ko-KR" altLang="en-US" sz="3200" dirty="0" smtClean="0">
                <a:solidFill>
                  <a:prstClr val="black"/>
                </a:solidFill>
              </a:rPr>
              <a:t>            일 때</a:t>
            </a:r>
            <a:r>
              <a:rPr lang="en-US" altLang="ko-KR" sz="3200" dirty="0" smtClean="0">
                <a:solidFill>
                  <a:prstClr val="black"/>
                </a:solidFill>
              </a:rPr>
              <a:t>, </a:t>
            </a:r>
            <a:r>
              <a:rPr lang="ko-KR" altLang="en-US" sz="3200" dirty="0" smtClean="0">
                <a:solidFill>
                  <a:prstClr val="black"/>
                </a:solidFill>
              </a:rPr>
              <a:t>다음 식의 값을</a:t>
            </a:r>
            <a:endParaRPr lang="en-US" altLang="ko-KR" sz="3200" dirty="0" smtClean="0">
              <a:solidFill>
                <a:prstClr val="black"/>
              </a:solidFill>
            </a:endParaRPr>
          </a:p>
          <a:p>
            <a:pPr marL="342900" lvl="0" indent="-342900">
              <a:spcBef>
                <a:spcPct val="20000"/>
              </a:spcBef>
            </a:pPr>
            <a:r>
              <a:rPr lang="ko-KR" altLang="en-US" sz="3200" dirty="0" smtClean="0">
                <a:solidFill>
                  <a:prstClr val="black"/>
                </a:solidFill>
              </a:rPr>
              <a:t>구하라</a:t>
            </a:r>
            <a:r>
              <a:rPr lang="en-US" altLang="ko-KR" sz="3200" dirty="0" smtClean="0">
                <a:solidFill>
                  <a:prstClr val="black"/>
                </a:solidFill>
              </a:rPr>
              <a:t>.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altLang="ko-KR" sz="2800" dirty="0" smtClean="0">
                <a:solidFill>
                  <a:prstClr val="black"/>
                </a:solidFill>
              </a:rPr>
              <a:t>  (1)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altLang="ko-KR" sz="2800" dirty="0" smtClean="0">
                <a:solidFill>
                  <a:prstClr val="black"/>
                </a:solidFill>
              </a:rPr>
              <a:t>  (2)</a:t>
            </a:r>
            <a:endParaRPr lang="ko-KR" altLang="en-US" sz="2800" dirty="0">
              <a:solidFill>
                <a:prstClr val="black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3" y="1885768"/>
            <a:ext cx="1686041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1885768"/>
            <a:ext cx="1584176" cy="485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00166" y="2996953"/>
            <a:ext cx="2880320" cy="51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00166" y="3501008"/>
            <a:ext cx="2952328" cy="511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59632" y="5589240"/>
            <a:ext cx="77152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59632" y="6138008"/>
            <a:ext cx="56197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42952" y="142852"/>
            <a:ext cx="6043626" cy="511156"/>
          </a:xfrm>
        </p:spPr>
        <p:txBody>
          <a:bodyPr/>
          <a:lstStyle/>
          <a:p>
            <a:r>
              <a:rPr lang="en-US" altLang="ko-KR" b="1" dirty="0" smtClean="0"/>
              <a:t>Ⅰ</a:t>
            </a:r>
            <a:r>
              <a:rPr lang="en-US" altLang="ko-KR" dirty="0" smtClean="0"/>
              <a:t>-1. </a:t>
            </a:r>
            <a:r>
              <a:rPr smtClean="0"/>
              <a:t>다항식의 연산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214423"/>
            <a:ext cx="4330824" cy="630401"/>
          </a:xfrm>
        </p:spPr>
        <p:txBody>
          <a:bodyPr/>
          <a:lstStyle/>
          <a:p>
            <a:pPr>
              <a:buNone/>
            </a:pPr>
            <a:r>
              <a:rPr lang="ko-KR" altLang="en-US" b="1" dirty="0" err="1" smtClean="0">
                <a:solidFill>
                  <a:srgbClr val="64C6C0"/>
                </a:solidFill>
              </a:rPr>
              <a:t>중단원</a:t>
            </a:r>
            <a:r>
              <a:rPr lang="ko-KR" altLang="en-US" b="1" dirty="0" smtClean="0">
                <a:solidFill>
                  <a:srgbClr val="64C6C0"/>
                </a:solidFill>
              </a:rPr>
              <a:t> 학습 점검 </a:t>
            </a:r>
            <a:r>
              <a:rPr lang="en-US" altLang="ko-KR" b="1" dirty="0" smtClean="0">
                <a:solidFill>
                  <a:srgbClr val="64C6C0"/>
                </a:solidFill>
              </a:rPr>
              <a:t>08</a:t>
            </a:r>
            <a:endParaRPr lang="ko-KR" altLang="en-US" sz="2800" dirty="0">
              <a:solidFill>
                <a:srgbClr val="64C6C0"/>
              </a:solidFill>
            </a:endParaRPr>
          </a:p>
        </p:txBody>
      </p:sp>
      <p:sp>
        <p:nvSpPr>
          <p:cNvPr id="4" name="제목 개체 틀 1"/>
          <p:cNvSpPr txBox="1">
            <a:spLocks/>
          </p:cNvSpPr>
          <p:nvPr/>
        </p:nvSpPr>
        <p:spPr>
          <a:xfrm>
            <a:off x="6558616" y="186994"/>
            <a:ext cx="2214578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400" b="1" kern="1200" noProof="0" dirty="0" smtClean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+mn-cs"/>
              </a:rPr>
              <a:t>교과서 </a:t>
            </a:r>
            <a:r>
              <a:rPr lang="en-US" altLang="ko-KR" sz="1400" b="1" kern="1200" noProof="0" dirty="0" smtClean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+mn-cs"/>
              </a:rPr>
              <a:t>p.21</a:t>
            </a:r>
            <a:endParaRPr lang="ko-KR" altLang="en-US" sz="1400" b="1" kern="1200" noProof="0" dirty="0">
              <a:solidFill>
                <a:schemeClr val="accent2">
                  <a:lumMod val="50000"/>
                </a:schemeClr>
              </a:solidFill>
              <a:latin typeface="HY중고딕" panose="02030600000101010101" pitchFamily="18" charset="-127"/>
              <a:ea typeface="HY중고딕" panose="02030600000101010101" pitchFamily="18" charset="-127"/>
              <a:cs typeface="+mn-cs"/>
            </a:endParaRPr>
          </a:p>
        </p:txBody>
      </p:sp>
      <p:sp>
        <p:nvSpPr>
          <p:cNvPr id="13" name="내용 개체 틀 2"/>
          <p:cNvSpPr txBox="1">
            <a:spLocks/>
          </p:cNvSpPr>
          <p:nvPr/>
        </p:nvSpPr>
        <p:spPr>
          <a:xfrm>
            <a:off x="741644" y="179957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ko-KR" altLang="en-US" sz="3200" dirty="0" smtClean="0">
                <a:solidFill>
                  <a:prstClr val="black"/>
                </a:solidFill>
              </a:rPr>
              <a:t>다항식    </a:t>
            </a:r>
            <a:r>
              <a:rPr lang="ko-KR" altLang="en-US" sz="3200" dirty="0" err="1" smtClean="0">
                <a:solidFill>
                  <a:prstClr val="black"/>
                </a:solidFill>
              </a:rPr>
              <a:t>를</a:t>
            </a:r>
            <a:r>
              <a:rPr lang="ko-KR" altLang="en-US" sz="3200" dirty="0" smtClean="0">
                <a:solidFill>
                  <a:prstClr val="black"/>
                </a:solidFill>
              </a:rPr>
              <a:t>                </a:t>
            </a:r>
            <a:r>
              <a:rPr lang="ko-KR" altLang="en-US" sz="3200" dirty="0" err="1" smtClean="0">
                <a:solidFill>
                  <a:prstClr val="black"/>
                </a:solidFill>
              </a:rPr>
              <a:t>로</a:t>
            </a:r>
            <a:r>
              <a:rPr lang="ko-KR" altLang="en-US" sz="3200" dirty="0" smtClean="0">
                <a:solidFill>
                  <a:prstClr val="black"/>
                </a:solidFill>
              </a:rPr>
              <a:t> 나누었을 때의</a:t>
            </a:r>
            <a:endParaRPr lang="en-US" altLang="ko-KR" sz="3200" dirty="0" smtClean="0">
              <a:solidFill>
                <a:prstClr val="black"/>
              </a:solidFill>
            </a:endParaRPr>
          </a:p>
          <a:p>
            <a:pPr marL="342900" lvl="0" indent="-342900">
              <a:spcBef>
                <a:spcPct val="20000"/>
              </a:spcBef>
            </a:pPr>
            <a:r>
              <a:rPr lang="ko-KR" altLang="en-US" sz="3200" dirty="0" smtClean="0">
                <a:solidFill>
                  <a:prstClr val="black"/>
                </a:solidFill>
              </a:rPr>
              <a:t>몫이        </a:t>
            </a:r>
            <a:r>
              <a:rPr lang="ko-KR" altLang="en-US" dirty="0" smtClean="0">
                <a:solidFill>
                  <a:prstClr val="black"/>
                </a:solidFill>
              </a:rPr>
              <a:t> </a:t>
            </a:r>
            <a:r>
              <a:rPr lang="ko-KR" altLang="en-US" sz="3200" dirty="0" smtClean="0">
                <a:solidFill>
                  <a:prstClr val="black"/>
                </a:solidFill>
              </a:rPr>
              <a:t>이고 나머지가         이다</a:t>
            </a:r>
            <a:r>
              <a:rPr lang="en-US" altLang="ko-KR" sz="3200" dirty="0" smtClean="0">
                <a:solidFill>
                  <a:prstClr val="black"/>
                </a:solidFill>
              </a:rPr>
              <a:t>.</a:t>
            </a:r>
          </a:p>
          <a:p>
            <a:pPr marL="342900" lvl="0" indent="-342900">
              <a:spcBef>
                <a:spcPct val="20000"/>
              </a:spcBef>
            </a:pPr>
            <a:r>
              <a:rPr lang="ko-KR" altLang="en-US" sz="3200" dirty="0" smtClean="0">
                <a:solidFill>
                  <a:prstClr val="black"/>
                </a:solidFill>
              </a:rPr>
              <a:t>다항식    </a:t>
            </a:r>
            <a:r>
              <a:rPr lang="ko-KR" altLang="en-US" sz="3200" dirty="0" err="1" smtClean="0">
                <a:solidFill>
                  <a:prstClr val="black"/>
                </a:solidFill>
              </a:rPr>
              <a:t>를</a:t>
            </a:r>
            <a:r>
              <a:rPr lang="ko-KR" altLang="en-US" sz="3200" dirty="0" smtClean="0">
                <a:solidFill>
                  <a:prstClr val="black"/>
                </a:solidFill>
              </a:rPr>
              <a:t> 다항식         </a:t>
            </a:r>
            <a:r>
              <a:rPr lang="ko-KR" altLang="en-US" sz="3200" dirty="0" err="1" smtClean="0">
                <a:solidFill>
                  <a:prstClr val="black"/>
                </a:solidFill>
              </a:rPr>
              <a:t>로</a:t>
            </a:r>
            <a:r>
              <a:rPr lang="ko-KR" altLang="en-US" sz="3200" dirty="0" smtClean="0">
                <a:solidFill>
                  <a:prstClr val="black"/>
                </a:solidFill>
              </a:rPr>
              <a:t> 나누었을 때의</a:t>
            </a:r>
            <a:endParaRPr lang="en-US" altLang="ko-KR" sz="3200" dirty="0" smtClean="0">
              <a:solidFill>
                <a:prstClr val="black"/>
              </a:solidFill>
            </a:endParaRPr>
          </a:p>
          <a:p>
            <a:pPr marL="342900" lvl="0" indent="-342900">
              <a:spcBef>
                <a:spcPct val="20000"/>
              </a:spcBef>
            </a:pPr>
            <a:r>
              <a:rPr lang="ko-KR" altLang="en-US" sz="3200" dirty="0" smtClean="0">
                <a:solidFill>
                  <a:prstClr val="black"/>
                </a:solidFill>
              </a:rPr>
              <a:t>몫과 나머지를 각각 구하라</a:t>
            </a:r>
            <a:r>
              <a:rPr lang="en-US" altLang="ko-KR" sz="3200" dirty="0" smtClean="0">
                <a:solidFill>
                  <a:prstClr val="black"/>
                </a:solidFill>
              </a:rPr>
              <a:t>.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40448" y="1875888"/>
            <a:ext cx="387735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9" y="1881786"/>
            <a:ext cx="2088232" cy="473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4752" y="2461832"/>
            <a:ext cx="1103022" cy="443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35399" y="2479248"/>
            <a:ext cx="1141365" cy="417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3037896"/>
            <a:ext cx="387735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86344" y="3042216"/>
            <a:ext cx="1152128" cy="464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/>
          <p:nvPr/>
        </p:nvSpPr>
        <p:spPr>
          <a:xfrm>
            <a:off x="500034" y="4857760"/>
            <a:ext cx="864396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400" b="1" dirty="0" smtClean="0">
                <a:solidFill>
                  <a:srgbClr val="FF0000"/>
                </a:solidFill>
              </a:rPr>
              <a:t>정답</a:t>
            </a:r>
            <a:endParaRPr lang="en-US" altLang="ko-KR" sz="24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2400" dirty="0" smtClean="0">
                <a:solidFill>
                  <a:srgbClr val="FF0000"/>
                </a:solidFill>
              </a:rPr>
              <a:t>  </a:t>
            </a:r>
            <a:r>
              <a:rPr lang="ko-KR" altLang="en-US" sz="2400" dirty="0" smtClean="0">
                <a:solidFill>
                  <a:srgbClr val="FF0000"/>
                </a:solidFill>
              </a:rPr>
              <a:t>몫</a:t>
            </a:r>
            <a:r>
              <a:rPr lang="en-US" altLang="ko-KR" sz="2400" dirty="0" smtClean="0">
                <a:solidFill>
                  <a:srgbClr val="FF0000"/>
                </a:solidFill>
              </a:rPr>
              <a:t>:         </a:t>
            </a:r>
          </a:p>
          <a:p>
            <a:pPr>
              <a:lnSpc>
                <a:spcPct val="150000"/>
              </a:lnSpc>
            </a:pPr>
            <a:r>
              <a:rPr lang="en-US" altLang="ko-KR" sz="2400" dirty="0" smtClean="0">
                <a:solidFill>
                  <a:srgbClr val="FF0000"/>
                </a:solidFill>
              </a:rPr>
              <a:t>  </a:t>
            </a:r>
            <a:r>
              <a:rPr lang="ko-KR" altLang="en-US" sz="2400" dirty="0" smtClean="0">
                <a:solidFill>
                  <a:srgbClr val="FF0000"/>
                </a:solidFill>
              </a:rPr>
              <a:t>나머지</a:t>
            </a:r>
            <a:r>
              <a:rPr lang="en-US" altLang="ko-KR" sz="2400" dirty="0" smtClean="0">
                <a:solidFill>
                  <a:srgbClr val="FF0000"/>
                </a:solidFill>
              </a:rPr>
              <a:t>:</a:t>
            </a:r>
            <a:endParaRPr lang="ko-KR" altLang="en-US" sz="2400" dirty="0">
              <a:solidFill>
                <a:srgbClr val="FF0000"/>
              </a:solidFill>
            </a:endParaRPr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331640" y="5589240"/>
            <a:ext cx="81915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901362" y="6152788"/>
            <a:ext cx="153352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42952" y="142852"/>
            <a:ext cx="6043626" cy="511156"/>
          </a:xfrm>
        </p:spPr>
        <p:txBody>
          <a:bodyPr/>
          <a:lstStyle/>
          <a:p>
            <a:r>
              <a:rPr lang="en-US" altLang="ko-KR" b="1" dirty="0" smtClean="0"/>
              <a:t>Ⅰ</a:t>
            </a:r>
            <a:r>
              <a:rPr lang="en-US" altLang="ko-KR" dirty="0" smtClean="0"/>
              <a:t>-1. </a:t>
            </a:r>
            <a:r>
              <a:rPr smtClean="0"/>
              <a:t>다항식의 연산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214423"/>
            <a:ext cx="4330824" cy="630401"/>
          </a:xfrm>
        </p:spPr>
        <p:txBody>
          <a:bodyPr/>
          <a:lstStyle/>
          <a:p>
            <a:pPr>
              <a:buNone/>
            </a:pPr>
            <a:r>
              <a:rPr lang="ko-KR" altLang="en-US" b="1" dirty="0" err="1" smtClean="0">
                <a:solidFill>
                  <a:srgbClr val="64C6C0"/>
                </a:solidFill>
              </a:rPr>
              <a:t>중단원</a:t>
            </a:r>
            <a:r>
              <a:rPr lang="ko-KR" altLang="en-US" b="1" dirty="0" smtClean="0">
                <a:solidFill>
                  <a:srgbClr val="64C6C0"/>
                </a:solidFill>
              </a:rPr>
              <a:t> 학습 점검 </a:t>
            </a:r>
            <a:r>
              <a:rPr lang="en-US" altLang="ko-KR" b="1" dirty="0" smtClean="0">
                <a:solidFill>
                  <a:srgbClr val="64C6C0"/>
                </a:solidFill>
              </a:rPr>
              <a:t>09</a:t>
            </a:r>
            <a:endParaRPr lang="ko-KR" altLang="en-US" sz="2800" dirty="0">
              <a:solidFill>
                <a:srgbClr val="64C6C0"/>
              </a:solidFill>
            </a:endParaRPr>
          </a:p>
        </p:txBody>
      </p:sp>
      <p:sp>
        <p:nvSpPr>
          <p:cNvPr id="4" name="제목 개체 틀 1"/>
          <p:cNvSpPr txBox="1">
            <a:spLocks/>
          </p:cNvSpPr>
          <p:nvPr/>
        </p:nvSpPr>
        <p:spPr>
          <a:xfrm>
            <a:off x="6558616" y="186994"/>
            <a:ext cx="2214578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400" b="1" kern="1200" noProof="0" dirty="0" smtClean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+mn-cs"/>
              </a:rPr>
              <a:t>교과서 </a:t>
            </a:r>
            <a:r>
              <a:rPr lang="en-US" altLang="ko-KR" sz="1400" b="1" kern="1200" noProof="0" dirty="0" smtClean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+mn-cs"/>
              </a:rPr>
              <a:t>p.21</a:t>
            </a:r>
            <a:endParaRPr lang="ko-KR" altLang="en-US" sz="1400" b="1" kern="1200" noProof="0" dirty="0">
              <a:solidFill>
                <a:schemeClr val="accent2">
                  <a:lumMod val="50000"/>
                </a:schemeClr>
              </a:solidFill>
              <a:latin typeface="HY중고딕" panose="02030600000101010101" pitchFamily="18" charset="-127"/>
              <a:ea typeface="HY중고딕" panose="02030600000101010101" pitchFamily="18" charset="-127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34" y="4857760"/>
            <a:ext cx="22177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400" b="1" dirty="0" smtClean="0">
                <a:solidFill>
                  <a:srgbClr val="FF0000"/>
                </a:solidFill>
              </a:rPr>
              <a:t>정답</a:t>
            </a:r>
            <a:endParaRPr lang="en-US" altLang="ko-KR" sz="24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2400" dirty="0" smtClean="0">
                <a:solidFill>
                  <a:srgbClr val="FF0000"/>
                </a:solidFill>
              </a:rPr>
              <a:t>  </a:t>
            </a:r>
            <a:endParaRPr lang="ko-KR" altLang="en-US" sz="2400" dirty="0">
              <a:solidFill>
                <a:srgbClr val="FF0000"/>
              </a:solidFill>
            </a:endParaRPr>
          </a:p>
        </p:txBody>
      </p:sp>
      <p:sp>
        <p:nvSpPr>
          <p:cNvPr id="13" name="내용 개체 틀 2"/>
          <p:cNvSpPr txBox="1">
            <a:spLocks/>
          </p:cNvSpPr>
          <p:nvPr/>
        </p:nvSpPr>
        <p:spPr>
          <a:xfrm>
            <a:off x="741644" y="179957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ko-KR" altLang="en-US" sz="3200" dirty="0" smtClean="0">
                <a:solidFill>
                  <a:prstClr val="black"/>
                </a:solidFill>
              </a:rPr>
              <a:t>오른쪽 그림과 같이 겉넓이는</a:t>
            </a:r>
            <a:endParaRPr lang="en-US" altLang="ko-KR" sz="3200" dirty="0" smtClean="0">
              <a:solidFill>
                <a:prstClr val="black"/>
              </a:solidFill>
            </a:endParaRPr>
          </a:p>
          <a:p>
            <a:pPr marL="342900" lvl="0" indent="-342900">
              <a:spcBef>
                <a:spcPct val="20000"/>
              </a:spcBef>
            </a:pPr>
            <a:r>
              <a:rPr lang="ko-KR" altLang="en-US" sz="3200" dirty="0" smtClean="0">
                <a:solidFill>
                  <a:prstClr val="black"/>
                </a:solidFill>
              </a:rPr>
              <a:t>         이고</a:t>
            </a:r>
            <a:r>
              <a:rPr lang="en-US" altLang="ko-KR" sz="3200" dirty="0" smtClean="0">
                <a:solidFill>
                  <a:prstClr val="black"/>
                </a:solidFill>
              </a:rPr>
              <a:t>, </a:t>
            </a:r>
            <a:r>
              <a:rPr lang="ko-KR" altLang="en-US" sz="3200" dirty="0" smtClean="0">
                <a:solidFill>
                  <a:prstClr val="black"/>
                </a:solidFill>
              </a:rPr>
              <a:t>모든 모서리의 길</a:t>
            </a:r>
            <a:endParaRPr lang="en-US" altLang="ko-KR" sz="3200" dirty="0" smtClean="0">
              <a:solidFill>
                <a:prstClr val="black"/>
              </a:solidFill>
            </a:endParaRPr>
          </a:p>
          <a:p>
            <a:pPr marL="342900" lvl="0" indent="-342900">
              <a:spcBef>
                <a:spcPct val="20000"/>
              </a:spcBef>
            </a:pPr>
            <a:r>
              <a:rPr lang="ko-KR" altLang="en-US" sz="3200" dirty="0" smtClean="0">
                <a:solidFill>
                  <a:prstClr val="black"/>
                </a:solidFill>
              </a:rPr>
              <a:t>이의 합은        인 직육면체가</a:t>
            </a:r>
            <a:endParaRPr lang="en-US" altLang="ko-KR" sz="3200" dirty="0" smtClean="0">
              <a:solidFill>
                <a:prstClr val="black"/>
              </a:solidFill>
            </a:endParaRPr>
          </a:p>
          <a:p>
            <a:pPr marL="342900" lvl="0" indent="-342900">
              <a:spcBef>
                <a:spcPct val="20000"/>
              </a:spcBef>
            </a:pPr>
            <a:r>
              <a:rPr lang="ko-KR" altLang="en-US" sz="3200" dirty="0" smtClean="0">
                <a:solidFill>
                  <a:prstClr val="black"/>
                </a:solidFill>
              </a:rPr>
              <a:t>있다</a:t>
            </a:r>
            <a:r>
              <a:rPr lang="en-US" altLang="ko-KR" sz="3200" dirty="0" smtClean="0">
                <a:solidFill>
                  <a:prstClr val="black"/>
                </a:solidFill>
              </a:rPr>
              <a:t>. </a:t>
            </a:r>
            <a:r>
              <a:rPr lang="ko-KR" altLang="en-US" sz="3200" dirty="0" smtClean="0">
                <a:solidFill>
                  <a:prstClr val="black"/>
                </a:solidFill>
              </a:rPr>
              <a:t>이때 선분     의 길이를</a:t>
            </a:r>
            <a:endParaRPr lang="en-US" altLang="ko-KR" sz="3200" dirty="0" smtClean="0">
              <a:solidFill>
                <a:prstClr val="black"/>
              </a:solidFill>
            </a:endParaRPr>
          </a:p>
          <a:p>
            <a:pPr marL="342900" lvl="0" indent="-342900">
              <a:spcBef>
                <a:spcPct val="20000"/>
              </a:spcBef>
            </a:pPr>
            <a:r>
              <a:rPr lang="ko-KR" altLang="en-US" sz="3200" dirty="0" smtClean="0">
                <a:solidFill>
                  <a:prstClr val="black"/>
                </a:solidFill>
              </a:rPr>
              <a:t>구하라</a:t>
            </a:r>
            <a:r>
              <a:rPr lang="en-US" altLang="ko-KR" sz="3200" dirty="0" smtClean="0">
                <a:solidFill>
                  <a:prstClr val="black"/>
                </a:solidFill>
              </a:rPr>
              <a:t>.</a:t>
            </a:r>
            <a:endParaRPr lang="ko-KR" altLang="en-US" sz="2800" dirty="0">
              <a:solidFill>
                <a:prstClr val="black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5" y="5457998"/>
            <a:ext cx="1143007" cy="459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05468" y="3093168"/>
            <a:ext cx="1071570" cy="399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24" y="2428868"/>
            <a:ext cx="1214446" cy="477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67894" y="3705007"/>
            <a:ext cx="609599" cy="370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 descr="Z:\4.컷\지도서용 컷 JPG\수학 교과서\15h-m-1-1-004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84252" y="1785926"/>
            <a:ext cx="2181234" cy="22912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42952" y="142852"/>
            <a:ext cx="6043626" cy="511156"/>
          </a:xfrm>
        </p:spPr>
        <p:txBody>
          <a:bodyPr/>
          <a:lstStyle/>
          <a:p>
            <a:r>
              <a:rPr lang="en-US" altLang="ko-KR" b="1" dirty="0" smtClean="0"/>
              <a:t>Ⅰ</a:t>
            </a:r>
            <a:r>
              <a:rPr lang="en-US" altLang="ko-KR" dirty="0" smtClean="0"/>
              <a:t>-1. </a:t>
            </a:r>
            <a:r>
              <a:rPr smtClean="0"/>
              <a:t>다항식의 연산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214423"/>
            <a:ext cx="4330824" cy="630401"/>
          </a:xfrm>
        </p:spPr>
        <p:txBody>
          <a:bodyPr/>
          <a:lstStyle/>
          <a:p>
            <a:pPr>
              <a:buNone/>
            </a:pPr>
            <a:r>
              <a:rPr lang="ko-KR" altLang="en-US" b="1" dirty="0" err="1" smtClean="0">
                <a:solidFill>
                  <a:srgbClr val="64C6C0"/>
                </a:solidFill>
              </a:rPr>
              <a:t>중단원</a:t>
            </a:r>
            <a:r>
              <a:rPr lang="ko-KR" altLang="en-US" b="1" dirty="0" smtClean="0">
                <a:solidFill>
                  <a:srgbClr val="64C6C0"/>
                </a:solidFill>
              </a:rPr>
              <a:t> 학습 점검 </a:t>
            </a:r>
            <a:r>
              <a:rPr lang="en-US" altLang="ko-KR" b="1" dirty="0" smtClean="0">
                <a:solidFill>
                  <a:srgbClr val="64C6C0"/>
                </a:solidFill>
              </a:rPr>
              <a:t>10</a:t>
            </a:r>
            <a:endParaRPr lang="ko-KR" altLang="en-US" sz="2800" dirty="0">
              <a:solidFill>
                <a:srgbClr val="64C6C0"/>
              </a:solidFill>
            </a:endParaRPr>
          </a:p>
        </p:txBody>
      </p:sp>
      <p:sp>
        <p:nvSpPr>
          <p:cNvPr id="4" name="제목 개체 틀 1"/>
          <p:cNvSpPr txBox="1">
            <a:spLocks/>
          </p:cNvSpPr>
          <p:nvPr/>
        </p:nvSpPr>
        <p:spPr>
          <a:xfrm>
            <a:off x="6558616" y="186994"/>
            <a:ext cx="2214578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400" b="1" kern="1200" noProof="0" dirty="0" smtClean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+mn-cs"/>
              </a:rPr>
              <a:t>교과서 </a:t>
            </a:r>
            <a:r>
              <a:rPr lang="en-US" altLang="ko-KR" sz="1400" b="1" kern="1200" noProof="0" dirty="0" smtClean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+mn-cs"/>
              </a:rPr>
              <a:t>p.21</a:t>
            </a:r>
            <a:endParaRPr lang="ko-KR" altLang="en-US" sz="1400" b="1" kern="1200" noProof="0" dirty="0">
              <a:solidFill>
                <a:schemeClr val="accent2">
                  <a:lumMod val="50000"/>
                </a:schemeClr>
              </a:solidFill>
              <a:latin typeface="HY중고딕" panose="02030600000101010101" pitchFamily="18" charset="-127"/>
              <a:ea typeface="HY중고딕" panose="02030600000101010101" pitchFamily="18" charset="-127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34" y="5397023"/>
            <a:ext cx="22177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400" b="1" dirty="0" smtClean="0">
                <a:solidFill>
                  <a:srgbClr val="FF0000"/>
                </a:solidFill>
              </a:rPr>
              <a:t>정답</a:t>
            </a:r>
            <a:endParaRPr lang="en-US" altLang="ko-KR" sz="24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2400" dirty="0" smtClean="0">
                <a:solidFill>
                  <a:srgbClr val="FF0000"/>
                </a:solidFill>
              </a:rPr>
              <a:t>  </a:t>
            </a:r>
            <a:endParaRPr lang="ko-KR" altLang="en-US" sz="2400" dirty="0">
              <a:solidFill>
                <a:srgbClr val="FF0000"/>
              </a:solidFill>
            </a:endParaRPr>
          </a:p>
        </p:txBody>
      </p:sp>
      <p:sp>
        <p:nvSpPr>
          <p:cNvPr id="13" name="내용 개체 틀 2"/>
          <p:cNvSpPr txBox="1">
            <a:spLocks/>
          </p:cNvSpPr>
          <p:nvPr/>
        </p:nvSpPr>
        <p:spPr>
          <a:xfrm>
            <a:off x="741644" y="179957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lnSpc>
                <a:spcPct val="114000"/>
              </a:lnSpc>
              <a:spcBef>
                <a:spcPct val="20000"/>
              </a:spcBef>
            </a:pPr>
            <a:r>
              <a:rPr lang="ko-KR" altLang="en-US" sz="2800" dirty="0" smtClean="0">
                <a:solidFill>
                  <a:prstClr val="black"/>
                </a:solidFill>
              </a:rPr>
              <a:t>다음 그림과 같이 가로와 세로의 길이가 각각</a:t>
            </a:r>
            <a:endParaRPr lang="en-US" altLang="ko-KR" sz="2800" dirty="0" smtClean="0">
              <a:solidFill>
                <a:prstClr val="black"/>
              </a:solidFill>
            </a:endParaRPr>
          </a:p>
          <a:p>
            <a:pPr marL="342900" lvl="0" indent="-342900">
              <a:lnSpc>
                <a:spcPct val="114000"/>
              </a:lnSpc>
              <a:spcBef>
                <a:spcPct val="20000"/>
              </a:spcBef>
            </a:pPr>
            <a:r>
              <a:rPr lang="en-US" altLang="ko-KR" sz="2800" dirty="0" smtClean="0">
                <a:solidFill>
                  <a:prstClr val="black"/>
                </a:solidFill>
              </a:rPr>
              <a:t>               ,          </a:t>
            </a:r>
            <a:r>
              <a:rPr lang="ko-KR" altLang="en-US" sz="2800" dirty="0" smtClean="0">
                <a:solidFill>
                  <a:prstClr val="black"/>
                </a:solidFill>
              </a:rPr>
              <a:t>인 직사각형 모양의</a:t>
            </a:r>
            <a:r>
              <a:rPr lang="en-US" altLang="ko-KR" sz="2800" dirty="0" smtClean="0">
                <a:solidFill>
                  <a:prstClr val="black"/>
                </a:solidFill>
              </a:rPr>
              <a:t> </a:t>
            </a:r>
            <a:r>
              <a:rPr lang="ko-KR" altLang="en-US" sz="2800" dirty="0" smtClean="0">
                <a:solidFill>
                  <a:prstClr val="black"/>
                </a:solidFill>
              </a:rPr>
              <a:t>밭을 두</a:t>
            </a:r>
            <a:endParaRPr lang="en-US" altLang="ko-KR" sz="2800" dirty="0" smtClean="0">
              <a:solidFill>
                <a:prstClr val="black"/>
              </a:solidFill>
            </a:endParaRPr>
          </a:p>
          <a:p>
            <a:pPr marL="342900" lvl="0" indent="-342900">
              <a:lnSpc>
                <a:spcPct val="114000"/>
              </a:lnSpc>
              <a:spcBef>
                <a:spcPct val="20000"/>
              </a:spcBef>
            </a:pPr>
            <a:r>
              <a:rPr lang="ko-KR" altLang="en-US" sz="2800" dirty="0" smtClean="0">
                <a:solidFill>
                  <a:prstClr val="black"/>
                </a:solidFill>
              </a:rPr>
              <a:t>정사각형   </a:t>
            </a:r>
            <a:r>
              <a:rPr lang="ko-KR" altLang="en-US" sz="1600" dirty="0" smtClean="0">
                <a:solidFill>
                  <a:prstClr val="black"/>
                </a:solidFill>
              </a:rPr>
              <a:t> </a:t>
            </a:r>
            <a:r>
              <a:rPr lang="en-US" altLang="ko-KR" sz="2800" dirty="0" smtClean="0">
                <a:solidFill>
                  <a:prstClr val="black"/>
                </a:solidFill>
              </a:rPr>
              <a:t>,</a:t>
            </a:r>
            <a:r>
              <a:rPr lang="ko-KR" altLang="en-US" sz="2800" dirty="0" smtClean="0">
                <a:solidFill>
                  <a:prstClr val="black"/>
                </a:solidFill>
              </a:rPr>
              <a:t>   와 직사각형    </a:t>
            </a:r>
            <a:r>
              <a:rPr lang="ko-KR" altLang="en-US" sz="2800" dirty="0" err="1" smtClean="0">
                <a:solidFill>
                  <a:prstClr val="black"/>
                </a:solidFill>
              </a:rPr>
              <a:t>로</a:t>
            </a:r>
            <a:r>
              <a:rPr lang="ko-KR" altLang="en-US" sz="2800" dirty="0" smtClean="0">
                <a:solidFill>
                  <a:prstClr val="black"/>
                </a:solidFill>
              </a:rPr>
              <a:t> 나누었다</a:t>
            </a:r>
            <a:r>
              <a:rPr lang="en-US" altLang="ko-KR" sz="2800" dirty="0" smtClean="0">
                <a:solidFill>
                  <a:prstClr val="black"/>
                </a:solidFill>
              </a:rPr>
              <a:t>.   </a:t>
            </a:r>
            <a:r>
              <a:rPr lang="ko-KR" altLang="en-US" sz="2800" dirty="0" smtClean="0">
                <a:solidFill>
                  <a:prstClr val="black"/>
                </a:solidFill>
              </a:rPr>
              <a:t>에는 </a:t>
            </a:r>
            <a:endParaRPr lang="en-US" altLang="ko-KR" sz="2800" dirty="0" smtClean="0">
              <a:solidFill>
                <a:prstClr val="black"/>
              </a:solidFill>
            </a:endParaRPr>
          </a:p>
          <a:p>
            <a:pPr marL="342900" lvl="0" indent="-342900">
              <a:lnSpc>
                <a:spcPct val="114000"/>
              </a:lnSpc>
              <a:spcBef>
                <a:spcPct val="20000"/>
              </a:spcBef>
            </a:pPr>
            <a:r>
              <a:rPr lang="ko-KR" altLang="en-US" sz="2800" dirty="0" smtClean="0">
                <a:solidFill>
                  <a:prstClr val="black"/>
                </a:solidFill>
              </a:rPr>
              <a:t>수박</a:t>
            </a:r>
            <a:r>
              <a:rPr lang="en-US" altLang="ko-KR" sz="2800" dirty="0" smtClean="0">
                <a:solidFill>
                  <a:prstClr val="black"/>
                </a:solidFill>
              </a:rPr>
              <a:t>,   </a:t>
            </a:r>
            <a:r>
              <a:rPr lang="ko-KR" altLang="en-US" sz="2800" dirty="0" smtClean="0">
                <a:solidFill>
                  <a:prstClr val="black"/>
                </a:solidFill>
              </a:rPr>
              <a:t>에는 참외</a:t>
            </a:r>
            <a:r>
              <a:rPr lang="en-US" altLang="ko-KR" sz="2800" dirty="0" smtClean="0">
                <a:solidFill>
                  <a:prstClr val="black"/>
                </a:solidFill>
              </a:rPr>
              <a:t>,   </a:t>
            </a:r>
            <a:r>
              <a:rPr lang="ko-KR" altLang="en-US" sz="2800" dirty="0" smtClean="0">
                <a:solidFill>
                  <a:prstClr val="black"/>
                </a:solidFill>
              </a:rPr>
              <a:t>에는 토마토를 심으려고 할 때</a:t>
            </a:r>
            <a:r>
              <a:rPr lang="en-US" altLang="ko-KR" sz="2800" dirty="0" smtClean="0">
                <a:solidFill>
                  <a:prstClr val="black"/>
                </a:solidFill>
              </a:rPr>
              <a:t>,</a:t>
            </a:r>
          </a:p>
          <a:p>
            <a:pPr marL="342900" lvl="0" indent="-342900">
              <a:lnSpc>
                <a:spcPct val="114000"/>
              </a:lnSpc>
              <a:spcBef>
                <a:spcPct val="20000"/>
              </a:spcBef>
            </a:pPr>
            <a:r>
              <a:rPr lang="ko-KR" altLang="en-US" sz="2800" dirty="0" smtClean="0">
                <a:solidFill>
                  <a:prstClr val="black"/>
                </a:solidFill>
              </a:rPr>
              <a:t>토마토를 심을 밭의 넓이를</a:t>
            </a:r>
            <a:endParaRPr lang="en-US" altLang="ko-KR" sz="2800" dirty="0" smtClean="0">
              <a:solidFill>
                <a:prstClr val="black"/>
              </a:solidFill>
            </a:endParaRPr>
          </a:p>
          <a:p>
            <a:pPr marL="342900" lvl="0" indent="-342900">
              <a:lnSpc>
                <a:spcPct val="114000"/>
              </a:lnSpc>
              <a:spcBef>
                <a:spcPct val="20000"/>
              </a:spcBef>
            </a:pPr>
            <a:r>
              <a:rPr lang="ko-KR" altLang="en-US" sz="2800" dirty="0" smtClean="0">
                <a:solidFill>
                  <a:prstClr val="black"/>
                </a:solidFill>
              </a:rPr>
              <a:t>구하라</a:t>
            </a:r>
            <a:r>
              <a:rPr lang="en-US" altLang="ko-KR" sz="2800" dirty="0" smtClean="0">
                <a:solidFill>
                  <a:prstClr val="black"/>
                </a:solidFill>
              </a:rPr>
              <a:t>. (</a:t>
            </a:r>
            <a:r>
              <a:rPr lang="ko-KR" altLang="en-US" sz="2800" dirty="0" smtClean="0">
                <a:solidFill>
                  <a:prstClr val="black"/>
                </a:solidFill>
              </a:rPr>
              <a:t>단</a:t>
            </a:r>
            <a:r>
              <a:rPr lang="en-US" altLang="ko-KR" sz="2800" dirty="0" smtClean="0">
                <a:solidFill>
                  <a:prstClr val="black"/>
                </a:solidFill>
              </a:rPr>
              <a:t>,        )</a:t>
            </a:r>
            <a:endParaRPr lang="ko-KR" altLang="en-US" sz="2800" dirty="0">
              <a:solidFill>
                <a:prstClr val="black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4160" y="2482018"/>
            <a:ext cx="1860209" cy="387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80384" y="2482018"/>
            <a:ext cx="1159734" cy="381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14612" y="4786322"/>
            <a:ext cx="900099" cy="345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592" y="6021288"/>
            <a:ext cx="9525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357422" y="3081456"/>
            <a:ext cx="285753" cy="378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714744" y="3652232"/>
            <a:ext cx="307184" cy="350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34690" y="3071810"/>
            <a:ext cx="283379" cy="375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857488" y="3072029"/>
            <a:ext cx="314328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714480" y="3652414"/>
            <a:ext cx="314328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 descr="Z:\4.컷\지도서용 컷 JPG\수학 교과서\15h-m-1-1-005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072066" y="4214818"/>
            <a:ext cx="3929090" cy="2385734"/>
          </a:xfrm>
          <a:prstGeom prst="rect">
            <a:avLst/>
          </a:prstGeom>
          <a:noFill/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286380" y="3071810"/>
            <a:ext cx="307184" cy="350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내용 개체 틀 2"/>
          <p:cNvSpPr txBox="1">
            <a:spLocks/>
          </p:cNvSpPr>
          <p:nvPr/>
        </p:nvSpPr>
        <p:spPr>
          <a:xfrm>
            <a:off x="741644" y="1799575"/>
            <a:ext cx="8222844" cy="26595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20000"/>
              </a:lnSpc>
              <a:buNone/>
            </a:pPr>
            <a:r>
              <a:rPr lang="ko-KR" altLang="en-US" sz="3200" dirty="0" smtClean="0"/>
              <a:t>세 다항식</a:t>
            </a:r>
            <a:endParaRPr lang="en-US" altLang="ko-KR" sz="3200" dirty="0" smtClean="0"/>
          </a:p>
          <a:p>
            <a:pPr>
              <a:lnSpc>
                <a:spcPct val="120000"/>
              </a:lnSpc>
              <a:buNone/>
            </a:pPr>
            <a:r>
              <a:rPr lang="en-US" altLang="ko-KR" sz="3200" dirty="0" smtClean="0"/>
              <a:t>			 </a:t>
            </a:r>
            <a:r>
              <a:rPr lang="ko-KR" altLang="en-US" sz="3200" dirty="0" smtClean="0"/>
              <a:t>에 대하여 다음을 계산하라</a:t>
            </a:r>
            <a:r>
              <a:rPr lang="en-US" altLang="ko-KR" sz="3200" dirty="0" smtClean="0"/>
              <a:t>.</a:t>
            </a:r>
          </a:p>
          <a:p>
            <a:pPr>
              <a:lnSpc>
                <a:spcPct val="120000"/>
              </a:lnSpc>
              <a:buNone/>
            </a:pPr>
            <a:r>
              <a:rPr lang="en-US" altLang="ko-KR" sz="2800" dirty="0" smtClean="0"/>
              <a:t>  (1)                           (2)</a:t>
            </a:r>
            <a:endParaRPr kumimoji="0" lang="ko-KR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214423"/>
            <a:ext cx="1810544" cy="630402"/>
          </a:xfrm>
        </p:spPr>
        <p:txBody>
          <a:bodyPr/>
          <a:lstStyle/>
          <a:p>
            <a:pPr>
              <a:buNone/>
            </a:pPr>
            <a:r>
              <a:rPr lang="ko-KR" altLang="en-US" b="1" dirty="0" smtClean="0">
                <a:solidFill>
                  <a:srgbClr val="2A2D72"/>
                </a:solidFill>
              </a:rPr>
              <a:t>문제 </a:t>
            </a:r>
            <a:r>
              <a:rPr lang="en-US" altLang="ko-KR" b="1" dirty="0" smtClean="0">
                <a:solidFill>
                  <a:srgbClr val="2A2D72"/>
                </a:solidFill>
              </a:rPr>
              <a:t>2</a:t>
            </a:r>
          </a:p>
        </p:txBody>
      </p:sp>
      <p:sp>
        <p:nvSpPr>
          <p:cNvPr id="4" name="제목 개체 틀 1"/>
          <p:cNvSpPr txBox="1">
            <a:spLocks/>
          </p:cNvSpPr>
          <p:nvPr/>
        </p:nvSpPr>
        <p:spPr>
          <a:xfrm>
            <a:off x="6558616" y="186994"/>
            <a:ext cx="2214578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ko-KR" altLang="en-US" sz="1400" b="1" dirty="0" smtClean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교과서 </a:t>
            </a:r>
            <a:r>
              <a:rPr lang="en-US" altLang="ko-KR" sz="1400" b="1" dirty="0" smtClean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p.13</a:t>
            </a:r>
            <a:endParaRPr lang="ko-KR" altLang="en-US" sz="1400" b="1" dirty="0">
              <a:solidFill>
                <a:schemeClr val="accent2">
                  <a:lumMod val="50000"/>
                </a:schemeClr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0034" y="4857760"/>
            <a:ext cx="22177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400" b="1" dirty="0" smtClean="0">
                <a:solidFill>
                  <a:srgbClr val="FF0000"/>
                </a:solidFill>
              </a:rPr>
              <a:t>정답</a:t>
            </a:r>
            <a:endParaRPr lang="en-US" altLang="ko-KR" sz="24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2400" dirty="0" smtClean="0">
                <a:solidFill>
                  <a:srgbClr val="FF0000"/>
                </a:solidFill>
              </a:rPr>
              <a:t>  (1) </a:t>
            </a:r>
          </a:p>
          <a:p>
            <a:pPr>
              <a:lnSpc>
                <a:spcPct val="150000"/>
              </a:lnSpc>
            </a:pPr>
            <a:r>
              <a:rPr lang="en-US" altLang="ko-KR" sz="2400" dirty="0" smtClean="0">
                <a:solidFill>
                  <a:srgbClr val="FF0000"/>
                </a:solidFill>
              </a:rPr>
              <a:t>  (2)</a:t>
            </a:r>
            <a:endParaRPr lang="ko-KR" altLang="en-US" sz="2400" dirty="0">
              <a:solidFill>
                <a:srgbClr val="FF0000"/>
              </a:solidFill>
            </a:endParaRPr>
          </a:p>
        </p:txBody>
      </p:sp>
      <p:sp>
        <p:nvSpPr>
          <p:cNvPr id="16" name="제목 1"/>
          <p:cNvSpPr txBox="1">
            <a:spLocks/>
          </p:cNvSpPr>
          <p:nvPr/>
        </p:nvSpPr>
        <p:spPr>
          <a:xfrm>
            <a:off x="742952" y="142852"/>
            <a:ext cx="6043626" cy="5111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600" b="1" i="0" u="none" strike="noStrike" kern="12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Verdana" panose="020B0604030504040204" pitchFamily="34" charset="0"/>
              </a:rPr>
              <a:t>Ⅰ</a:t>
            </a:r>
            <a:r>
              <a:rPr kumimoji="0" lang="en-US" altLang="ko-KR" sz="3600" b="0" i="0" u="none" strike="noStrike" kern="12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Verdana" panose="020B0604030504040204" pitchFamily="34" charset="0"/>
              </a:rPr>
              <a:t>-1. </a:t>
            </a:r>
            <a:r>
              <a:rPr kumimoji="0" lang="ko-KR" altLang="en-US" sz="3600" b="0" i="0" u="none" strike="noStrike" kern="12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Verdana" panose="020B0604030504040204" pitchFamily="34" charset="0"/>
              </a:rPr>
              <a:t>다항식의 연산</a:t>
            </a:r>
            <a:r>
              <a:rPr kumimoji="0" lang="en-US" altLang="ko-KR" sz="3600" b="0" i="0" u="none" strike="noStrike" kern="12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Verdana" panose="020B0604030504040204" pitchFamily="34" charset="0"/>
              </a:rPr>
              <a:t> </a:t>
            </a:r>
            <a:endParaRPr kumimoji="0" lang="ko-KR" altLang="en-US" sz="3600" b="0" i="0" u="none" strike="noStrike" kern="1200" cap="none" spc="-15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Y견고딕" panose="02030600000101010101" pitchFamily="18" charset="-127"/>
              <a:ea typeface="HY견고딕" panose="02030600000101010101" pitchFamily="18" charset="-127"/>
              <a:cs typeface="Verdana" panose="020B0604030504040204" pitchFamily="34" charset="0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27784" y="1916832"/>
            <a:ext cx="5982535" cy="476316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4512" y="2502767"/>
            <a:ext cx="2791215" cy="438211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71604" y="3100332"/>
            <a:ext cx="3153215" cy="400106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76454" y="3043174"/>
            <a:ext cx="3124636" cy="457264"/>
          </a:xfrm>
          <a:prstGeom prst="rect">
            <a:avLst/>
          </a:prstGeom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31801" y="5530007"/>
            <a:ext cx="2254069" cy="409831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31801" y="6079278"/>
            <a:ext cx="2288680" cy="39336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65171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내용 개체 틀 2"/>
          <p:cNvSpPr txBox="1">
            <a:spLocks/>
          </p:cNvSpPr>
          <p:nvPr/>
        </p:nvSpPr>
        <p:spPr>
          <a:xfrm>
            <a:off x="741644" y="1799574"/>
            <a:ext cx="8259512" cy="34153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130000"/>
              </a:lnSpc>
              <a:buNone/>
            </a:pPr>
            <a:r>
              <a:rPr lang="ko-KR" altLang="en-US" sz="2000" dirty="0" smtClean="0"/>
              <a:t>지면에서 수직 방향으로 초속       </a:t>
            </a:r>
            <a:r>
              <a:rPr lang="ko-KR" altLang="en-US" sz="2000" dirty="0" err="1" smtClean="0"/>
              <a:t>로</a:t>
            </a:r>
            <a:r>
              <a:rPr lang="ko-KR" altLang="en-US" sz="2000" dirty="0" smtClean="0"/>
              <a:t> 던진 물체의   초 후의 높이를</a:t>
            </a:r>
            <a:endParaRPr lang="en-US" altLang="ko-KR" sz="2000" dirty="0" smtClean="0"/>
          </a:p>
          <a:p>
            <a:pPr>
              <a:lnSpc>
                <a:spcPct val="130000"/>
              </a:lnSpc>
              <a:buNone/>
            </a:pPr>
            <a:r>
              <a:rPr lang="ko-KR" altLang="en-US" sz="2000" dirty="0" smtClean="0"/>
              <a:t>      라고 하면 다음과 같은 관계식이 성립한다고 한다</a:t>
            </a:r>
            <a:r>
              <a:rPr lang="en-US" altLang="ko-KR" sz="2000" dirty="0" smtClean="0"/>
              <a:t>. </a:t>
            </a:r>
          </a:p>
          <a:p>
            <a:pPr>
              <a:lnSpc>
                <a:spcPct val="130000"/>
              </a:lnSpc>
              <a:buNone/>
            </a:pPr>
            <a:r>
              <a:rPr kumimoji="0" lang="en-US" altLang="ko-KR" sz="105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		 </a:t>
            </a:r>
          </a:p>
          <a:p>
            <a:pPr>
              <a:lnSpc>
                <a:spcPct val="130000"/>
              </a:lnSpc>
              <a:buNone/>
            </a:pPr>
            <a:r>
              <a:rPr lang="en-US" altLang="ko-KR" sz="2000" dirty="0">
                <a:latin typeface="+mj-lt"/>
              </a:rPr>
              <a:t> </a:t>
            </a:r>
            <a:r>
              <a:rPr lang="en-US" altLang="ko-KR" sz="2000" dirty="0" smtClean="0">
                <a:latin typeface="+mj-lt"/>
              </a:rPr>
              <a:t>                                                  </a:t>
            </a:r>
            <a:r>
              <a:rPr kumimoji="0" lang="en-US" altLang="ko-K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(  </a:t>
            </a:r>
            <a:r>
              <a:rPr kumimoji="0" lang="ko-KR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는 중력 가속도</a:t>
            </a:r>
            <a:r>
              <a:rPr kumimoji="0" lang="en-US" altLang="ko-K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)</a:t>
            </a:r>
          </a:p>
          <a:p>
            <a:pPr>
              <a:lnSpc>
                <a:spcPct val="130000"/>
              </a:lnSpc>
              <a:buNone/>
            </a:pPr>
            <a:endParaRPr kumimoji="0" lang="en-US" altLang="ko-KR" sz="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>
              <a:lnSpc>
                <a:spcPct val="130000"/>
              </a:lnSpc>
              <a:buNone/>
            </a:pPr>
            <a:r>
              <a:rPr kumimoji="0" lang="ko-KR" alt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지면에서 수직 방향으로 각각 초속 </a:t>
            </a:r>
            <a:r>
              <a:rPr kumimoji="0" lang="en-US" altLang="ko-KR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	</a:t>
            </a:r>
            <a:r>
              <a:rPr lang="en-US" altLang="ko-KR" sz="1400" dirty="0" smtClean="0">
                <a:latin typeface="+mj-lt"/>
              </a:rPr>
              <a:t> </a:t>
            </a:r>
            <a:r>
              <a:rPr lang="en-US" altLang="ko-KR" sz="2000" dirty="0" smtClean="0">
                <a:latin typeface="+mj-lt"/>
              </a:rPr>
              <a:t>,       </a:t>
            </a:r>
            <a:r>
              <a:rPr kumimoji="0" lang="ko-KR" alt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로 던진 두 물체 </a:t>
            </a:r>
            <a:r>
              <a:rPr kumimoji="0" lang="en-US" altLang="ko-K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      </a:t>
            </a:r>
            <a:r>
              <a:rPr kumimoji="0" lang="ko-KR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의</a:t>
            </a:r>
            <a:endParaRPr kumimoji="0" lang="en-US" altLang="ko-K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>
              <a:lnSpc>
                <a:spcPct val="130000"/>
              </a:lnSpc>
              <a:buNone/>
            </a:pPr>
            <a:r>
              <a:rPr kumimoji="0" lang="ko-KR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  초 후의 높이가 각각    에 대한 다항식         로 나타내어질 때</a:t>
            </a:r>
            <a:r>
              <a:rPr kumimoji="0" lang="en-US" altLang="ko-K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, </a:t>
            </a:r>
            <a:r>
              <a:rPr kumimoji="0" lang="ko-KR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다음을 구하라</a:t>
            </a:r>
            <a:r>
              <a:rPr kumimoji="0" lang="en-US" altLang="ko-K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. (</a:t>
            </a:r>
            <a:r>
              <a:rPr kumimoji="0" lang="ko-KR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단</a:t>
            </a:r>
            <a:r>
              <a:rPr kumimoji="0" lang="en-US" altLang="ko-K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,	             </a:t>
            </a:r>
            <a:r>
              <a:rPr kumimoji="0" lang="en-US" altLang="ko-KR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ko-KR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이고    는     으로 계산한다</a:t>
            </a:r>
            <a:r>
              <a:rPr kumimoji="0" lang="en-US" altLang="ko-K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.)</a:t>
            </a:r>
          </a:p>
          <a:p>
            <a:pPr>
              <a:lnSpc>
                <a:spcPct val="130000"/>
              </a:lnSpc>
              <a:buNone/>
            </a:pPr>
            <a:r>
              <a:rPr lang="en-US" altLang="ko-KR" sz="2000" dirty="0" smtClean="0">
                <a:latin typeface="+mj-lt"/>
              </a:rPr>
              <a:t>  (1)                                   (2) </a:t>
            </a:r>
            <a:r>
              <a:rPr kumimoji="0" lang="en-US" altLang="ko-K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ko-KR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endParaRPr kumimoji="0" lang="ko-KR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214423"/>
            <a:ext cx="1810544" cy="630402"/>
          </a:xfrm>
        </p:spPr>
        <p:txBody>
          <a:bodyPr/>
          <a:lstStyle/>
          <a:p>
            <a:pPr>
              <a:buNone/>
            </a:pPr>
            <a:r>
              <a:rPr lang="ko-KR" altLang="en-US" b="1" dirty="0" smtClean="0">
                <a:solidFill>
                  <a:srgbClr val="2A2D72"/>
                </a:solidFill>
              </a:rPr>
              <a:t>문제 </a:t>
            </a:r>
            <a:r>
              <a:rPr lang="en-US" altLang="ko-KR" b="1" dirty="0" smtClean="0">
                <a:solidFill>
                  <a:srgbClr val="2A2D72"/>
                </a:solidFill>
              </a:rPr>
              <a:t>3</a:t>
            </a:r>
          </a:p>
        </p:txBody>
      </p:sp>
      <p:sp>
        <p:nvSpPr>
          <p:cNvPr id="4" name="제목 개체 틀 1"/>
          <p:cNvSpPr txBox="1">
            <a:spLocks/>
          </p:cNvSpPr>
          <p:nvPr/>
        </p:nvSpPr>
        <p:spPr>
          <a:xfrm>
            <a:off x="6558616" y="186994"/>
            <a:ext cx="2214578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ko-KR" altLang="en-US" sz="1400" b="1" dirty="0" smtClean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교과서 </a:t>
            </a:r>
            <a:r>
              <a:rPr lang="en-US" altLang="ko-KR" sz="1400" b="1" dirty="0" smtClean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p.13</a:t>
            </a:r>
            <a:endParaRPr lang="ko-KR" altLang="en-US" sz="1400" b="1" dirty="0">
              <a:solidFill>
                <a:schemeClr val="accent2">
                  <a:lumMod val="50000"/>
                </a:schemeClr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  <p:sp>
        <p:nvSpPr>
          <p:cNvPr id="16" name="제목 1"/>
          <p:cNvSpPr txBox="1">
            <a:spLocks/>
          </p:cNvSpPr>
          <p:nvPr/>
        </p:nvSpPr>
        <p:spPr>
          <a:xfrm>
            <a:off x="742952" y="142852"/>
            <a:ext cx="6043626" cy="5111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600" b="1" i="0" u="none" strike="noStrike" kern="12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Verdana" panose="020B0604030504040204" pitchFamily="34" charset="0"/>
              </a:rPr>
              <a:t>Ⅰ</a:t>
            </a:r>
            <a:r>
              <a:rPr kumimoji="0" lang="en-US" altLang="ko-KR" sz="3600" b="0" i="0" u="none" strike="noStrike" kern="12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Verdana" panose="020B0604030504040204" pitchFamily="34" charset="0"/>
              </a:rPr>
              <a:t>-1. </a:t>
            </a:r>
            <a:r>
              <a:rPr kumimoji="0" lang="ko-KR" altLang="en-US" sz="3600" b="0" i="0" u="none" strike="noStrike" kern="12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Verdana" panose="020B0604030504040204" pitchFamily="34" charset="0"/>
              </a:rPr>
              <a:t>다항식의 연산</a:t>
            </a:r>
            <a:r>
              <a:rPr kumimoji="0" lang="en-US" altLang="ko-KR" sz="3600" b="0" i="0" u="none" strike="noStrike" kern="12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Verdana" panose="020B0604030504040204" pitchFamily="34" charset="0"/>
              </a:rPr>
              <a:t> </a:t>
            </a:r>
            <a:endParaRPr kumimoji="0" lang="ko-KR" altLang="en-US" sz="3600" b="0" i="0" u="none" strike="noStrike" kern="1200" cap="none" spc="-15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Y견고딕" panose="02030600000101010101" pitchFamily="18" charset="-127"/>
              <a:ea typeface="HY견고딕" panose="02030600000101010101" pitchFamily="18" charset="-127"/>
              <a:cs typeface="Verdana" panose="020B0604030504040204" pitchFamily="34" charset="0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72264" y="1947090"/>
            <a:ext cx="132625" cy="228410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18718" y="2739882"/>
            <a:ext cx="1714512" cy="610250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56688" y="2951498"/>
            <a:ext cx="178039" cy="263188"/>
          </a:xfrm>
          <a:prstGeom prst="rect">
            <a:avLst/>
          </a:prstGeom>
        </p:spPr>
      </p:pic>
      <p:pic>
        <p:nvPicPr>
          <p:cNvPr id="17" name="그림 1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028456" y="3483696"/>
            <a:ext cx="615285" cy="311638"/>
          </a:xfrm>
          <a:prstGeom prst="rect">
            <a:avLst/>
          </a:prstGeom>
        </p:spPr>
      </p:pic>
      <p:pic>
        <p:nvPicPr>
          <p:cNvPr id="18" name="그림 1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00430" y="3929066"/>
            <a:ext cx="252821" cy="235966"/>
          </a:xfrm>
          <a:prstGeom prst="rect">
            <a:avLst/>
          </a:prstGeom>
        </p:spPr>
      </p:pic>
      <p:pic>
        <p:nvPicPr>
          <p:cNvPr id="19" name="그림 1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57224" y="3929066"/>
            <a:ext cx="252821" cy="23596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00034" y="5120024"/>
            <a:ext cx="176771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000" b="1" dirty="0" smtClean="0">
                <a:solidFill>
                  <a:srgbClr val="FF0000"/>
                </a:solidFill>
              </a:rPr>
              <a:t>정답</a:t>
            </a:r>
            <a:endParaRPr lang="en-US" altLang="ko-KR" sz="20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2000" dirty="0" smtClean="0">
                <a:solidFill>
                  <a:srgbClr val="FF0000"/>
                </a:solidFill>
              </a:rPr>
              <a:t>  (1)</a:t>
            </a:r>
          </a:p>
          <a:p>
            <a:pPr>
              <a:lnSpc>
                <a:spcPct val="150000"/>
              </a:lnSpc>
            </a:pPr>
            <a:r>
              <a:rPr lang="en-US" altLang="ko-KR" sz="2000" dirty="0" smtClean="0">
                <a:solidFill>
                  <a:srgbClr val="FF0000"/>
                </a:solidFill>
              </a:rPr>
              <a:t>  (2)</a:t>
            </a:r>
            <a:endParaRPr lang="ko-KR" altLang="en-US" sz="2000" dirty="0">
              <a:solidFill>
                <a:srgbClr val="FF0000"/>
              </a:solidFill>
            </a:endParaRPr>
          </a:p>
        </p:txBody>
      </p:sp>
      <p:pic>
        <p:nvPicPr>
          <p:cNvPr id="21" name="그림 20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587372" y="3880488"/>
            <a:ext cx="646996" cy="296857"/>
          </a:xfrm>
          <a:prstGeom prst="rect">
            <a:avLst/>
          </a:prstGeom>
        </p:spPr>
      </p:pic>
      <p:pic>
        <p:nvPicPr>
          <p:cNvPr id="22" name="그림 21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571736" y="4286256"/>
            <a:ext cx="1285884" cy="275547"/>
          </a:xfrm>
          <a:prstGeom prst="rect">
            <a:avLst/>
          </a:prstGeom>
        </p:spPr>
      </p:pic>
      <p:pic>
        <p:nvPicPr>
          <p:cNvPr id="23" name="그림 2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64128" y="4357694"/>
            <a:ext cx="165484" cy="244628"/>
          </a:xfrm>
          <a:prstGeom prst="rect">
            <a:avLst/>
          </a:prstGeom>
        </p:spPr>
      </p:pic>
      <p:pic>
        <p:nvPicPr>
          <p:cNvPr id="24" name="그림 23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143504" y="4286256"/>
            <a:ext cx="303170" cy="270395"/>
          </a:xfrm>
          <a:prstGeom prst="rect">
            <a:avLst/>
          </a:prstGeom>
        </p:spPr>
      </p:pic>
      <p:pic>
        <p:nvPicPr>
          <p:cNvPr id="27" name="그림 26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419584" y="4678308"/>
            <a:ext cx="801190" cy="309895"/>
          </a:xfrm>
          <a:prstGeom prst="rect">
            <a:avLst/>
          </a:prstGeom>
        </p:spPr>
      </p:pic>
      <p:pic>
        <p:nvPicPr>
          <p:cNvPr id="28" name="그림 27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812032" y="4687452"/>
            <a:ext cx="820853" cy="320524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22835" y="5721698"/>
            <a:ext cx="1641417" cy="303966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22835" y="6203901"/>
            <a:ext cx="451807" cy="249435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4214811" y="1982142"/>
            <a:ext cx="571504" cy="250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857224" y="2265208"/>
            <a:ext cx="504823" cy="328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4834128" y="3500438"/>
            <a:ext cx="595127" cy="27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5546415" y="3503554"/>
            <a:ext cx="571504" cy="256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121662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내용 개체 틀 2"/>
          <p:cNvSpPr txBox="1">
            <a:spLocks/>
          </p:cNvSpPr>
          <p:nvPr/>
        </p:nvSpPr>
        <p:spPr>
          <a:xfrm>
            <a:off x="741644" y="1799575"/>
            <a:ext cx="8222844" cy="26595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20000"/>
              </a:lnSpc>
              <a:buNone/>
            </a:pPr>
            <a:r>
              <a:rPr lang="ko-KR" altLang="en-US" sz="3200" dirty="0" smtClean="0"/>
              <a:t>다음 식을 전개하라</a:t>
            </a:r>
            <a:r>
              <a:rPr lang="en-US" altLang="ko-KR" sz="3200" dirty="0" smtClean="0"/>
              <a:t>.</a:t>
            </a:r>
          </a:p>
          <a:p>
            <a:pPr>
              <a:lnSpc>
                <a:spcPct val="120000"/>
              </a:lnSpc>
            </a:pPr>
            <a:endParaRPr lang="en-US" altLang="ko-KR" sz="1100" dirty="0" smtClean="0"/>
          </a:p>
          <a:p>
            <a:pPr>
              <a:lnSpc>
                <a:spcPct val="120000"/>
              </a:lnSpc>
              <a:buNone/>
            </a:pPr>
            <a:r>
              <a:rPr lang="en-US" altLang="ko-KR" sz="2800" dirty="0" smtClean="0"/>
              <a:t>  (1)                          </a:t>
            </a:r>
            <a:endParaRPr lang="en-US" altLang="ko-KR" sz="2800" dirty="0"/>
          </a:p>
          <a:p>
            <a:pPr>
              <a:lnSpc>
                <a:spcPct val="120000"/>
              </a:lnSpc>
              <a:buNone/>
            </a:pPr>
            <a:endParaRPr lang="en-US" altLang="ko-KR" sz="1100" dirty="0" smtClean="0"/>
          </a:p>
          <a:p>
            <a:pPr>
              <a:lnSpc>
                <a:spcPct val="120000"/>
              </a:lnSpc>
              <a:buNone/>
            </a:pPr>
            <a:r>
              <a:rPr lang="en-US" altLang="ko-KR" sz="2800" dirty="0" smtClean="0"/>
              <a:t>  (2)</a:t>
            </a:r>
            <a:endParaRPr kumimoji="0" lang="ko-KR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214423"/>
            <a:ext cx="1810544" cy="630402"/>
          </a:xfrm>
        </p:spPr>
        <p:txBody>
          <a:bodyPr/>
          <a:lstStyle/>
          <a:p>
            <a:pPr>
              <a:buNone/>
            </a:pPr>
            <a:r>
              <a:rPr lang="ko-KR" altLang="en-US" b="1" dirty="0" smtClean="0">
                <a:solidFill>
                  <a:srgbClr val="2A2D72"/>
                </a:solidFill>
              </a:rPr>
              <a:t>문제 </a:t>
            </a:r>
            <a:r>
              <a:rPr lang="en-US" altLang="ko-KR" b="1" dirty="0" smtClean="0">
                <a:solidFill>
                  <a:srgbClr val="2A2D72"/>
                </a:solidFill>
              </a:rPr>
              <a:t>4</a:t>
            </a:r>
          </a:p>
        </p:txBody>
      </p:sp>
      <p:sp>
        <p:nvSpPr>
          <p:cNvPr id="4" name="제목 개체 틀 1"/>
          <p:cNvSpPr txBox="1">
            <a:spLocks/>
          </p:cNvSpPr>
          <p:nvPr/>
        </p:nvSpPr>
        <p:spPr>
          <a:xfrm>
            <a:off x="6558616" y="186994"/>
            <a:ext cx="2214578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ko-KR" altLang="en-US" sz="1400" b="1" dirty="0" smtClean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교과서 </a:t>
            </a:r>
            <a:r>
              <a:rPr lang="en-US" altLang="ko-KR" sz="1400" b="1" dirty="0" smtClean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p.14</a:t>
            </a:r>
            <a:endParaRPr lang="ko-KR" altLang="en-US" sz="1400" b="1" dirty="0">
              <a:solidFill>
                <a:schemeClr val="accent2">
                  <a:lumMod val="50000"/>
                </a:schemeClr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0034" y="4857760"/>
            <a:ext cx="22177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400" b="1" dirty="0" smtClean="0">
                <a:solidFill>
                  <a:srgbClr val="FF0000"/>
                </a:solidFill>
              </a:rPr>
              <a:t>정답</a:t>
            </a:r>
            <a:endParaRPr lang="en-US" altLang="ko-KR" sz="24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2400" dirty="0" smtClean="0">
                <a:solidFill>
                  <a:srgbClr val="FF0000"/>
                </a:solidFill>
              </a:rPr>
              <a:t>  (1)</a:t>
            </a:r>
          </a:p>
          <a:p>
            <a:pPr>
              <a:lnSpc>
                <a:spcPct val="150000"/>
              </a:lnSpc>
            </a:pPr>
            <a:r>
              <a:rPr lang="en-US" altLang="ko-KR" sz="2400" dirty="0" smtClean="0">
                <a:solidFill>
                  <a:srgbClr val="FF0000"/>
                </a:solidFill>
              </a:rPr>
              <a:t>  (2)</a:t>
            </a:r>
            <a:endParaRPr lang="ko-KR" altLang="en-US" sz="2400" dirty="0">
              <a:solidFill>
                <a:srgbClr val="FF0000"/>
              </a:solidFill>
            </a:endParaRPr>
          </a:p>
        </p:txBody>
      </p:sp>
      <p:sp>
        <p:nvSpPr>
          <p:cNvPr id="16" name="제목 1"/>
          <p:cNvSpPr txBox="1">
            <a:spLocks/>
          </p:cNvSpPr>
          <p:nvPr/>
        </p:nvSpPr>
        <p:spPr>
          <a:xfrm>
            <a:off x="742952" y="142852"/>
            <a:ext cx="6043626" cy="5111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600" b="1" i="0" u="none" strike="noStrike" kern="12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Verdana" panose="020B0604030504040204" pitchFamily="34" charset="0"/>
              </a:rPr>
              <a:t>Ⅰ</a:t>
            </a:r>
            <a:r>
              <a:rPr kumimoji="0" lang="en-US" altLang="ko-KR" sz="3600" b="0" i="0" u="none" strike="noStrike" kern="12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Verdana" panose="020B0604030504040204" pitchFamily="34" charset="0"/>
              </a:rPr>
              <a:t>-1. </a:t>
            </a:r>
            <a:r>
              <a:rPr kumimoji="0" lang="ko-KR" altLang="en-US" sz="3600" b="0" i="0" u="none" strike="noStrike" kern="12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Verdana" panose="020B0604030504040204" pitchFamily="34" charset="0"/>
              </a:rPr>
              <a:t>다항식의 연산</a:t>
            </a:r>
            <a:r>
              <a:rPr kumimoji="0" lang="en-US" altLang="ko-KR" sz="3600" b="0" i="0" u="none" strike="noStrike" kern="12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Verdana" panose="020B0604030504040204" pitchFamily="34" charset="0"/>
              </a:rPr>
              <a:t> </a:t>
            </a:r>
            <a:endParaRPr kumimoji="0" lang="ko-KR" altLang="en-US" sz="3600" b="0" i="0" u="none" strike="noStrike" kern="1200" cap="none" spc="-15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Y견고딕" panose="02030600000101010101" pitchFamily="18" charset="-127"/>
              <a:ea typeface="HY견고딕" panose="02030600000101010101" pitchFamily="18" charset="-127"/>
              <a:cs typeface="Verdana" panose="020B0604030504040204" pitchFamily="34" charset="0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08922" y="2643182"/>
            <a:ext cx="3019846" cy="428685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08922" y="3429000"/>
            <a:ext cx="3191320" cy="419158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5856" y="5564418"/>
            <a:ext cx="2271151" cy="353877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0346" y="6073084"/>
            <a:ext cx="2341814" cy="35017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15672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214423"/>
            <a:ext cx="2602632" cy="630402"/>
          </a:xfrm>
        </p:spPr>
        <p:txBody>
          <a:bodyPr/>
          <a:lstStyle/>
          <a:p>
            <a:pPr>
              <a:buNone/>
            </a:pPr>
            <a:r>
              <a:rPr lang="ko-KR" altLang="en-US" b="1" dirty="0" smtClean="0">
                <a:solidFill>
                  <a:srgbClr val="F6555B"/>
                </a:solidFill>
                <a:latin typeface="+mj-lt"/>
              </a:rPr>
              <a:t>예제 </a:t>
            </a:r>
            <a:r>
              <a:rPr lang="en-US" altLang="ko-KR" b="1" dirty="0">
                <a:solidFill>
                  <a:srgbClr val="F6555B"/>
                </a:solidFill>
                <a:latin typeface="+mj-lt"/>
              </a:rPr>
              <a:t>2</a:t>
            </a:r>
            <a:endParaRPr lang="ko-KR" altLang="en-US" dirty="0">
              <a:solidFill>
                <a:srgbClr val="F6555B"/>
              </a:solidFill>
              <a:latin typeface="+mj-lt"/>
            </a:endParaRPr>
          </a:p>
        </p:txBody>
      </p:sp>
      <p:sp>
        <p:nvSpPr>
          <p:cNvPr id="4" name="제목 개체 틀 1"/>
          <p:cNvSpPr txBox="1">
            <a:spLocks/>
          </p:cNvSpPr>
          <p:nvPr/>
        </p:nvSpPr>
        <p:spPr>
          <a:xfrm>
            <a:off x="6558616" y="186994"/>
            <a:ext cx="2214578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ko-KR" altLang="en-US" sz="1400" b="1" dirty="0" smtClean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교과서 </a:t>
            </a:r>
            <a:r>
              <a:rPr lang="en-US" altLang="ko-KR" sz="1400" b="1" dirty="0" smtClean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p.15</a:t>
            </a:r>
            <a:endParaRPr lang="ko-KR" altLang="en-US" sz="1400" b="1" dirty="0">
              <a:solidFill>
                <a:schemeClr val="accent2">
                  <a:lumMod val="50000"/>
                </a:schemeClr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  <p:sp>
        <p:nvSpPr>
          <p:cNvPr id="8" name="제목 1"/>
          <p:cNvSpPr>
            <a:spLocks noGrp="1"/>
          </p:cNvSpPr>
          <p:nvPr>
            <p:ph type="title"/>
          </p:nvPr>
        </p:nvSpPr>
        <p:spPr>
          <a:xfrm>
            <a:off x="742952" y="142852"/>
            <a:ext cx="6043626" cy="511156"/>
          </a:xfrm>
        </p:spPr>
        <p:txBody>
          <a:bodyPr/>
          <a:lstStyle/>
          <a:p>
            <a:r>
              <a:rPr lang="en-US" altLang="ko-KR" b="1" dirty="0" smtClean="0"/>
              <a:t>Ⅰ</a:t>
            </a:r>
            <a:r>
              <a:rPr lang="en-US" altLang="ko-KR" dirty="0" smtClean="0"/>
              <a:t>-1. </a:t>
            </a:r>
            <a:r>
              <a:rPr smtClean="0"/>
              <a:t>다항식의 연산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6" name="내용 개체 틀 2"/>
          <p:cNvSpPr txBox="1">
            <a:spLocks/>
          </p:cNvSpPr>
          <p:nvPr/>
        </p:nvSpPr>
        <p:spPr>
          <a:xfrm>
            <a:off x="741644" y="1799575"/>
            <a:ext cx="8222844" cy="21334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R="0" lvl="0" algn="l" defTabSz="914400" rtl="0" eaLnBrk="1" fontAlgn="auto" latinLnBrk="1" hangingPunct="1">
              <a:lnSpc>
                <a:spcPct val="120000"/>
              </a:lnSpc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ko-KR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세 다항식</a:t>
            </a:r>
            <a:endParaRPr kumimoji="0" lang="en-US" altLang="ko-K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R="0" lvl="0" algn="l" defTabSz="914400" rtl="0" eaLnBrk="1" fontAlgn="auto" latinLnBrk="1" hangingPunct="1">
              <a:lnSpc>
                <a:spcPct val="120000"/>
              </a:lnSpc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ko-K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R="0" lvl="0" algn="l" defTabSz="914400" rtl="0" eaLnBrk="1" fontAlgn="auto" latinLnBrk="1" hangingPunct="1">
              <a:lnSpc>
                <a:spcPct val="120000"/>
              </a:lnSpc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ko-KR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에 대하여 다음을 계산하라</a:t>
            </a:r>
            <a:r>
              <a:rPr kumimoji="0" lang="en-US" altLang="ko-K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.</a:t>
            </a:r>
            <a:r>
              <a:rPr kumimoji="0" lang="ko-KR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endParaRPr kumimoji="0" lang="ko-KR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2492896"/>
            <a:ext cx="7272808" cy="461765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29283" y="3660355"/>
            <a:ext cx="3469409" cy="41671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00034" y="4857760"/>
            <a:ext cx="22177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altLang="ko-KR" sz="2400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2400" b="1" dirty="0" smtClean="0">
                <a:solidFill>
                  <a:srgbClr val="FF0000"/>
                </a:solidFill>
              </a:rPr>
              <a:t>정답</a:t>
            </a:r>
            <a:endParaRPr lang="en-US" altLang="ko-KR" sz="24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2400" dirty="0" smtClean="0">
                <a:solidFill>
                  <a:srgbClr val="FF0000"/>
                </a:solidFill>
              </a:rPr>
              <a:t>  </a:t>
            </a:r>
            <a:endParaRPr lang="ko-KR" altLang="en-US" sz="2400" dirty="0">
              <a:solidFill>
                <a:srgbClr val="FF0000"/>
              </a:solidFill>
            </a:endParaRPr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584" y="6093296"/>
            <a:ext cx="1176971" cy="35204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80215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내용 개체 틀 2"/>
          <p:cNvSpPr txBox="1">
            <a:spLocks/>
          </p:cNvSpPr>
          <p:nvPr/>
        </p:nvSpPr>
        <p:spPr>
          <a:xfrm>
            <a:off x="741644" y="1799575"/>
            <a:ext cx="8222844" cy="26595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20000"/>
              </a:lnSpc>
              <a:buNone/>
            </a:pPr>
            <a:r>
              <a:rPr lang="ko-KR" altLang="en-US" sz="3200" dirty="0" smtClean="0"/>
              <a:t>세 다항식</a:t>
            </a:r>
            <a:endParaRPr lang="en-US" altLang="ko-KR" sz="3200" dirty="0" smtClean="0"/>
          </a:p>
          <a:p>
            <a:pPr>
              <a:lnSpc>
                <a:spcPct val="120000"/>
              </a:lnSpc>
              <a:buNone/>
            </a:pPr>
            <a:r>
              <a:rPr kumimoji="0" lang="ko-KR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에 대하여 다음을 계산하라</a:t>
            </a:r>
            <a:r>
              <a:rPr kumimoji="0" lang="en-US" altLang="ko-K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.</a:t>
            </a:r>
          </a:p>
          <a:p>
            <a:pPr>
              <a:lnSpc>
                <a:spcPct val="120000"/>
              </a:lnSpc>
              <a:buNone/>
            </a:pPr>
            <a:endParaRPr kumimoji="0" lang="ko-KR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214423"/>
            <a:ext cx="1810544" cy="630402"/>
          </a:xfrm>
        </p:spPr>
        <p:txBody>
          <a:bodyPr/>
          <a:lstStyle/>
          <a:p>
            <a:pPr>
              <a:buNone/>
            </a:pPr>
            <a:r>
              <a:rPr lang="ko-KR" altLang="en-US" b="1" dirty="0" smtClean="0">
                <a:solidFill>
                  <a:srgbClr val="2A2D72"/>
                </a:solidFill>
              </a:rPr>
              <a:t>문제 </a:t>
            </a:r>
            <a:r>
              <a:rPr lang="en-US" altLang="ko-KR" b="1" dirty="0">
                <a:solidFill>
                  <a:srgbClr val="2A2D72"/>
                </a:solidFill>
              </a:rPr>
              <a:t>5</a:t>
            </a:r>
            <a:endParaRPr lang="en-US" altLang="ko-KR" b="1" dirty="0" smtClean="0">
              <a:solidFill>
                <a:srgbClr val="2A2D72"/>
              </a:solidFill>
            </a:endParaRPr>
          </a:p>
        </p:txBody>
      </p:sp>
      <p:sp>
        <p:nvSpPr>
          <p:cNvPr id="4" name="제목 개체 틀 1"/>
          <p:cNvSpPr txBox="1">
            <a:spLocks/>
          </p:cNvSpPr>
          <p:nvPr/>
        </p:nvSpPr>
        <p:spPr>
          <a:xfrm>
            <a:off x="6558616" y="186994"/>
            <a:ext cx="2214578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ko-KR" altLang="en-US" sz="1400" b="1" dirty="0" smtClean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교과서 </a:t>
            </a:r>
            <a:r>
              <a:rPr lang="en-US" altLang="ko-KR" sz="1400" b="1" dirty="0" smtClean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p.15</a:t>
            </a:r>
            <a:endParaRPr lang="ko-KR" altLang="en-US" sz="1400" b="1" dirty="0">
              <a:solidFill>
                <a:schemeClr val="accent2">
                  <a:lumMod val="50000"/>
                </a:schemeClr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0034" y="4857760"/>
            <a:ext cx="22177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altLang="ko-KR" sz="2400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2400" b="1" dirty="0" smtClean="0">
                <a:solidFill>
                  <a:srgbClr val="FF0000"/>
                </a:solidFill>
              </a:rPr>
              <a:t>정답</a:t>
            </a:r>
            <a:endParaRPr lang="en-US" altLang="ko-KR" sz="24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2400" dirty="0" smtClean="0">
                <a:solidFill>
                  <a:srgbClr val="FF0000"/>
                </a:solidFill>
              </a:rPr>
              <a:t>  </a:t>
            </a:r>
            <a:endParaRPr lang="ko-KR" altLang="en-US" sz="2400" dirty="0">
              <a:solidFill>
                <a:srgbClr val="FF0000"/>
              </a:solidFill>
            </a:endParaRPr>
          </a:p>
        </p:txBody>
      </p:sp>
      <p:sp>
        <p:nvSpPr>
          <p:cNvPr id="16" name="제목 1"/>
          <p:cNvSpPr txBox="1">
            <a:spLocks/>
          </p:cNvSpPr>
          <p:nvPr/>
        </p:nvSpPr>
        <p:spPr>
          <a:xfrm>
            <a:off x="742952" y="142852"/>
            <a:ext cx="6043626" cy="5111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600" b="1" i="0" u="none" strike="noStrike" kern="12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Verdana" panose="020B0604030504040204" pitchFamily="34" charset="0"/>
              </a:rPr>
              <a:t>Ⅰ</a:t>
            </a:r>
            <a:r>
              <a:rPr kumimoji="0" lang="en-US" altLang="ko-KR" sz="3600" b="0" i="0" u="none" strike="noStrike" kern="12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Verdana" panose="020B0604030504040204" pitchFamily="34" charset="0"/>
              </a:rPr>
              <a:t>-1. </a:t>
            </a:r>
            <a:r>
              <a:rPr kumimoji="0" lang="ko-KR" altLang="en-US" sz="3600" b="0" i="0" u="none" strike="noStrike" kern="12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Verdana" panose="020B0604030504040204" pitchFamily="34" charset="0"/>
              </a:rPr>
              <a:t>다항식의 연산</a:t>
            </a:r>
            <a:r>
              <a:rPr kumimoji="0" lang="en-US" altLang="ko-KR" sz="3600" b="0" i="0" u="none" strike="noStrike" kern="12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Verdana" panose="020B0604030504040204" pitchFamily="34" charset="0"/>
              </a:rPr>
              <a:t> </a:t>
            </a:r>
            <a:endParaRPr kumimoji="0" lang="ko-KR" altLang="en-US" sz="3600" b="0" i="0" u="none" strike="noStrike" kern="1200" cap="none" spc="-15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Y견고딕" panose="02030600000101010101" pitchFamily="18" charset="-127"/>
              <a:ea typeface="HY견고딕" panose="02030600000101010101" pitchFamily="18" charset="-127"/>
              <a:cs typeface="Verdana" panose="020B0604030504040204" pitchFamily="34" charset="0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27784" y="1929722"/>
            <a:ext cx="5858693" cy="419158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04958" y="3108191"/>
            <a:ext cx="3696216" cy="409632"/>
          </a:xfrm>
          <a:prstGeom prst="rect">
            <a:avLst/>
          </a:prstGeom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584" y="6093296"/>
            <a:ext cx="918809" cy="36752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36025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내용 개체 틀 2"/>
          <p:cNvSpPr txBox="1">
            <a:spLocks/>
          </p:cNvSpPr>
          <p:nvPr/>
        </p:nvSpPr>
        <p:spPr>
          <a:xfrm>
            <a:off x="741644" y="1799575"/>
            <a:ext cx="8222844" cy="26595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20000"/>
              </a:lnSpc>
              <a:buNone/>
            </a:pPr>
            <a:r>
              <a:rPr lang="ko-KR" altLang="en-US" sz="3200" dirty="0" smtClean="0"/>
              <a:t>다음 식을 전개하라</a:t>
            </a:r>
            <a:r>
              <a:rPr lang="en-US" altLang="ko-KR" sz="3200" dirty="0" smtClean="0"/>
              <a:t>.</a:t>
            </a:r>
          </a:p>
          <a:p>
            <a:pPr>
              <a:lnSpc>
                <a:spcPct val="120000"/>
              </a:lnSpc>
              <a:buNone/>
            </a:pPr>
            <a:r>
              <a:rPr kumimoji="0" lang="en-US" altLang="ko-KR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altLang="ko-K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(1)</a:t>
            </a:r>
            <a:r>
              <a:rPr lang="en-US" altLang="ko-KR" sz="3200" dirty="0"/>
              <a:t> </a:t>
            </a:r>
            <a:r>
              <a:rPr lang="en-US" altLang="ko-KR" sz="3200" dirty="0" smtClean="0"/>
              <a:t>         </a:t>
            </a:r>
          </a:p>
          <a:p>
            <a:pPr>
              <a:lnSpc>
                <a:spcPct val="120000"/>
              </a:lnSpc>
              <a:buNone/>
            </a:pPr>
            <a:r>
              <a:rPr lang="en-US" altLang="ko-KR" sz="3200" dirty="0" smtClean="0"/>
              <a:t>  (2) </a:t>
            </a:r>
            <a:endParaRPr kumimoji="0" lang="ko-KR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214423"/>
            <a:ext cx="1810544" cy="630402"/>
          </a:xfrm>
        </p:spPr>
        <p:txBody>
          <a:bodyPr/>
          <a:lstStyle/>
          <a:p>
            <a:pPr>
              <a:buNone/>
            </a:pPr>
            <a:r>
              <a:rPr lang="ko-KR" altLang="en-US" b="1" dirty="0" smtClean="0">
                <a:solidFill>
                  <a:srgbClr val="2A2D72"/>
                </a:solidFill>
              </a:rPr>
              <a:t>문제 </a:t>
            </a:r>
            <a:r>
              <a:rPr lang="en-US" altLang="ko-KR" b="1" dirty="0">
                <a:solidFill>
                  <a:srgbClr val="2A2D72"/>
                </a:solidFill>
              </a:rPr>
              <a:t>6</a:t>
            </a:r>
            <a:endParaRPr lang="en-US" altLang="ko-KR" b="1" dirty="0" smtClean="0">
              <a:solidFill>
                <a:srgbClr val="2A2D72"/>
              </a:solidFill>
            </a:endParaRPr>
          </a:p>
        </p:txBody>
      </p:sp>
      <p:sp>
        <p:nvSpPr>
          <p:cNvPr id="4" name="제목 개체 틀 1"/>
          <p:cNvSpPr txBox="1">
            <a:spLocks/>
          </p:cNvSpPr>
          <p:nvPr/>
        </p:nvSpPr>
        <p:spPr>
          <a:xfrm>
            <a:off x="6558616" y="186994"/>
            <a:ext cx="2214578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ko-KR" altLang="en-US" sz="1400" b="1" dirty="0" smtClean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교과서 </a:t>
            </a:r>
            <a:r>
              <a:rPr lang="en-US" altLang="ko-KR" sz="1400" b="1" dirty="0" smtClean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p.16</a:t>
            </a:r>
            <a:endParaRPr lang="ko-KR" altLang="en-US" sz="1400" b="1" dirty="0">
              <a:solidFill>
                <a:schemeClr val="accent2">
                  <a:lumMod val="50000"/>
                </a:schemeClr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0034" y="4857760"/>
            <a:ext cx="22177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400" b="1" dirty="0" smtClean="0">
                <a:solidFill>
                  <a:srgbClr val="FF0000"/>
                </a:solidFill>
              </a:rPr>
              <a:t>정답</a:t>
            </a:r>
            <a:endParaRPr lang="en-US" altLang="ko-KR" sz="24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2400" dirty="0" smtClean="0">
                <a:solidFill>
                  <a:srgbClr val="FF0000"/>
                </a:solidFill>
              </a:rPr>
              <a:t>  (1)</a:t>
            </a:r>
          </a:p>
          <a:p>
            <a:pPr>
              <a:lnSpc>
                <a:spcPct val="150000"/>
              </a:lnSpc>
            </a:pPr>
            <a:r>
              <a:rPr lang="en-US" altLang="ko-KR" sz="2400" dirty="0" smtClean="0">
                <a:solidFill>
                  <a:srgbClr val="FF0000"/>
                </a:solidFill>
              </a:rPr>
              <a:t>  (2)</a:t>
            </a:r>
            <a:endParaRPr lang="ko-KR" altLang="en-US" sz="2400" dirty="0">
              <a:solidFill>
                <a:srgbClr val="FF0000"/>
              </a:solidFill>
            </a:endParaRPr>
          </a:p>
        </p:txBody>
      </p:sp>
      <p:sp>
        <p:nvSpPr>
          <p:cNvPr id="16" name="제목 1"/>
          <p:cNvSpPr txBox="1">
            <a:spLocks/>
          </p:cNvSpPr>
          <p:nvPr/>
        </p:nvSpPr>
        <p:spPr>
          <a:xfrm>
            <a:off x="742952" y="142852"/>
            <a:ext cx="6043626" cy="5111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600" b="1" i="0" u="none" strike="noStrike" kern="12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Verdana" panose="020B0604030504040204" pitchFamily="34" charset="0"/>
              </a:rPr>
              <a:t>Ⅰ</a:t>
            </a:r>
            <a:r>
              <a:rPr kumimoji="0" lang="en-US" altLang="ko-KR" sz="3600" b="0" i="0" u="none" strike="noStrike" kern="12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Verdana" panose="020B0604030504040204" pitchFamily="34" charset="0"/>
              </a:rPr>
              <a:t>-1. </a:t>
            </a:r>
            <a:r>
              <a:rPr kumimoji="0" lang="ko-KR" altLang="en-US" sz="3600" b="0" i="0" u="none" strike="noStrike" kern="12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Verdana" panose="020B0604030504040204" pitchFamily="34" charset="0"/>
              </a:rPr>
              <a:t>다항식의 연산</a:t>
            </a:r>
            <a:r>
              <a:rPr kumimoji="0" lang="en-US" altLang="ko-KR" sz="3600" b="0" i="0" u="none" strike="noStrike" kern="12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Verdana" panose="020B0604030504040204" pitchFamily="34" charset="0"/>
              </a:rPr>
              <a:t> </a:t>
            </a:r>
            <a:endParaRPr kumimoji="0" lang="ko-KR" altLang="en-US" sz="3600" b="0" i="0" u="none" strike="noStrike" kern="1200" cap="none" spc="-15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Y견고딕" panose="02030600000101010101" pitchFamily="18" charset="-127"/>
              <a:ea typeface="HY견고딕" panose="02030600000101010101" pitchFamily="18" charset="-127"/>
              <a:cs typeface="Verdana" panose="020B0604030504040204" pitchFamily="34" charset="0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80" y="2492896"/>
            <a:ext cx="1308631" cy="497496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14480" y="3118312"/>
            <a:ext cx="3343717" cy="453564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2423" y="5547067"/>
            <a:ext cx="2770774" cy="334929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60859" y="6118407"/>
            <a:ext cx="906885" cy="33492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40962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214423"/>
            <a:ext cx="2602632" cy="630402"/>
          </a:xfrm>
        </p:spPr>
        <p:txBody>
          <a:bodyPr/>
          <a:lstStyle/>
          <a:p>
            <a:pPr>
              <a:buNone/>
            </a:pPr>
            <a:r>
              <a:rPr lang="ko-KR" altLang="en-US" b="1" dirty="0" smtClean="0">
                <a:solidFill>
                  <a:srgbClr val="F6555B"/>
                </a:solidFill>
                <a:latin typeface="+mj-lt"/>
              </a:rPr>
              <a:t>예제 </a:t>
            </a:r>
            <a:r>
              <a:rPr lang="en-US" altLang="ko-KR" b="1" dirty="0" smtClean="0">
                <a:solidFill>
                  <a:srgbClr val="F6555B"/>
                </a:solidFill>
                <a:latin typeface="+mj-lt"/>
              </a:rPr>
              <a:t>3</a:t>
            </a:r>
            <a:endParaRPr lang="ko-KR" altLang="en-US" dirty="0">
              <a:solidFill>
                <a:srgbClr val="F6555B"/>
              </a:solidFill>
              <a:latin typeface="+mj-lt"/>
            </a:endParaRPr>
          </a:p>
        </p:txBody>
      </p:sp>
      <p:sp>
        <p:nvSpPr>
          <p:cNvPr id="4" name="제목 개체 틀 1"/>
          <p:cNvSpPr txBox="1">
            <a:spLocks/>
          </p:cNvSpPr>
          <p:nvPr/>
        </p:nvSpPr>
        <p:spPr>
          <a:xfrm>
            <a:off x="6558616" y="186994"/>
            <a:ext cx="2214578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ko-KR" altLang="en-US" sz="1400" b="1" dirty="0" smtClean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교과서 </a:t>
            </a:r>
            <a:r>
              <a:rPr lang="en-US" altLang="ko-KR" sz="1400" b="1" dirty="0" smtClean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p.16</a:t>
            </a:r>
            <a:endParaRPr lang="ko-KR" altLang="en-US" sz="1400" b="1" dirty="0">
              <a:solidFill>
                <a:schemeClr val="accent2">
                  <a:lumMod val="50000"/>
                </a:schemeClr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  <p:sp>
        <p:nvSpPr>
          <p:cNvPr id="8" name="제목 1"/>
          <p:cNvSpPr>
            <a:spLocks noGrp="1"/>
          </p:cNvSpPr>
          <p:nvPr>
            <p:ph type="title"/>
          </p:nvPr>
        </p:nvSpPr>
        <p:spPr>
          <a:xfrm>
            <a:off x="742952" y="142852"/>
            <a:ext cx="6043626" cy="511156"/>
          </a:xfrm>
        </p:spPr>
        <p:txBody>
          <a:bodyPr/>
          <a:lstStyle/>
          <a:p>
            <a:r>
              <a:rPr lang="en-US" altLang="ko-KR" b="1" dirty="0" smtClean="0"/>
              <a:t>Ⅰ</a:t>
            </a:r>
            <a:r>
              <a:rPr lang="en-US" altLang="ko-KR" dirty="0" smtClean="0"/>
              <a:t>-1. </a:t>
            </a:r>
            <a:r>
              <a:rPr smtClean="0"/>
              <a:t>다항식의 연산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6" name="내용 개체 틀 2"/>
          <p:cNvSpPr txBox="1">
            <a:spLocks/>
          </p:cNvSpPr>
          <p:nvPr/>
        </p:nvSpPr>
        <p:spPr>
          <a:xfrm>
            <a:off x="741644" y="1799575"/>
            <a:ext cx="8222844" cy="21334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R="0" lvl="0" algn="l" defTabSz="914400" rtl="0" eaLnBrk="1" fontAlgn="auto" latinLnBrk="1" hangingPunct="1">
              <a:lnSpc>
                <a:spcPct val="120000"/>
              </a:lnSpc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ko-KR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다음 식을 전개하라</a:t>
            </a:r>
            <a:r>
              <a:rPr kumimoji="0" lang="en-US" altLang="ko-K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.</a:t>
            </a:r>
          </a:p>
          <a:p>
            <a:pPr marR="0" lvl="0" algn="l" defTabSz="914400" rtl="0" eaLnBrk="1" fontAlgn="auto" latinLnBrk="1" hangingPunct="1">
              <a:lnSpc>
                <a:spcPct val="120000"/>
              </a:lnSpc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ko-KR" sz="3200" dirty="0">
                <a:latin typeface="+mj-lt"/>
              </a:rPr>
              <a:t> </a:t>
            </a:r>
            <a:r>
              <a:rPr lang="en-US" altLang="ko-KR" sz="3200" dirty="0" smtClean="0">
                <a:latin typeface="+mj-lt"/>
              </a:rPr>
              <a:t> (1)</a:t>
            </a:r>
            <a:r>
              <a:rPr kumimoji="0" lang="ko-KR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                      </a:t>
            </a:r>
            <a:r>
              <a:rPr kumimoji="0" lang="en-US" altLang="ko-K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(2)</a:t>
            </a:r>
            <a:r>
              <a:rPr kumimoji="0" lang="en-US" altLang="ko-KR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endParaRPr kumimoji="0" lang="ko-KR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0034" y="4857760"/>
            <a:ext cx="22177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400" b="1" dirty="0" smtClean="0">
                <a:solidFill>
                  <a:srgbClr val="FF0000"/>
                </a:solidFill>
              </a:rPr>
              <a:t>정답</a:t>
            </a:r>
            <a:endParaRPr lang="en-US" altLang="ko-KR" sz="24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2400" dirty="0" smtClean="0">
                <a:solidFill>
                  <a:srgbClr val="FF0000"/>
                </a:solidFill>
              </a:rPr>
              <a:t>  (1)</a:t>
            </a:r>
          </a:p>
          <a:p>
            <a:pPr>
              <a:lnSpc>
                <a:spcPct val="150000"/>
              </a:lnSpc>
            </a:pPr>
            <a:r>
              <a:rPr lang="en-US" altLang="ko-KR" sz="2400" dirty="0">
                <a:solidFill>
                  <a:srgbClr val="FF0000"/>
                </a:solidFill>
              </a:rPr>
              <a:t> </a:t>
            </a:r>
            <a:r>
              <a:rPr lang="en-US" altLang="ko-KR" sz="2400" dirty="0" smtClean="0">
                <a:solidFill>
                  <a:srgbClr val="FF0000"/>
                </a:solidFill>
              </a:rPr>
              <a:t> (2)</a:t>
            </a:r>
            <a:endParaRPr lang="ko-KR" altLang="en-US" sz="2400" dirty="0">
              <a:solidFill>
                <a:srgbClr val="FF0000"/>
              </a:solidFill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80" y="2530581"/>
            <a:ext cx="2010576" cy="466371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36096" y="2492896"/>
            <a:ext cx="1837065" cy="466878"/>
          </a:xfrm>
          <a:prstGeom prst="rect">
            <a:avLst/>
          </a:prstGeom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5590" y="5556756"/>
            <a:ext cx="4440471" cy="356334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05590" y="6085864"/>
            <a:ext cx="3827174" cy="35344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10730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3659</TotalTime>
  <Words>905</Words>
  <Application>Microsoft Office PowerPoint</Application>
  <PresentationFormat>화면 슬라이드 쇼(4:3)</PresentationFormat>
  <Paragraphs>267</Paragraphs>
  <Slides>29</Slides>
  <Notes>1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29</vt:i4>
      </vt:variant>
    </vt:vector>
  </HeadingPairs>
  <TitlesOfParts>
    <vt:vector size="30" baseType="lpstr">
      <vt:lpstr>Office 테마</vt:lpstr>
      <vt:lpstr>슬라이드 1</vt:lpstr>
      <vt:lpstr>Ⅰ-1. 다항식의 연산 </vt:lpstr>
      <vt:lpstr>슬라이드 3</vt:lpstr>
      <vt:lpstr>슬라이드 4</vt:lpstr>
      <vt:lpstr>슬라이드 5</vt:lpstr>
      <vt:lpstr>Ⅰ-1. 다항식의 연산 </vt:lpstr>
      <vt:lpstr>슬라이드 7</vt:lpstr>
      <vt:lpstr>슬라이드 8</vt:lpstr>
      <vt:lpstr>Ⅰ-1. 다항식의 연산 </vt:lpstr>
      <vt:lpstr>슬라이드 10</vt:lpstr>
      <vt:lpstr>Ⅰ-1. 다항식의 연산 </vt:lpstr>
      <vt:lpstr>슬라이드 12</vt:lpstr>
      <vt:lpstr>Ⅰ-1. 다항식의 연산 </vt:lpstr>
      <vt:lpstr>슬라이드 14</vt:lpstr>
      <vt:lpstr>슬라이드 15</vt:lpstr>
      <vt:lpstr>Ⅰ-1. 다항식의 연산 </vt:lpstr>
      <vt:lpstr>슬라이드 17</vt:lpstr>
      <vt:lpstr>슬라이드 18</vt:lpstr>
      <vt:lpstr>슬라이드 19</vt:lpstr>
      <vt:lpstr>Ⅰ-1. 다항식의 연산 </vt:lpstr>
      <vt:lpstr>Ⅰ-1. 다항식의 연산 </vt:lpstr>
      <vt:lpstr>Ⅰ-1. 다항식의 연산 </vt:lpstr>
      <vt:lpstr>Ⅰ-1. 다항식의 연산 </vt:lpstr>
      <vt:lpstr>Ⅰ-1. 다항식의 연산 </vt:lpstr>
      <vt:lpstr>Ⅰ-1. 다항식의 연산 </vt:lpstr>
      <vt:lpstr>Ⅰ-1. 다항식의 연산 </vt:lpstr>
      <vt:lpstr>Ⅰ-1. 다항식의 연산 </vt:lpstr>
      <vt:lpstr>Ⅰ-1. 다항식의 연산 </vt:lpstr>
      <vt:lpstr>Ⅰ-1. 다항식의 연산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</dc:creator>
  <cp:lastModifiedBy>user</cp:lastModifiedBy>
  <cp:revision>171</cp:revision>
  <dcterms:created xsi:type="dcterms:W3CDTF">2017-01-17T01:44:04Z</dcterms:created>
  <dcterms:modified xsi:type="dcterms:W3CDTF">2017-10-07T02:43:50Z</dcterms:modified>
</cp:coreProperties>
</file>