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7" r:id="rId3"/>
    <p:sldId id="268" r:id="rId4"/>
    <p:sldId id="269" r:id="rId5"/>
    <p:sldId id="270" r:id="rId6"/>
  </p:sldIdLst>
  <p:sldSz cx="9144000" cy="6858000" type="screen4x3"/>
  <p:notesSz cx="6858000" cy="9144000"/>
  <p:defaultTextStyle>
    <a:defPPr>
      <a:defRPr lang="ko-KR"/>
    </a:defPPr>
    <a:lvl1pPr marL="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0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0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0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0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1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1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1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1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2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12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2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2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3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3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4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4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5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5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6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6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7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7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8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8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9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9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9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9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ster1_shape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4" name="master1_shape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텍스트</a:t>
            </a:r>
            <a:r>
              <a:rPr lang="en-US" altLang="en-US"/>
              <a:t> </a:t>
            </a:r>
            <a:r>
              <a:rPr lang="ko-KR" altLang="en-US"/>
              <a:t>스타일을</a:t>
            </a:r>
            <a:r>
              <a:rPr lang="en-US" altLang="en-US"/>
              <a:t> </a:t>
            </a:r>
            <a:r>
              <a:rPr lang="ko-KR" altLang="en-US"/>
              <a:t>편집합니다</a:t>
            </a:r>
          </a:p>
          <a:p>
            <a:pPr lvl="1"/>
            <a:r>
              <a:rPr lang="ko-KR" altLang="en-US"/>
              <a:t>둘째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2"/>
            <a:r>
              <a:rPr lang="ko-KR" altLang="en-US"/>
              <a:t>셋째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3"/>
            <a:r>
              <a:rPr lang="ko-KR" altLang="en-US"/>
              <a:t>넷째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4"/>
            <a:r>
              <a:rPr lang="ko-KR" altLang="en-US"/>
              <a:t>다섯째</a:t>
            </a:r>
            <a:r>
              <a:rPr lang="en-US" altLang="en-US"/>
              <a:t> </a:t>
            </a:r>
            <a:r>
              <a:rPr lang="ko-KR" altLang="en-US"/>
              <a:t>수준</a:t>
            </a:r>
            <a:endParaRPr/>
          </a:p>
        </p:txBody>
      </p:sp>
      <p:sp>
        <p:nvSpPr>
          <p:cNvPr id="5" name="master1_shape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</a:rPr>
              <a:pPr algn="l"/>
              <a:t>11/18/2013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master1_shape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master1_shape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</a:rPr>
              <a:pPr algn="r"/>
              <a:t>‹#›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defTabSz="914400" latinLnBrk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latinLnBrk="1">
        <a:spcBef>
          <a:spcPct val="20000"/>
        </a:spcBef>
        <a:buFont typeface="Arial" pitchFamily="2" charset="2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latinLnBrk="1">
        <a:spcBef>
          <a:spcPct val="20000"/>
        </a:spcBef>
        <a:buFont typeface="Arial" pitchFamily="2" charset="2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latinLnBrk="1">
        <a:spcBef>
          <a:spcPct val="20000"/>
        </a:spcBef>
        <a:buFont typeface="Arial" pitchFamily="2" charset="2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latinLnBrk="1">
        <a:spcBef>
          <a:spcPct val="20000"/>
        </a:spcBef>
        <a:buFont typeface="Arial" pitchFamily="2" charset="2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latinLnBrk="1">
        <a:spcBef>
          <a:spcPct val="20000"/>
        </a:spcBef>
        <a:buFont typeface="Arial" pitchFamily="2" charset="2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" name="slide6_picture9" descr="포스트잇_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40768"/>
            <a:ext cx="3055942" cy="5760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2_shape2"/>
          <p:cNvSpPr/>
          <p:nvPr/>
        </p:nvSpPr>
        <p:spPr>
          <a:xfrm>
            <a:off x="611560" y="2294969"/>
            <a:ext cx="78488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1143000" indent="-1143000" algn="ctr">
              <a:lnSpc>
                <a:spcPct val="100000"/>
              </a:lnSpc>
            </a:pPr>
            <a:r>
              <a:rPr lang="en-US" altLang="ko-KR" sz="4400" spc="0" dirty="0" smtClean="0">
                <a:solidFill>
                  <a:schemeClr val="bg1">
                    <a:alpha val="100000"/>
                  </a:schemeClr>
                </a:solidFill>
              </a:rPr>
              <a:t>(3) </a:t>
            </a:r>
            <a:r>
              <a:rPr lang="ko-KR" altLang="en-US" sz="44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문장의 </a:t>
            </a:r>
            <a:r>
              <a:rPr lang="ko-KR" altLang="en-US" sz="44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확대</a:t>
            </a:r>
            <a:endParaRPr lang="ko-KR" altLang="ko-KR" sz="4400" spc="0" dirty="0">
              <a:solidFill>
                <a:schemeClr val="bg1">
                  <a:alpha val="100000"/>
                </a:schemeClr>
              </a:solidFill>
              <a:ea typeface="나눔손글씨 펜"/>
            </a:endParaRPr>
          </a:p>
        </p:txBody>
      </p:sp>
      <p:sp>
        <p:nvSpPr>
          <p:cNvPr id="6" name="slide2_shape3"/>
          <p:cNvSpPr/>
          <p:nvPr/>
        </p:nvSpPr>
        <p:spPr>
          <a:xfrm>
            <a:off x="395536" y="986395"/>
            <a:ext cx="4032448" cy="1002445"/>
          </a:xfrm>
          <a:prstGeom prst="rect">
            <a:avLst/>
          </a:prstGeom>
          <a:noFill/>
        </p:spPr>
        <p:txBody>
          <a:bodyPr wrap="square" lIns="36000" tIns="36000" rIns="36000" bIns="36000" anchor="ctr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7000"/>
              </a:lnSpc>
            </a:pPr>
            <a:r>
              <a:rPr lang="en-US" altLang="ko-KR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3. </a:t>
            </a:r>
            <a:r>
              <a:rPr lang="ko-KR" altLang="en-US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우리말의 </a:t>
            </a:r>
            <a:r>
              <a:rPr lang="ko-KR" altLang="en-US" sz="2200" b="0" spc="0" dirty="0" smtClean="0">
                <a:solidFill>
                  <a:schemeClr val="tx1"/>
                </a:solidFill>
                <a:latin typeface="나눔손글씨 펜"/>
                <a:ea typeface="나눔손글씨 펜"/>
              </a:rPr>
              <a:t>문장</a:t>
            </a:r>
            <a:endParaRPr sz="2200" b="0" kern="1200" spc="0" dirty="0">
              <a:solidFill>
                <a:schemeClr val="tx1"/>
              </a:solidFill>
              <a:latin typeface="나눔손글씨 펜"/>
              <a:ea typeface="나눔손글씨 펜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5_shape3"/>
          <p:cNvSpPr/>
          <p:nvPr/>
        </p:nvSpPr>
        <p:spPr>
          <a:xfrm>
            <a:off x="683568" y="980728"/>
            <a:ext cx="7704856" cy="3718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kern="1200" spc="0" dirty="0" smtClean="0">
                <a:solidFill>
                  <a:schemeClr val="bg1"/>
                </a:solidFill>
                <a:latin typeface="나눔손글씨 펜"/>
                <a:ea typeface="나눔손글씨 펜"/>
                <a:cs typeface="+mn-cs"/>
              </a:rPr>
              <a:t>문장의 종류</a:t>
            </a:r>
            <a:endParaRPr sz="4000" kern="1200" spc="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2636912"/>
            <a:ext cx="1008112" cy="369332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solidFill>
                  <a:schemeClr val="bg1"/>
                </a:solidFill>
              </a:rPr>
              <a:t>문장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67744" y="1844824"/>
            <a:ext cx="1008112" cy="369332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/>
              <a:t>홑문장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67744" y="3429000"/>
            <a:ext cx="1008112" cy="369332"/>
          </a:xfrm>
          <a:prstGeom prst="rect">
            <a:avLst/>
          </a:prstGeom>
          <a:solidFill>
            <a:srgbClr val="FFC000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겹문장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779912" y="2627620"/>
            <a:ext cx="151216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/>
              <a:t>이어진문장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779912" y="4221088"/>
            <a:ext cx="151216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안은문장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796136" y="2492896"/>
            <a:ext cx="27363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대등하게 이어진 문장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796136" y="2924944"/>
            <a:ext cx="27363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종속적으로 이어진 문장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796136" y="3501008"/>
            <a:ext cx="27363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명사절을 안은 문장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796136" y="3933056"/>
            <a:ext cx="27363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관형절을 안은 문장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96136" y="4365104"/>
            <a:ext cx="27363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부사절을 안은 문장</a:t>
            </a:r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796136" y="4806444"/>
            <a:ext cx="27363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서술절을 안은 문장</a:t>
            </a:r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796136" y="5238492"/>
            <a:ext cx="27363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인용절을 안은 문장</a:t>
            </a:r>
            <a:endParaRPr lang="ko-KR" altLang="en-US" dirty="0"/>
          </a:p>
        </p:txBody>
      </p:sp>
      <p:cxnSp>
        <p:nvCxnSpPr>
          <p:cNvPr id="25" name="꺾인 연결선 24"/>
          <p:cNvCxnSpPr/>
          <p:nvPr/>
        </p:nvCxnSpPr>
        <p:spPr>
          <a:xfrm rot="10800000" flipV="1">
            <a:off x="2255044" y="2029490"/>
            <a:ext cx="12700" cy="1584176"/>
          </a:xfrm>
          <a:prstGeom prst="bentConnector3">
            <a:avLst>
              <a:gd name="adj1" fmla="val 1654544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1763688" y="2852936"/>
            <a:ext cx="288032" cy="0"/>
          </a:xfrm>
          <a:prstGeom prst="line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꺾인 연결선 26"/>
          <p:cNvCxnSpPr/>
          <p:nvPr/>
        </p:nvCxnSpPr>
        <p:spPr>
          <a:xfrm rot="10800000" flipV="1">
            <a:off x="3779912" y="2780928"/>
            <a:ext cx="12700" cy="1584176"/>
          </a:xfrm>
          <a:prstGeom prst="bentConnector3">
            <a:avLst>
              <a:gd name="adj1" fmla="val 1654544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3275856" y="3604374"/>
            <a:ext cx="288032" cy="0"/>
          </a:xfrm>
          <a:prstGeom prst="line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5292080" y="4396462"/>
            <a:ext cx="288032" cy="0"/>
          </a:xfrm>
          <a:prstGeom prst="line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5292080" y="2852936"/>
            <a:ext cx="288032" cy="0"/>
          </a:xfrm>
          <a:prstGeom prst="line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꺾인 연결선 30"/>
          <p:cNvCxnSpPr/>
          <p:nvPr/>
        </p:nvCxnSpPr>
        <p:spPr>
          <a:xfrm rot="10800000">
            <a:off x="5796136" y="2668270"/>
            <a:ext cx="12700" cy="432048"/>
          </a:xfrm>
          <a:prstGeom prst="bentConnector3">
            <a:avLst>
              <a:gd name="adj1" fmla="val 180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꺾인 연결선 31"/>
          <p:cNvCxnSpPr/>
          <p:nvPr/>
        </p:nvCxnSpPr>
        <p:spPr>
          <a:xfrm rot="10800000" flipV="1">
            <a:off x="5796137" y="3707739"/>
            <a:ext cx="12700" cy="1737484"/>
          </a:xfrm>
          <a:prstGeom prst="bentConnector3">
            <a:avLst>
              <a:gd name="adj1" fmla="val 180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848872" cy="3718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0" dirty="0" err="1" smtClean="0">
                <a:solidFill>
                  <a:schemeClr val="bg1">
                    <a:alpha val="100000"/>
                  </a:schemeClr>
                </a:solidFill>
                <a:latin typeface="나눔손글씨 펜"/>
              </a:rPr>
              <a:t>홑문장과</a:t>
            </a:r>
            <a:r>
              <a:rPr lang="ko-KR" altLang="en-US" sz="4000" spc="0" dirty="0" smtClean="0">
                <a:solidFill>
                  <a:schemeClr val="bg1">
                    <a:alpha val="100000"/>
                  </a:schemeClr>
                </a:solidFill>
                <a:latin typeface="나눔손글씨 펜"/>
              </a:rPr>
              <a:t> 겹문장</a:t>
            </a:r>
            <a:endParaRPr sz="4000" kern="1200" spc="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683568" y="1916832"/>
          <a:ext cx="7920880" cy="3096344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27193"/>
                <a:gridCol w="3681319"/>
                <a:gridCol w="3312368"/>
              </a:tblGrid>
              <a:tr h="432048">
                <a:tc>
                  <a:txBody>
                    <a:bodyPr/>
                    <a:lstStyle/>
                    <a:p>
                      <a:pPr marL="72390" marR="7239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문장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뜻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예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홑문장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주어와 서술어의 관계가 한 번만 맺어지는 문장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하늘이 파랗다</a:t>
                      </a:r>
                      <a:r>
                        <a:rPr lang="en-US" altLang="ko-KR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.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7902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겹문장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주어와 서술어의 관계가 두 번 이상 맺어지는 문장</a:t>
                      </a:r>
                    </a:p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(</a:t>
                      </a:r>
                      <a:r>
                        <a:rPr lang="ko-KR" altLang="en-US" sz="1800" b="0" i="0" spc="0" dirty="0" err="1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이어진문장과</a:t>
                      </a:r>
                      <a:r>
                        <a:rPr lang="ko-KR" altLang="en-US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 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안은문장이 </a:t>
                      </a:r>
                      <a:r>
                        <a:rPr lang="ko-KR" altLang="en-US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있음</a:t>
                      </a:r>
                      <a:r>
                        <a:rPr lang="en-US" altLang="ko-KR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.)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• </a:t>
                      </a: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하늘은 파랗고 구름은 하얗다</a:t>
                      </a:r>
                      <a:r>
                        <a:rPr lang="en-US" altLang="ko-KR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. </a:t>
                      </a:r>
                      <a:endParaRPr lang="en-US" altLang="ko-KR" sz="1600" b="1" i="0" spc="0" dirty="0" smtClean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  →</a:t>
                      </a:r>
                      <a:r>
                        <a:rPr lang="ko-KR" altLang="en-US" sz="1600" b="1" i="0" spc="0" dirty="0" err="1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이어진문장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• </a:t>
                      </a: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농부들은 비가 오기를 기다린다</a:t>
                      </a:r>
                      <a:r>
                        <a:rPr lang="en-US" altLang="ko-KR" sz="1600" b="1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.</a:t>
                      </a:r>
                    </a:p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  →</a:t>
                      </a:r>
                      <a:r>
                        <a:rPr lang="ko-KR" altLang="en-US" sz="1600" b="1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안은문장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848872" cy="3718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0" dirty="0" err="1" smtClean="0">
                <a:solidFill>
                  <a:schemeClr val="bg1">
                    <a:alpha val="100000"/>
                  </a:schemeClr>
                </a:solidFill>
                <a:latin typeface="나눔손글씨 펜"/>
              </a:rPr>
              <a:t>이어진문장</a:t>
            </a:r>
            <a:endParaRPr sz="4000" kern="1200" spc="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611560" y="1772816"/>
          <a:ext cx="7920880" cy="3672408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733414"/>
                <a:gridCol w="1441076"/>
                <a:gridCol w="5746390"/>
              </a:tblGrid>
              <a:tr h="4451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의미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 둘 이상의 </a:t>
                      </a:r>
                      <a:r>
                        <a:rPr lang="ko-KR" altLang="en-US" sz="18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홑문장이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 연결 어미에 의해 이어져 이루어진 겹문장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446706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종류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대등하게 </a:t>
                      </a:r>
                      <a:endParaRPr lang="en-US" altLang="ko-KR" sz="1800" b="1" i="0" spc="0" dirty="0" smtClean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이어진 </a:t>
                      </a: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문장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• 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뜻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: 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두 개 이상의 </a:t>
                      </a:r>
                      <a:r>
                        <a:rPr lang="ko-KR" altLang="en-US" sz="18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홑문장이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 대등한 관계를 이루며 결합된 문장</a:t>
                      </a: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• 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사용되는 연결 어미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: -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고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-(</a:t>
                      </a:r>
                      <a:r>
                        <a:rPr lang="ko-KR" altLang="en-US" sz="18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으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)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며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-(</a:t>
                      </a:r>
                      <a:r>
                        <a:rPr lang="ko-KR" altLang="en-US" sz="18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으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)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나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지만</a:t>
                      </a: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(</a:t>
                      </a:r>
                      <a:r>
                        <a:rPr lang="ko-KR" altLang="en-US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예</a:t>
                      </a:r>
                      <a:r>
                        <a:rPr lang="en-US" altLang="ko-KR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) </a:t>
                      </a:r>
                      <a:r>
                        <a:rPr lang="ko-KR" altLang="en-US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사람은 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책을 만들고 책은 사람을 만든다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.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805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종속적으로 이어진 문장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00" marR="0" indent="-317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• 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뜻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: 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두 개 이상의 </a:t>
                      </a:r>
                      <a:r>
                        <a:rPr lang="ko-KR" altLang="en-US" sz="18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홑문장이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 결합할 때 어느 문장이 다른 문장에 종속되어 결합된 문장</a:t>
                      </a: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• 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사용되는 연결 어미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: -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아서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-(</a:t>
                      </a:r>
                      <a:r>
                        <a:rPr lang="ko-KR" altLang="en-US" sz="18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으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)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니까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-(</a:t>
                      </a:r>
                      <a:r>
                        <a:rPr lang="ko-KR" altLang="en-US" sz="18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으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)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면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거든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-(</a:t>
                      </a:r>
                      <a:r>
                        <a:rPr lang="ko-KR" altLang="en-US" sz="18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으</a:t>
                      </a:r>
                      <a:r>
                        <a:rPr lang="en-US" altLang="ko-KR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)</a:t>
                      </a:r>
                      <a:r>
                        <a:rPr lang="ko-KR" altLang="en-US" sz="18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려고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(</a:t>
                      </a:r>
                      <a:r>
                        <a:rPr lang="ko-KR" altLang="en-US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예</a:t>
                      </a:r>
                      <a:r>
                        <a:rPr lang="en-US" altLang="ko-KR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)</a:t>
                      </a:r>
                      <a:r>
                        <a:rPr lang="ko-KR" altLang="en-US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 </a:t>
                      </a:r>
                      <a:r>
                        <a:rPr lang="ko-KR" altLang="en-US" sz="18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책을 많이 읽으면 </a:t>
                      </a:r>
                      <a:r>
                        <a:rPr lang="ko-KR" altLang="en-US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생각이 깊어진다</a:t>
                      </a:r>
                      <a:r>
                        <a:rPr lang="en-US" altLang="ko-KR" sz="1800" b="0" i="0" spc="0" dirty="0" smtClean="0">
                          <a:solidFill>
                            <a:srgbClr val="000000"/>
                          </a:solidFill>
                          <a:latin typeface="나눔손글씨 펜"/>
                        </a:rPr>
                        <a:t>.</a:t>
                      </a:r>
                      <a:endParaRPr lang="ko-KR" altLang="en-US" sz="18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848872" cy="3718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0" dirty="0" smtClean="0">
                <a:solidFill>
                  <a:schemeClr val="bg1">
                    <a:alpha val="100000"/>
                  </a:schemeClr>
                </a:solidFill>
                <a:latin typeface="나눔손글씨 펜"/>
              </a:rPr>
              <a:t>안은문장</a:t>
            </a:r>
            <a:endParaRPr sz="4000" kern="1200" spc="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611560" y="1700808"/>
          <a:ext cx="7920879" cy="4394021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648072"/>
                <a:gridCol w="1008112"/>
                <a:gridCol w="6264695"/>
              </a:tblGrid>
              <a:tr h="866699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의미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한 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+mn-lt"/>
                        </a:rPr>
                        <a:t>홑문장이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 다른 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+mn-lt"/>
                        </a:rPr>
                        <a:t>홑문장을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 하나의 문장 성분으로 안고 있는 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겹문장</a:t>
                      </a:r>
                      <a:endParaRPr lang="en-US" altLang="ko-KR" sz="1400" b="0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• </a:t>
                      </a: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안긴문장</a:t>
                      </a:r>
                      <a:r>
                        <a:rPr lang="en-US" altLang="ko-KR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: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 다른 문장 속에 들어가 하나의 문장 성분처럼 쓰이는 </a:t>
                      </a:r>
                      <a:r>
                        <a:rPr lang="ko-KR" altLang="en-US" sz="1400" b="0" i="0" spc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홑문장</a:t>
                      </a:r>
                      <a:endParaRPr lang="en-US" altLang="ko-KR" sz="1400" b="0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just" defTabSz="914400" eaLnBrk="1" fontAlgn="auto" latinLnBrk="1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• </a:t>
                      </a:r>
                      <a:r>
                        <a:rPr lang="ko-KR" altLang="en-US" sz="14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안은문장</a:t>
                      </a:r>
                      <a:r>
                        <a:rPr lang="en-US" altLang="ko-KR" sz="14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: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다른 </a:t>
                      </a:r>
                      <a:r>
                        <a:rPr lang="ko-KR" altLang="en-US" sz="1400" b="0" i="0" spc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홑문장을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포함한 문장</a:t>
                      </a:r>
                      <a:endParaRPr lang="en-US" altLang="ko-KR" sz="1400" b="0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24054">
                <a:tc rowSpan="5"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종류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명사절을 </a:t>
                      </a:r>
                      <a:endParaRPr lang="en-US" altLang="ko-KR" sz="1400" b="1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안은 문장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명사형 어미 ‘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-(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+mn-lt"/>
                        </a:rPr>
                        <a:t>으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+mn-lt"/>
                        </a:rPr>
                        <a:t>ㅁ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’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, ‘-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기’가 붙어 주어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목적어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보어의 기능을 하는 절을 안은 문장</a:t>
                      </a:r>
                    </a:p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예</a:t>
                      </a: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ko-KR" altLang="en-US" sz="1400" b="0" i="0" u="sng" spc="0" dirty="0">
                          <a:solidFill>
                            <a:srgbClr val="000000"/>
                          </a:solidFill>
                          <a:latin typeface="+mn-lt"/>
                        </a:rPr>
                        <a:t>우리 팀이 우승하기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는 현실적으로 불가능하다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354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관형절을</a:t>
                      </a:r>
                      <a:endParaRPr lang="en-US" altLang="ko-KR" sz="1400" b="1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안은 문장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관형사형 어미 ‘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-(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+mn-lt"/>
                        </a:rPr>
                        <a:t>으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ㄴ’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, ‘-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는’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, ‘-(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+mn-lt"/>
                        </a:rPr>
                        <a:t>으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ㄹ’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, ‘-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던’이 붙어 관형어의 기능을 하는 절을 안은 문장</a:t>
                      </a:r>
                    </a:p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예</a:t>
                      </a: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그는 </a:t>
                      </a:r>
                      <a:r>
                        <a:rPr lang="ko-KR" altLang="en-US" sz="1400" b="0" i="0" u="sng" spc="0" dirty="0">
                          <a:solidFill>
                            <a:srgbClr val="000000"/>
                          </a:solidFill>
                          <a:latin typeface="+mn-lt"/>
                        </a:rPr>
                        <a:t>우리가 돌아온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 사실을 모른다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354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부사절을 </a:t>
                      </a:r>
                      <a:endParaRPr lang="en-US" altLang="ko-KR" sz="1400" b="1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안은 문장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부사형 어미 ‘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게’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, ‘-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+mn-lt"/>
                        </a:rPr>
                        <a:t>도록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’ 등이 붙어 부사어의 기능을 하는 절을 안은 문장</a:t>
                      </a:r>
                    </a:p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예</a:t>
                      </a: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그녀는 </a:t>
                      </a:r>
                      <a:r>
                        <a:rPr lang="ko-KR" altLang="en-US" sz="1400" b="0" i="0" u="sng" spc="0" dirty="0">
                          <a:solidFill>
                            <a:srgbClr val="000000"/>
                          </a:solidFill>
                          <a:latin typeface="+mn-lt"/>
                        </a:rPr>
                        <a:t>아무도 모르게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 집에 갔다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13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서술절을 </a:t>
                      </a:r>
                      <a:endParaRPr lang="en-US" altLang="ko-KR" sz="1400" b="1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안은 문장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절 표지가 따로 없이 서술어의 기능을 하는 절을 안은 문장</a:t>
                      </a:r>
                    </a:p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예</a:t>
                      </a: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다운이는 </a:t>
                      </a:r>
                      <a:r>
                        <a:rPr lang="ko-KR" altLang="en-US" sz="1400" b="0" i="0" u="sng" spc="0" dirty="0">
                          <a:solidFill>
                            <a:srgbClr val="000000"/>
                          </a:solidFill>
                          <a:latin typeface="+mn-lt"/>
                        </a:rPr>
                        <a:t>얼굴이 예쁘다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13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인용절을 </a:t>
                      </a:r>
                      <a:endParaRPr lang="en-US" altLang="ko-KR" sz="1400" b="1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안은 문장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주어진 문장에 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+mn-lt"/>
                        </a:rPr>
                        <a:t>인용격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 조사 ‘라고’나 ‘고’가 붙어서 이루어진 절을 안은 문장</a:t>
                      </a:r>
                    </a:p>
                    <a:p>
                      <a:pPr marL="0" marR="0" indent="0" algn="just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예</a:t>
                      </a:r>
                      <a:r>
                        <a:rPr lang="en-US" altLang="ko-KR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형사는 </a:t>
                      </a:r>
                      <a:r>
                        <a:rPr lang="ko-KR" altLang="en-US" sz="1400" b="0" i="0" u="sng" spc="0" dirty="0">
                          <a:solidFill>
                            <a:srgbClr val="000000"/>
                          </a:solidFill>
                          <a:latin typeface="+mn-lt"/>
                        </a:rPr>
                        <a:t>“범인은 바로 당신이야</a:t>
                      </a:r>
                      <a:r>
                        <a:rPr lang="en-US" altLang="ko-KR" sz="1400" b="0" i="0" u="sng" spc="0" dirty="0">
                          <a:solidFill>
                            <a:srgbClr val="000000"/>
                          </a:solidFill>
                          <a:latin typeface="+mn-lt"/>
                        </a:rPr>
                        <a:t>.”</a:t>
                      </a:r>
                      <a:r>
                        <a:rPr lang="ko-KR" altLang="en-US" sz="1400" b="0" i="0" u="sng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라고</a:t>
                      </a:r>
                      <a:r>
                        <a:rPr lang="ko-KR" altLang="en-US" sz="14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외쳤다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3F3F3F"/>
      </a:folHlink>
    </a:clrScheme>
    <a:fontScheme name="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381</Words>
  <Application>Microsoft Office PowerPoint</Application>
  <PresentationFormat>화면 슬라이드 쇼(4:3)</PresentationFormat>
  <Paragraphs>68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/>
      <vt:lpstr>슬라이드 1</vt:lpstr>
      <vt:lpstr>슬라이드 2</vt:lpstr>
      <vt:lpstr>슬라이드 3</vt:lpstr>
      <vt:lpstr>슬라이드 4</vt:lpstr>
      <vt:lpstr>슬라이드 5</vt:lpstr>
    </vt:vector>
  </TitlesOfParts>
  <Company>사이냅소프트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네이버 한글캠페인</dc:creator>
  <cp:lastModifiedBy>misuser</cp:lastModifiedBy>
  <cp:revision>27</cp:revision>
  <dcterms:modified xsi:type="dcterms:W3CDTF">2013-11-18T01:36:08Z</dcterms:modified>
</cp:coreProperties>
</file>