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67" r:id="rId3"/>
    <p:sldId id="268" r:id="rId4"/>
  </p:sldIdLst>
  <p:sldSz cx="9144000" cy="6858000" type="screen4x3"/>
  <p:notesSz cx="6858000" cy="9144000"/>
  <p:defaultTextStyle>
    <a:defPPr>
      <a:defRPr lang="ko-KR"/>
    </a:defPPr>
    <a:lvl1pPr marL="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4" y="-9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_picture1" descr="C:\Documents and Settings\nhn\바탕 화면\메모장\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0_picture1" descr="C:\Documents and Settings\nhn\바탕 화면\메모장\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10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0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0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1_picture1" descr="C:\Documents and Settings\nhn\바탕 화면\메모장\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11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1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1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2_picture1" descr="C:\Documents and Settings\nhn\바탕 화면\메모장\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2752"/>
          </a:xfrm>
          <a:prstGeom prst="rect">
            <a:avLst/>
          </a:prstGeom>
          <a:noFill/>
        </p:spPr>
      </p:pic>
      <p:sp>
        <p:nvSpPr>
          <p:cNvPr id="4" name="layout12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2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2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2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3_picture1" descr="C:\Documents and Settings\nhn\바탕 화면\메모장\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3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4_picture1" descr="C:\Documents and Settings\nhn\바탕 화면\메모장\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4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5_picture1" descr="C:\Documents and Settings\nhn\바탕 화면\메모장\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5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6_picture1" descr="C:\Documents and Settings\nhn\바탕 화면\메모장\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2752"/>
          </a:xfrm>
          <a:prstGeom prst="rect">
            <a:avLst/>
          </a:prstGeom>
          <a:noFill/>
        </p:spPr>
      </p:pic>
      <p:sp>
        <p:nvSpPr>
          <p:cNvPr id="4" name="layout6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7_picture1" descr="C:\Documents and Settings\nhn\바탕 화면\메모장\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7_shape1"/>
          <p:cNvSpPr>
            <a:spLocks noGrp="1"/>
          </p:cNvSpPr>
          <p:nvPr>
            <p:ph type="title"/>
          </p:nvPr>
        </p:nvSpPr>
        <p:spPr>
          <a:xfrm>
            <a:off x="878904" y="1844824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6800" spc="-250" baseline="0">
                <a:solidFill>
                  <a:schemeClr val="bg1"/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8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8_shape1"/>
          <p:cNvSpPr>
            <a:spLocks noGrp="1"/>
          </p:cNvSpPr>
          <p:nvPr>
            <p:ph type="title"/>
          </p:nvPr>
        </p:nvSpPr>
        <p:spPr>
          <a:xfrm>
            <a:off x="878904" y="1844824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6800" spc="-250" baseline="0">
                <a:solidFill>
                  <a:schemeClr val="bg1"/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9_picture1" descr="C:\Documents and Settings\nhn\바탕 화면\메모장\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9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9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9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ster1_shape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40" tIns="45720" rIns="91440" bIns="45720" anchor="ctr"/>
          <a:lstStyle/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4" name="master1_shape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91440" tIns="45720" rIns="91440" bIns="45720"/>
          <a:lstStyle/>
          <a:p>
            <a:pPr lvl="0"/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텍스트</a:t>
            </a:r>
            <a:r>
              <a:rPr lang="en-US" altLang="en-US"/>
              <a:t> </a:t>
            </a:r>
            <a:r>
              <a:rPr lang="ko-KR" altLang="en-US"/>
              <a:t>스타일을</a:t>
            </a:r>
            <a:r>
              <a:rPr lang="en-US" altLang="en-US"/>
              <a:t> </a:t>
            </a:r>
            <a:r>
              <a:rPr lang="ko-KR" altLang="en-US"/>
              <a:t>편집합니다</a:t>
            </a:r>
          </a:p>
          <a:p>
            <a:pPr lvl="1"/>
            <a:r>
              <a:rPr lang="ko-KR" altLang="en-US"/>
              <a:t>둘째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2"/>
            <a:r>
              <a:rPr lang="ko-KR" altLang="en-US"/>
              <a:t>셋째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3"/>
            <a:r>
              <a:rPr lang="ko-KR" altLang="en-US"/>
              <a:t>넷째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4"/>
            <a:r>
              <a:rPr lang="ko-KR" altLang="en-US"/>
              <a:t>다섯째</a:t>
            </a:r>
            <a:r>
              <a:rPr lang="en-US" altLang="en-US"/>
              <a:t> </a:t>
            </a:r>
            <a:r>
              <a:rPr lang="ko-KR" altLang="en-US"/>
              <a:t>수준</a:t>
            </a:r>
            <a:endParaRPr/>
          </a:p>
        </p:txBody>
      </p:sp>
      <p:sp>
        <p:nvSpPr>
          <p:cNvPr id="5" name="master1_shape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FB30EDBD-1C2D-4C1E-B459-B60219FAB484}" type="datetimeFigureOut">
              <a:rPr lang="en-US" altLang="ko-KR" sz="1200">
                <a:solidFill>
                  <a:schemeClr val="tx1">
                    <a:tint val="75000"/>
                  </a:schemeClr>
                </a:solidFill>
              </a:rPr>
              <a:pPr algn="l"/>
              <a:t>12/5/2013</a:t>
            </a:fld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6" name="master1_shape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7" name="master1_shape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4BEDD84E-25D4-4983-8AA1-2863C96F08D9}" type="slidenum">
              <a:rPr lang="ko-KR" sz="1200">
                <a:solidFill>
                  <a:schemeClr val="tx1">
                    <a:tint val="75000"/>
                  </a:schemeClr>
                </a:solidFill>
              </a:rPr>
              <a:pPr algn="r"/>
              <a:t>‹#›</a:t>
            </a:fld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defTabSz="914400" latinLnBrk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latinLnBrk="1">
        <a:spcBef>
          <a:spcPct val="20000"/>
        </a:spcBef>
        <a:buFont typeface="Arial" pitchFamily="2" charset="2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latinLnBrk="1">
        <a:spcBef>
          <a:spcPct val="20000"/>
        </a:spcBef>
        <a:buFont typeface="Arial" pitchFamily="2" charset="2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latinLnBrk="1">
        <a:spcBef>
          <a:spcPct val="20000"/>
        </a:spcBef>
        <a:buFont typeface="Arial" pitchFamily="2" charset="2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latinLnBrk="1">
        <a:spcBef>
          <a:spcPct val="20000"/>
        </a:spcBef>
        <a:buFont typeface="Arial" pitchFamily="2" charset="2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latinLnBrk="1">
        <a:spcBef>
          <a:spcPct val="20000"/>
        </a:spcBef>
        <a:buFont typeface="Arial" pitchFamily="2" charset="2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2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5" name="slide6_picture9" descr="포스트잇_0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340768"/>
            <a:ext cx="3055942" cy="57606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lide2_shape2"/>
          <p:cNvSpPr/>
          <p:nvPr/>
        </p:nvSpPr>
        <p:spPr>
          <a:xfrm>
            <a:off x="611560" y="2294969"/>
            <a:ext cx="784887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1143000" indent="-1143000" algn="ctr">
              <a:lnSpc>
                <a:spcPct val="100000"/>
              </a:lnSpc>
            </a:pPr>
            <a:r>
              <a:rPr lang="en-US" altLang="ko-KR" sz="4400" spc="0" dirty="0" smtClean="0">
                <a:solidFill>
                  <a:schemeClr val="bg1">
                    <a:alpha val="100000"/>
                  </a:schemeClr>
                </a:solidFill>
              </a:rPr>
              <a:t>(1) </a:t>
            </a:r>
            <a:r>
              <a:rPr lang="ko-KR" altLang="en-US" sz="4400" spc="0" dirty="0" smtClean="0">
                <a:solidFill>
                  <a:schemeClr val="bg1">
                    <a:alpha val="100000"/>
                  </a:schemeClr>
                </a:solidFill>
                <a:ea typeface="나눔손글씨 펜"/>
              </a:rPr>
              <a:t>문장의 성분</a:t>
            </a:r>
            <a:endParaRPr lang="ko-KR" altLang="ko-KR" sz="4400" spc="0" dirty="0">
              <a:solidFill>
                <a:schemeClr val="bg1">
                  <a:alpha val="100000"/>
                </a:schemeClr>
              </a:solidFill>
              <a:ea typeface="나눔손글씨 펜"/>
            </a:endParaRPr>
          </a:p>
        </p:txBody>
      </p:sp>
      <p:sp>
        <p:nvSpPr>
          <p:cNvPr id="6" name="slide2_shape3"/>
          <p:cNvSpPr/>
          <p:nvPr/>
        </p:nvSpPr>
        <p:spPr>
          <a:xfrm>
            <a:off x="395536" y="986395"/>
            <a:ext cx="4032448" cy="1002445"/>
          </a:xfrm>
          <a:prstGeom prst="rect">
            <a:avLst/>
          </a:prstGeom>
          <a:noFill/>
        </p:spPr>
        <p:txBody>
          <a:bodyPr wrap="square" lIns="36000" tIns="36000" rIns="36000" bIns="36000" anchor="ctr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0" algn="l" defTabSz="914400" latinLnBrk="1">
              <a:lnSpc>
                <a:spcPts val="7000"/>
              </a:lnSpc>
            </a:pPr>
            <a:r>
              <a:rPr lang="en-US" altLang="ko-KR" sz="2200" b="0" kern="1200" spc="0" dirty="0" smtClean="0">
                <a:solidFill>
                  <a:schemeClr val="tx1"/>
                </a:solidFill>
                <a:latin typeface="나눔손글씨 펜"/>
                <a:ea typeface="나눔손글씨 펜"/>
                <a:cs typeface="+mn-cs"/>
              </a:rPr>
              <a:t>3. </a:t>
            </a:r>
            <a:r>
              <a:rPr lang="ko-KR" altLang="en-US" sz="2200" b="0" kern="1200" spc="0" dirty="0" smtClean="0">
                <a:solidFill>
                  <a:schemeClr val="tx1"/>
                </a:solidFill>
                <a:latin typeface="나눔손글씨 펜"/>
                <a:ea typeface="나눔손글씨 펜"/>
                <a:cs typeface="+mn-cs"/>
              </a:rPr>
              <a:t>우리말의 </a:t>
            </a:r>
            <a:r>
              <a:rPr lang="ko-KR" altLang="en-US" sz="2200" b="0" spc="0" dirty="0" smtClean="0">
                <a:solidFill>
                  <a:schemeClr val="tx1"/>
                </a:solidFill>
                <a:latin typeface="나눔손글씨 펜"/>
                <a:ea typeface="나눔손글씨 펜"/>
              </a:rPr>
              <a:t>문장</a:t>
            </a:r>
            <a:endParaRPr sz="2200" b="0" kern="1200" spc="0" dirty="0">
              <a:solidFill>
                <a:schemeClr val="tx1"/>
              </a:solidFill>
              <a:latin typeface="나눔손글씨 펜"/>
              <a:ea typeface="나눔손글씨 펜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5_shape3"/>
          <p:cNvSpPr/>
          <p:nvPr/>
        </p:nvSpPr>
        <p:spPr>
          <a:xfrm>
            <a:off x="683568" y="980728"/>
            <a:ext cx="7704856" cy="3849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>
              <a:lnSpc>
                <a:spcPts val="2000"/>
              </a:lnSpc>
            </a:pPr>
            <a:r>
              <a:rPr lang="ko-KR" altLang="en-US" sz="4000" spc="0" dirty="0" smtClean="0">
                <a:solidFill>
                  <a:schemeClr val="bg1">
                    <a:alpha val="100000"/>
                  </a:schemeClr>
                </a:solidFill>
                <a:latin typeface="나눔손글씨 펜"/>
              </a:rPr>
              <a:t>문장 성분의 종류</a:t>
            </a:r>
            <a:endParaRPr sz="4000" kern="1200" spc="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611560" y="1772816"/>
          <a:ext cx="7920881" cy="4547693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648072"/>
                <a:gridCol w="720080"/>
                <a:gridCol w="2736304"/>
                <a:gridCol w="1800200"/>
                <a:gridCol w="2016225"/>
              </a:tblGrid>
              <a:tr h="302806"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0" dirty="0">
                          <a:solidFill>
                            <a:srgbClr val="000000"/>
                          </a:solidFill>
                          <a:latin typeface="돋움"/>
                        </a:rPr>
                        <a:t>성분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0" dirty="0">
                          <a:solidFill>
                            <a:srgbClr val="000000"/>
                          </a:solidFill>
                          <a:latin typeface="돋움"/>
                        </a:rPr>
                        <a:t>뜻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0" dirty="0">
                          <a:solidFill>
                            <a:srgbClr val="000000"/>
                          </a:solidFill>
                          <a:latin typeface="돋움"/>
                        </a:rPr>
                        <a:t>해당하는 말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0" dirty="0">
                          <a:solidFill>
                            <a:srgbClr val="000000"/>
                          </a:solidFill>
                          <a:latin typeface="돋움"/>
                        </a:rPr>
                        <a:t>예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07200">
                <a:tc rowSpan="4"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주성분</a:t>
                      </a:r>
                      <a:endParaRPr lang="ko-KR" altLang="en-US" sz="12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주어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동작 또는 상태나 성질의 주체가 되는 말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누가</a:t>
                      </a:r>
                      <a:r>
                        <a:rPr lang="en-US" altLang="ko-KR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, </a:t>
                      </a:r>
                      <a:r>
                        <a:rPr lang="ko-KR" altLang="en-US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무엇이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• </a:t>
                      </a:r>
                      <a:r>
                        <a:rPr lang="ko-KR" altLang="en-US" sz="1200" b="0" i="0" u="sng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나는</a:t>
                      </a:r>
                      <a:r>
                        <a:rPr lang="ko-KR" altLang="en-US" sz="1200" b="0" i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ko-KR" altLang="en-US" sz="1200" b="0" i="0" u="sng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장미꽃을</a:t>
                      </a:r>
                      <a:r>
                        <a:rPr lang="ko-KR" altLang="en-US" sz="1200" b="0" i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ko-KR" altLang="en-US" sz="1200" b="0" i="0" u="sng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좋아한다</a:t>
                      </a:r>
                      <a:r>
                        <a:rPr lang="en-US" altLang="ko-KR" sz="1200" b="0" i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endParaRPr lang="ko-KR" altLang="en-US" sz="1200" b="0" i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l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i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ko-KR" altLang="en-US" sz="1200" b="0" i="0" spc="0" dirty="0" smtClean="0">
                          <a:solidFill>
                            <a:srgbClr val="FF00FF"/>
                          </a:solidFill>
                          <a:effectLst/>
                          <a:latin typeface="+mn-lt"/>
                        </a:rPr>
                        <a:t> 주어   목적어   서술어</a:t>
                      </a:r>
                      <a:endParaRPr lang="ko-KR" altLang="en-US" sz="1200" b="0" i="0" spc="0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0" i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• </a:t>
                      </a:r>
                      <a:r>
                        <a:rPr lang="ko-KR" altLang="en-US" sz="1200" b="0" i="0" u="sng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구름이</a:t>
                      </a:r>
                      <a:r>
                        <a:rPr lang="ko-KR" altLang="en-US" sz="1200" b="0" i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ko-KR" altLang="en-US" sz="1200" b="0" i="0" u="sng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비가</a:t>
                      </a:r>
                      <a:r>
                        <a:rPr lang="ko-KR" altLang="en-US" sz="1200" b="0" i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ko-KR" altLang="en-US" sz="1200" b="0" i="0" u="sng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되었다</a:t>
                      </a:r>
                      <a:r>
                        <a:rPr lang="en-US" altLang="ko-KR" sz="1200" b="0" i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endParaRPr lang="ko-KR" altLang="en-US" sz="1200" b="0" i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0" i="0" spc="0" dirty="0">
                          <a:solidFill>
                            <a:srgbClr val="FF00FF"/>
                          </a:solidFill>
                          <a:effectLst/>
                          <a:latin typeface="+mn-lt"/>
                        </a:rPr>
                        <a:t>  </a:t>
                      </a:r>
                      <a:r>
                        <a:rPr lang="ko-KR" altLang="en-US" sz="1200" b="0" i="0" spc="0" dirty="0" smtClean="0">
                          <a:solidFill>
                            <a:srgbClr val="FF00FF"/>
                          </a:solidFill>
                          <a:effectLst/>
                          <a:latin typeface="+mn-lt"/>
                        </a:rPr>
                        <a:t>주어</a:t>
                      </a:r>
                      <a:r>
                        <a:rPr lang="ko-KR" altLang="en-US" sz="1200" b="0" i="0" spc="0" dirty="0">
                          <a:solidFill>
                            <a:srgbClr val="FF00FF"/>
                          </a:solidFill>
                          <a:effectLst/>
                          <a:latin typeface="+mn-lt"/>
                        </a:rPr>
                        <a:t>    보어 </a:t>
                      </a:r>
                      <a:r>
                        <a:rPr lang="ko-KR" altLang="en-US" sz="1200" b="0" i="0" spc="0" dirty="0" smtClean="0">
                          <a:solidFill>
                            <a:srgbClr val="FF00FF"/>
                          </a:solidFill>
                          <a:effectLst/>
                          <a:latin typeface="+mn-lt"/>
                        </a:rPr>
                        <a:t> 서술어</a:t>
                      </a:r>
                      <a:endParaRPr lang="ko-KR" altLang="en-US" sz="1200" b="0" i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25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서술어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주어의 동작</a:t>
                      </a:r>
                      <a:r>
                        <a:rPr lang="en-US" altLang="ko-KR" sz="1400" b="0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, </a:t>
                      </a:r>
                      <a:r>
                        <a:rPr lang="ko-KR" altLang="en-US" sz="1400" b="0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상태</a:t>
                      </a:r>
                      <a:r>
                        <a:rPr lang="en-US" altLang="ko-KR" sz="1400" b="0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, </a:t>
                      </a:r>
                      <a:r>
                        <a:rPr lang="ko-KR" altLang="en-US" sz="1400" b="0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성질 등을 설명하는 말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어찌하다</a:t>
                      </a:r>
                      <a:r>
                        <a:rPr lang="en-US" altLang="ko-KR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, </a:t>
                      </a:r>
                      <a:r>
                        <a:rPr lang="ko-KR" altLang="en-US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어떠하다</a:t>
                      </a:r>
                      <a:r>
                        <a:rPr lang="en-US" altLang="ko-KR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, </a:t>
                      </a:r>
                      <a:r>
                        <a:rPr lang="ko-KR" altLang="en-US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무엇이다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2925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목적어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서술어의 동작 대상이 되는 말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무엇을</a:t>
                      </a:r>
                      <a:r>
                        <a:rPr lang="en-US" altLang="ko-KR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, </a:t>
                      </a:r>
                      <a:r>
                        <a:rPr lang="ko-KR" altLang="en-US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누구를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771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보어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서술어를 보충하는 말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-170" dirty="0">
                          <a:solidFill>
                            <a:srgbClr val="000000"/>
                          </a:solidFill>
                          <a:latin typeface="+mn-lt"/>
                        </a:rPr>
                        <a:t>(‘</a:t>
                      </a:r>
                      <a:r>
                        <a:rPr lang="ko-KR" altLang="en-US" sz="1400" b="0" i="0" spc="-170" dirty="0">
                          <a:solidFill>
                            <a:srgbClr val="000000"/>
                          </a:solidFill>
                          <a:latin typeface="+mn-lt"/>
                        </a:rPr>
                        <a:t>되다</a:t>
                      </a:r>
                      <a:r>
                        <a:rPr lang="en-US" altLang="ko-KR" sz="1400" b="0" i="0" spc="-170" dirty="0">
                          <a:solidFill>
                            <a:srgbClr val="000000"/>
                          </a:solidFill>
                          <a:latin typeface="+mn-lt"/>
                        </a:rPr>
                        <a:t>/</a:t>
                      </a:r>
                      <a:r>
                        <a:rPr lang="ko-KR" altLang="en-US" sz="1400" b="0" i="0" spc="-170" dirty="0">
                          <a:solidFill>
                            <a:srgbClr val="000000"/>
                          </a:solidFill>
                          <a:latin typeface="+mn-lt"/>
                        </a:rPr>
                        <a:t>아니다’ 앞에 쓰이는</a:t>
                      </a:r>
                      <a:r>
                        <a:rPr lang="en-US" altLang="ko-KR" sz="1400" b="0" i="0" spc="-170" dirty="0">
                          <a:solidFill>
                            <a:srgbClr val="000000"/>
                          </a:solidFill>
                          <a:latin typeface="+mn-lt"/>
                        </a:rPr>
                        <a:t>) </a:t>
                      </a:r>
                      <a:r>
                        <a:rPr lang="ko-KR" altLang="en-US" sz="1400" b="0" i="0" spc="-170" dirty="0">
                          <a:solidFill>
                            <a:srgbClr val="000000"/>
                          </a:solidFill>
                          <a:latin typeface="+mn-lt"/>
                        </a:rPr>
                        <a:t>누가</a:t>
                      </a:r>
                      <a:r>
                        <a:rPr lang="en-US" altLang="ko-KR" sz="1400" b="0" i="0" spc="-170" dirty="0">
                          <a:solidFill>
                            <a:srgbClr val="000000"/>
                          </a:solidFill>
                          <a:latin typeface="+mn-lt"/>
                        </a:rPr>
                        <a:t>, </a:t>
                      </a:r>
                      <a:r>
                        <a:rPr lang="ko-KR" altLang="en-US" sz="1400" b="0" i="0" spc="-170" dirty="0">
                          <a:solidFill>
                            <a:srgbClr val="000000"/>
                          </a:solidFill>
                          <a:latin typeface="+mn-lt"/>
                        </a:rPr>
                        <a:t>무엇이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577130"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부속 </a:t>
                      </a:r>
                      <a:endParaRPr lang="en-US" altLang="ko-KR" sz="1200" b="1" i="0" spc="-14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성분</a:t>
                      </a:r>
                      <a:endParaRPr lang="ko-KR" altLang="en-US" sz="12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관형어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주로 사물</a:t>
                      </a:r>
                      <a:r>
                        <a:rPr lang="en-US" altLang="ko-KR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, </a:t>
                      </a:r>
                      <a:r>
                        <a:rPr lang="ko-KR" altLang="en-US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사람과 같이 대상을 나타내는 말 앞에서 이를 꾸며 주는 말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어떠한</a:t>
                      </a:r>
                      <a:r>
                        <a:rPr lang="en-US" altLang="ko-KR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, </a:t>
                      </a:r>
                      <a:r>
                        <a:rPr lang="ko-KR" altLang="en-US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무엇의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• </a:t>
                      </a:r>
                      <a:r>
                        <a:rPr lang="ko-KR" altLang="en-US" sz="1200" b="0" i="0" u="none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그는</a:t>
                      </a:r>
                      <a:r>
                        <a:rPr lang="ko-KR" altLang="en-US" sz="1200" b="0" i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ko-KR" altLang="en-US" sz="1200" b="0" i="0" u="sng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용감한</a:t>
                      </a:r>
                      <a:r>
                        <a:rPr lang="ko-KR" altLang="en-US" sz="1200" b="0" i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ko-KR" altLang="en-US" sz="1200" b="0" i="0" u="none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사람이다</a:t>
                      </a:r>
                      <a:r>
                        <a:rPr lang="en-US" altLang="ko-KR" sz="1200" b="0" i="0" u="none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endParaRPr lang="ko-KR" altLang="en-US" sz="1200" b="0" i="0" u="none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0" i="0" spc="0" dirty="0">
                          <a:solidFill>
                            <a:srgbClr val="FF00FF"/>
                          </a:solidFill>
                          <a:effectLst/>
                          <a:latin typeface="+mn-lt"/>
                        </a:rPr>
                        <a:t>  </a:t>
                      </a:r>
                      <a:r>
                        <a:rPr lang="ko-KR" altLang="en-US" sz="1200" b="0" i="0" spc="0" dirty="0" smtClean="0">
                          <a:solidFill>
                            <a:srgbClr val="FF00FF"/>
                          </a:solidFill>
                          <a:effectLst/>
                          <a:latin typeface="+mn-lt"/>
                        </a:rPr>
                        <a:t>       관형어</a:t>
                      </a:r>
                      <a:r>
                        <a:rPr lang="ko-KR" altLang="en-US" sz="1200" b="0" i="0" spc="0" dirty="0">
                          <a:solidFill>
                            <a:srgbClr val="FF00FF"/>
                          </a:solidFill>
                          <a:effectLst/>
                          <a:latin typeface="+mn-lt"/>
                        </a:rPr>
                        <a:t>  </a:t>
                      </a:r>
                      <a:endParaRPr lang="ko-KR" altLang="en-US" sz="1200" b="0" i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6883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부사어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-150" dirty="0">
                          <a:solidFill>
                            <a:srgbClr val="000000"/>
                          </a:solidFill>
                          <a:latin typeface="+mn-lt"/>
                        </a:rPr>
                        <a:t>주로 서술어를 꾸며 주며 때로 다른 부사어나 관형어</a:t>
                      </a:r>
                      <a:r>
                        <a:rPr lang="en-US" altLang="ko-KR" sz="1400" b="0" i="0" spc="-150" dirty="0">
                          <a:solidFill>
                            <a:srgbClr val="000000"/>
                          </a:solidFill>
                          <a:latin typeface="+mn-lt"/>
                        </a:rPr>
                        <a:t>, </a:t>
                      </a:r>
                      <a:r>
                        <a:rPr lang="ko-KR" altLang="en-US" sz="1400" b="0" i="0" spc="-150" dirty="0">
                          <a:solidFill>
                            <a:srgbClr val="000000"/>
                          </a:solidFill>
                          <a:latin typeface="+mn-lt"/>
                        </a:rPr>
                        <a:t>문장 전체를 꾸며 주기도 하는 말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어찌</a:t>
                      </a:r>
                      <a:r>
                        <a:rPr lang="en-US" altLang="ko-KR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, </a:t>
                      </a:r>
                      <a:r>
                        <a:rPr lang="ko-KR" altLang="en-US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어떻게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• </a:t>
                      </a:r>
                      <a:r>
                        <a:rPr lang="ko-KR" altLang="en-US" sz="1200" b="0" i="0" u="none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나라는 </a:t>
                      </a:r>
                      <a:r>
                        <a:rPr lang="ko-KR" altLang="en-US" sz="1200" b="0" i="0" u="sng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빠르게</a:t>
                      </a:r>
                      <a:r>
                        <a:rPr lang="ko-KR" altLang="en-US" sz="1200" b="0" i="0" u="none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달렸다</a:t>
                      </a:r>
                      <a:r>
                        <a:rPr lang="en-US" altLang="ko-KR" sz="1200" b="0" i="0" u="none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endParaRPr lang="ko-KR" altLang="en-US" sz="1200" b="0" i="0" u="none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0" i="0" spc="0" dirty="0">
                          <a:solidFill>
                            <a:srgbClr val="FF00FF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ko-KR" altLang="en-US" sz="1200" b="0" i="0" spc="0" dirty="0" smtClean="0">
                          <a:solidFill>
                            <a:srgbClr val="FF00FF"/>
                          </a:solidFill>
                          <a:effectLst/>
                          <a:latin typeface="+mn-lt"/>
                        </a:rPr>
                        <a:t>           부사어</a:t>
                      </a:r>
                      <a:r>
                        <a:rPr lang="ko-KR" altLang="en-US" sz="1200" b="0" i="0" spc="0" dirty="0">
                          <a:solidFill>
                            <a:srgbClr val="FF00FF"/>
                          </a:solidFill>
                          <a:effectLst/>
                          <a:latin typeface="+mn-lt"/>
                        </a:rPr>
                        <a:t>  </a:t>
                      </a:r>
                      <a:endParaRPr lang="ko-KR" altLang="en-US" sz="1200" b="0" i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6883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독립 </a:t>
                      </a:r>
                      <a:endParaRPr lang="en-US" altLang="ko-KR" sz="1200" b="1" i="0" spc="-14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성분</a:t>
                      </a:r>
                      <a:endParaRPr lang="ko-KR" altLang="en-US" sz="12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-140">
                          <a:solidFill>
                            <a:srgbClr val="000000"/>
                          </a:solidFill>
                          <a:latin typeface="+mn-lt"/>
                        </a:rPr>
                        <a:t>독립어</a:t>
                      </a:r>
                      <a:endParaRPr lang="ko-KR" altLang="en-US" sz="1400" b="0" i="0" spc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문장 내에서 다른 성분들과 직접적인 관계를 맺지 않고 독립적으로 쓰이는 문장 성분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부름</a:t>
                      </a:r>
                      <a:r>
                        <a:rPr lang="en-US" altLang="ko-KR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, </a:t>
                      </a:r>
                      <a:r>
                        <a:rPr lang="ko-KR" altLang="en-US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감탄</a:t>
                      </a:r>
                      <a:r>
                        <a:rPr lang="en-US" altLang="ko-KR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, </a:t>
                      </a:r>
                      <a:r>
                        <a:rPr lang="ko-KR" altLang="en-US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응답</a:t>
                      </a:r>
                      <a:r>
                        <a:rPr lang="en-US" altLang="ko-KR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, </a:t>
                      </a:r>
                      <a:r>
                        <a:rPr lang="ko-KR" altLang="en-US" sz="1400" b="0" i="0" spc="-120" dirty="0">
                          <a:solidFill>
                            <a:srgbClr val="000000"/>
                          </a:solidFill>
                          <a:latin typeface="+mn-lt"/>
                        </a:rPr>
                        <a:t>제시어 등을 나타내는 말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• </a:t>
                      </a:r>
                      <a:r>
                        <a:rPr lang="ko-KR" altLang="en-US" sz="1200" b="0" i="0" u="sng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나라야</a:t>
                      </a:r>
                      <a:r>
                        <a:rPr lang="en-US" altLang="ko-KR" sz="1200" b="0" i="0" u="sng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</a:t>
                      </a:r>
                      <a:r>
                        <a:rPr lang="ko-KR" altLang="en-US" sz="1200" b="0" i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ko-KR" altLang="en-US" sz="1200" b="0" i="0" u="none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우산이 있니</a:t>
                      </a:r>
                      <a:r>
                        <a:rPr lang="en-US" altLang="ko-KR" sz="1200" b="0" i="0" u="none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?</a:t>
                      </a:r>
                      <a:endParaRPr lang="ko-KR" altLang="en-US" sz="1200" b="0" i="0" u="none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0" i="0" spc="0" dirty="0">
                          <a:solidFill>
                            <a:srgbClr val="FF00FF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ko-KR" altLang="en-US" sz="1200" b="0" i="0" spc="0" dirty="0" smtClean="0">
                          <a:solidFill>
                            <a:srgbClr val="FF00FF"/>
                          </a:solidFill>
                          <a:effectLst/>
                          <a:latin typeface="+mn-lt"/>
                        </a:rPr>
                        <a:t> 독립어</a:t>
                      </a:r>
                      <a:r>
                        <a:rPr lang="ko-KR" altLang="en-US" sz="1200" b="0" i="0" spc="0" dirty="0">
                          <a:solidFill>
                            <a:srgbClr val="FF00FF"/>
                          </a:solidFill>
                          <a:effectLst/>
                          <a:latin typeface="+mn-lt"/>
                        </a:rPr>
                        <a:t>   </a:t>
                      </a:r>
                      <a:endParaRPr lang="ko-KR" altLang="en-US" sz="1200" b="0" i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5_shape3"/>
          <p:cNvSpPr/>
          <p:nvPr/>
        </p:nvSpPr>
        <p:spPr>
          <a:xfrm>
            <a:off x="683568" y="980728"/>
            <a:ext cx="7848872" cy="3718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>
              <a:lnSpc>
                <a:spcPts val="2000"/>
              </a:lnSpc>
            </a:pPr>
            <a:r>
              <a:rPr lang="ko-KR" altLang="en-US" sz="4000" spc="0" dirty="0" smtClean="0">
                <a:solidFill>
                  <a:schemeClr val="bg1">
                    <a:alpha val="100000"/>
                  </a:schemeClr>
                </a:solidFill>
                <a:latin typeface="나눔손글씨 펜"/>
              </a:rPr>
              <a:t>서술어의 자릿수</a:t>
            </a:r>
            <a:endParaRPr sz="4000" kern="1200" spc="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539552" y="1916832"/>
          <a:ext cx="7992888" cy="3231863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746300"/>
                <a:gridCol w="1917996"/>
                <a:gridCol w="5328592"/>
              </a:tblGrid>
              <a:tr h="52668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의미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-120" dirty="0">
                          <a:solidFill>
                            <a:srgbClr val="000000"/>
                          </a:solidFill>
                          <a:latin typeface="나눔손글씨 펜"/>
                        </a:rPr>
                        <a:t> 의미상 온전한 문장을 만들기 위하여 서술어가 요구하는 문장 성분의 개수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724189">
                <a:tc rowSpan="3">
                  <a:txBody>
                    <a:bodyPr/>
                    <a:lstStyle/>
                    <a:p>
                      <a:pPr marL="0" marR="0" indent="0" algn="ctr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종류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한 자리 서술어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-12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주어만 있으면 온전한 문장을 이룰 수 있는 서술어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-12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(</a:t>
                      </a:r>
                      <a:r>
                        <a:rPr lang="ko-KR" altLang="en-US" sz="1800" b="0" i="0" spc="-12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예</a:t>
                      </a:r>
                      <a:r>
                        <a:rPr lang="en-US" altLang="ko-KR" sz="1800" b="0" i="0" spc="-12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) </a:t>
                      </a:r>
                      <a:r>
                        <a:rPr lang="ko-KR" altLang="en-US" sz="1800" b="0" i="0" spc="-12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시냇물이 </a:t>
                      </a:r>
                      <a:r>
                        <a:rPr lang="ko-KR" altLang="en-US" sz="1800" b="0" i="0" u="sng" spc="-120" dirty="0">
                          <a:solidFill>
                            <a:srgbClr val="000000"/>
                          </a:solidFill>
                          <a:latin typeface="나눔손글씨 펜"/>
                        </a:rPr>
                        <a:t>흐른다</a:t>
                      </a:r>
                      <a:r>
                        <a:rPr lang="en-US" altLang="ko-KR" sz="1800" b="0" i="0" u="sng" spc="-120" dirty="0">
                          <a:solidFill>
                            <a:srgbClr val="000000"/>
                          </a:solidFill>
                          <a:latin typeface="나눔손글씨 펜"/>
                        </a:rPr>
                        <a:t>.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5338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두 자리 서술어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-12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주어 이외에 목적어나 부사어</a:t>
                      </a:r>
                      <a:r>
                        <a:rPr lang="en-US" altLang="ko-KR" sz="1800" b="0" i="0" spc="-120" dirty="0">
                          <a:solidFill>
                            <a:srgbClr val="000000"/>
                          </a:solidFill>
                          <a:latin typeface="나눔손글씨 펜"/>
                        </a:rPr>
                        <a:t>, </a:t>
                      </a:r>
                      <a:r>
                        <a:rPr lang="ko-KR" altLang="en-US" sz="1800" b="0" i="0" spc="-12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또는 보어를 필수적으로 요구하는 </a:t>
                      </a:r>
                      <a:r>
                        <a:rPr lang="ko-KR" altLang="en-US" sz="1800" b="0" i="0" spc="-12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서술어</a:t>
                      </a:r>
                      <a:endParaRPr lang="en-US" altLang="ko-KR" sz="1800" b="0" i="0" spc="0" dirty="0" smtClean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-12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(</a:t>
                      </a:r>
                      <a:r>
                        <a:rPr lang="ko-KR" altLang="en-US" sz="1800" b="0" i="0" spc="-12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예</a:t>
                      </a:r>
                      <a:r>
                        <a:rPr lang="en-US" altLang="ko-KR" sz="1800" b="0" i="0" spc="-12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) </a:t>
                      </a:r>
                      <a:r>
                        <a:rPr lang="ko-KR" altLang="en-US" sz="1800" b="0" i="0" spc="-12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누리는 </a:t>
                      </a:r>
                      <a:r>
                        <a:rPr lang="ko-KR" altLang="en-US" sz="1800" b="0" i="0" spc="-12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시련을 </a:t>
                      </a:r>
                      <a:r>
                        <a:rPr lang="ko-KR" altLang="en-US" sz="1800" b="0" i="0" u="sng" spc="-120" dirty="0">
                          <a:solidFill>
                            <a:srgbClr val="000000"/>
                          </a:solidFill>
                          <a:latin typeface="나눔손글씨 펜"/>
                        </a:rPr>
                        <a:t>극복하였다</a:t>
                      </a:r>
                      <a:r>
                        <a:rPr lang="en-US" altLang="ko-KR" sz="1800" b="0" i="0" spc="-120" dirty="0">
                          <a:solidFill>
                            <a:srgbClr val="000000"/>
                          </a:solidFill>
                          <a:latin typeface="나눔손글씨 펜"/>
                        </a:rPr>
                        <a:t>.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2760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세 자리 서술어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-12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주어</a:t>
                      </a:r>
                      <a:r>
                        <a:rPr lang="en-US" altLang="ko-KR" sz="1800" b="0" i="0" spc="-120" dirty="0">
                          <a:solidFill>
                            <a:srgbClr val="000000"/>
                          </a:solidFill>
                          <a:latin typeface="나눔손글씨 펜"/>
                        </a:rPr>
                        <a:t>, </a:t>
                      </a:r>
                      <a:r>
                        <a:rPr lang="ko-KR" altLang="en-US" sz="1800" b="0" i="0" spc="-12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목적어</a:t>
                      </a:r>
                      <a:r>
                        <a:rPr lang="en-US" altLang="ko-KR" sz="1800" b="0" i="0" spc="-120" dirty="0">
                          <a:solidFill>
                            <a:srgbClr val="000000"/>
                          </a:solidFill>
                          <a:latin typeface="나눔손글씨 펜"/>
                        </a:rPr>
                        <a:t>, </a:t>
                      </a:r>
                      <a:r>
                        <a:rPr lang="ko-KR" altLang="en-US" sz="1800" b="0" i="0" spc="-12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부사어를 필수적으로 요구하는 서술어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-12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(</a:t>
                      </a:r>
                      <a:r>
                        <a:rPr lang="ko-KR" altLang="en-US" sz="1800" b="0" i="0" spc="-12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예</a:t>
                      </a:r>
                      <a:r>
                        <a:rPr lang="en-US" altLang="ko-KR" sz="1800" b="0" i="0" spc="-12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) </a:t>
                      </a:r>
                      <a:r>
                        <a:rPr lang="ko-KR" altLang="en-US" sz="1800" b="0" i="0" spc="-12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나는 </a:t>
                      </a:r>
                      <a:r>
                        <a:rPr lang="ko-KR" altLang="en-US" sz="1800" b="0" i="0" spc="-12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친구에게 </a:t>
                      </a:r>
                      <a:r>
                        <a:rPr lang="ko-KR" altLang="en-US" sz="1800" b="0" i="0" spc="-12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생일 선물을 </a:t>
                      </a:r>
                      <a:r>
                        <a:rPr lang="ko-KR" altLang="en-US" sz="1800" b="0" i="0" u="sng" spc="-12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주었다</a:t>
                      </a:r>
                      <a:r>
                        <a:rPr lang="en-US" altLang="ko-KR" sz="1800" b="0" i="0" spc="-120" dirty="0">
                          <a:solidFill>
                            <a:srgbClr val="000000"/>
                          </a:solidFill>
                          <a:latin typeface="나눔손글씨 펜"/>
                        </a:rPr>
                        <a:t>.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3F3F3F"/>
      </a:folHlink>
    </a:clrScheme>
    <a:fontScheme name="">
      <a:majorFont>
        <a:latin typeface="나눔고딕"/>
        <a:ea typeface="나눔고딕"/>
        <a:cs typeface=""/>
      </a:majorFont>
      <a:minorFont>
        <a:latin typeface="나눔고딕"/>
        <a:ea typeface="나눔고딕"/>
        <a:cs typeface=""/>
      </a:minorFont>
    </a:fontScheme>
    <a:fmtScheme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213</Words>
  <Application>Microsoft Office PowerPoint</Application>
  <PresentationFormat>화면 슬라이드 쇼(4:3)</PresentationFormat>
  <Paragraphs>57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/>
      <vt:lpstr>슬라이드 1</vt:lpstr>
      <vt:lpstr>슬라이드 2</vt:lpstr>
      <vt:lpstr>슬라이드 3</vt:lpstr>
    </vt:vector>
  </TitlesOfParts>
  <Company>사이냅소프트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네이버 한글캠페인</dc:creator>
  <cp:lastModifiedBy>이혜정</cp:lastModifiedBy>
  <cp:revision>23</cp:revision>
  <dcterms:modified xsi:type="dcterms:W3CDTF">2013-12-05T03:23:45Z</dcterms:modified>
</cp:coreProperties>
</file>