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1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66"/>
    <a:srgbClr val="FFE181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11/15/2013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755576" y="2294969"/>
            <a:ext cx="7560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(2) </a:t>
            </a: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기예론</a:t>
            </a:r>
            <a:endParaRPr lang="en-US" altLang="ko-KR" sz="4000" spc="0" dirty="0" smtClean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991481"/>
            <a:ext cx="4032448" cy="970385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2.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주장과 설득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핵심 정리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914400" y="2204864"/>
          <a:ext cx="7315200" cy="275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312"/>
                <a:gridCol w="6249888"/>
              </a:tblGrid>
              <a:tr h="1839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글쓴이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정약용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18396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갈래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논설문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논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論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한문 양식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800" b="0" dirty="0" smtClean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성격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논리적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비판적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설득적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제재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기예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기술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)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altLang="ko-KR" sz="1800" b="1" dirty="0" smtClean="0">
                          <a:latin typeface="+mn-ea"/>
                          <a:ea typeface="+mn-ea"/>
                        </a:rPr>
                        <a:t>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새로운 기예 수용의 필요성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특징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 연역과 귀납의 논증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 방식을 사용하여 설득력을 높임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·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당대 사회의 부정적인 상황과 태도를 지적하여 각성을 촉구함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5842120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</a:t>
            </a:r>
            <a:r>
              <a:rPr lang="ko-KR" altLang="en-US" sz="4000" kern="1200" spc="-5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의 짜임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914400" y="2349000"/>
          <a:ext cx="7315200" cy="172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576024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❶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새로운 기예를 배우려 하지 않는 우리나라의 현실 비판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solidFill>
                      <a:srgbClr val="ECF1F8"/>
                    </a:solidFill>
                  </a:tcPr>
                </a:tc>
              </a:tr>
              <a:tr h="576024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❷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효용성이 큰 기예를 시행하지 않는 우리나라의 현실 비판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</a:tr>
              <a:tr h="57602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❸</a:t>
                      </a:r>
                      <a:endParaRPr lang="ko-KR" altLang="en-US" sz="18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중국의 선진 기예를 배우기 위한 대책 강구의 필요성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논지 전개 방식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755577" y="2492896"/>
          <a:ext cx="7704855" cy="145166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656959"/>
                <a:gridCol w="1441553"/>
                <a:gridCol w="1441553"/>
                <a:gridCol w="1441553"/>
                <a:gridCol w="331392"/>
                <a:gridCol w="1391845"/>
              </a:tblGrid>
              <a:tr h="51885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글</a:t>
                      </a:r>
                      <a:endParaRPr lang="ko-KR" altLang="en-US" sz="1800" b="1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❶</a:t>
                      </a:r>
                      <a:endParaRPr lang="ko-KR" altLang="en-US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❷</a:t>
                      </a:r>
                      <a:endParaRPr lang="ko-KR" altLang="en-US" sz="1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❸</a:t>
                      </a:r>
                      <a:endParaRPr lang="ko-KR" altLang="en-US" sz="18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휴먼엑스포"/>
                        </a:rPr>
                        <a:t>➜</a:t>
                      </a:r>
                      <a:endParaRPr lang="ko-KR" altLang="en-US" sz="2000" b="0" i="0" spc="0" dirty="0">
                        <a:solidFill>
                          <a:schemeClr val="bg1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기예 습득의 </a:t>
                      </a:r>
                      <a:endParaRPr lang="en-US" altLang="ko-KR" sz="1600" b="1" i="0" spc="-140" dirty="0" smtClean="0">
                        <a:solidFill>
                          <a:srgbClr val="000000"/>
                        </a:solidFill>
                        <a:latin typeface="돋움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돋움"/>
                        </a:rPr>
                        <a:t>필요성 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강조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92130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글쓴이가 주장의 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근거로 삼은 대상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인간의 본성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기술의 효용성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돋움"/>
                        </a:rPr>
                        <a:t>다른 나라의 예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글에 사용된 논증 방식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611560" y="1988840"/>
          <a:ext cx="7920881" cy="3554938"/>
        </p:xfrm>
        <a:graphic>
          <a:graphicData uri="http://schemas.openxmlformats.org/drawingml/2006/table">
            <a:tbl>
              <a:tblPr/>
              <a:tblGrid>
                <a:gridCol w="720080"/>
                <a:gridCol w="6192688"/>
                <a:gridCol w="1008113"/>
              </a:tblGrid>
              <a:tr h="977115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❶</a:t>
                      </a:r>
                      <a:endParaRPr lang="ko-KR" altLang="en-US" sz="16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대전제</a:t>
                      </a: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]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인간이 제힘으로 살아가기 위해서는 기예를 익혀야 한다</a:t>
                      </a:r>
                      <a:r>
                        <a:rPr lang="en-US" altLang="ko-KR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소전제</a:t>
                      </a: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]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기예는 발전해 가는데 우리나라는 기예를 배우는 데 게으르다</a:t>
                      </a:r>
                      <a:r>
                        <a:rPr lang="en-US" altLang="ko-KR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결    </a:t>
                      </a:r>
                      <a:r>
                        <a:rPr lang="ko-KR" altLang="en-US" sz="1600" b="1" i="0" spc="-14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론</a:t>
                      </a: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]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우리가 제힘으로 살아가려면 끊임없이 새로운 기예를 익혀야 한다</a:t>
                      </a:r>
                      <a:r>
                        <a:rPr lang="en-US" altLang="ko-KR" sz="1600" b="0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연역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8613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❷</a:t>
                      </a:r>
                      <a:endParaRPr lang="ko-KR" altLang="en-US" sz="16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1]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정교한 농업 기술의 효용 </a:t>
                      </a:r>
                      <a:endParaRPr lang="en-US" altLang="ko-KR" sz="1600" b="0" i="0" spc="-14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2]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정교한 방직 기술의 효용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3]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정교한 병정 기술의 효용 </a:t>
                      </a:r>
                      <a:endParaRPr lang="en-US" altLang="ko-KR" sz="1600" b="0" i="0" spc="-14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4]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정교한 의술의 효용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5]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정교한 공업 기술의 효용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결 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ko-KR" altLang="en-US" sz="1600" b="1" i="0" spc="-140" dirty="0" err="1">
                          <a:solidFill>
                            <a:srgbClr val="000000"/>
                          </a:solidFill>
                          <a:latin typeface="+mn-lt"/>
                        </a:rPr>
                        <a:t>론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새로운 기예를 배우면 나라가 부강해진다</a:t>
                      </a:r>
                      <a:r>
                        <a:rPr lang="en-US" altLang="ko-KR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귀납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7115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❸</a:t>
                      </a:r>
                      <a:endParaRPr lang="ko-KR" altLang="en-US" sz="16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1]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유구 사람들은 중국의 문물과 기예를 배워 부강한 나라를 이루었다</a:t>
                      </a:r>
                      <a:r>
                        <a:rPr lang="en-US" altLang="ko-KR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사례 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2]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일본 사람들은 중국의 기술을 배워 부강한 나라를 이루었다</a:t>
                      </a:r>
                      <a:r>
                        <a:rPr lang="en-US" altLang="ko-KR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[</a:t>
                      </a: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결  </a:t>
                      </a:r>
                      <a:r>
                        <a:rPr lang="ko-KR" altLang="en-US" sz="1600" b="1" i="0" spc="-14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600" b="1" i="0" spc="-14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론</a:t>
                      </a:r>
                      <a:r>
                        <a:rPr lang="en-US" altLang="ko-KR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] </a:t>
                      </a:r>
                      <a:r>
                        <a:rPr lang="ko-KR" altLang="en-US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우리나라도 중국의 기예를 받아들여 나라를 부강하게 해야 한다</a:t>
                      </a:r>
                      <a:r>
                        <a:rPr lang="en-US" altLang="ko-KR" sz="1600" b="0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-140" dirty="0">
                          <a:solidFill>
                            <a:srgbClr val="000000"/>
                          </a:solidFill>
                          <a:latin typeface="+mn-lt"/>
                        </a:rPr>
                        <a:t>귀납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194</Words>
  <Application>Microsoft Office PowerPoint</Application>
  <PresentationFormat>화면 슬라이드 쇼(4:3)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23</cp:revision>
  <dcterms:modified xsi:type="dcterms:W3CDTF">2013-11-15T06:01:36Z</dcterms:modified>
</cp:coreProperties>
</file>