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  <p:sldId id="269" r:id="rId5"/>
    <p:sldId id="271" r:id="rId6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11/15/2013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755576" y="2294969"/>
            <a:ext cx="7560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1143000" indent="-1143000" algn="ctr">
              <a:lnSpc>
                <a:spcPct val="100000"/>
              </a:lnSpc>
            </a:pPr>
            <a:r>
              <a:rPr lang="en-US" altLang="ko-KR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(2) </a:t>
            </a: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내가 그린 히말라야시다 그림</a:t>
            </a:r>
            <a:endParaRPr lang="en-US" altLang="ko-KR" sz="4000" spc="0" dirty="0" smtClean="0">
              <a:solidFill>
                <a:schemeClr val="bg1">
                  <a:alpha val="100000"/>
                </a:schemeClr>
              </a:solidFill>
              <a:ea typeface="나눔손글씨 펜"/>
            </a:endParaRPr>
          </a:p>
        </p:txBody>
      </p:sp>
      <p:sp>
        <p:nvSpPr>
          <p:cNvPr id="6" name="slide2_shape3"/>
          <p:cNvSpPr/>
          <p:nvPr/>
        </p:nvSpPr>
        <p:spPr>
          <a:xfrm>
            <a:off x="395536" y="1079710"/>
            <a:ext cx="4032448" cy="793926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7000"/>
              </a:lnSpc>
            </a:pPr>
            <a:r>
              <a:rPr lang="en-US" altLang="ko-KR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1. </a:t>
            </a:r>
            <a:r>
              <a:rPr lang="ko-KR" altLang="en-US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세상을 보는 눈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핵심 정리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14400" y="2033112"/>
          <a:ext cx="7315200" cy="312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1839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작가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err="1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성석제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183960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갈래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단편 소설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성장 소설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시점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인칭 주인공 시점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배경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인구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20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만 명 정도의 작은 군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제재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초등 학생 시절 사생 대회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주제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선택의 갈림길에 놓인 아이들의 갈등과 성장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특징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두 주인공의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인칭 시점이 교차로 나타남</a:t>
                      </a:r>
                      <a:r>
                        <a:rPr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인물의 심리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갈등과 대응 방식이 효과적으로 드러남</a:t>
                      </a:r>
                      <a:r>
                        <a:rPr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·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‘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현재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-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과거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-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현재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’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의 순서로 전개됨</a:t>
                      </a:r>
                      <a:r>
                        <a:rPr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역순행적 구성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)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5842120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글</a:t>
            </a:r>
            <a:r>
              <a:rPr lang="ko-KR" altLang="en-US" sz="4000" kern="1200" spc="-5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의 짜임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755576" y="2349000"/>
          <a:ext cx="7488832" cy="2016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881"/>
                <a:gridCol w="6471951"/>
              </a:tblGrid>
              <a:tr h="40322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발단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초등학교 때 일어난 사건으로 다른 삶을 살게 된 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‘0’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과 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‘1’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의 서술자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40322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전개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학년 때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학년 대신 사생 대회에 나가 장원을 한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‘0’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의 서술자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40322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위기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학년이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되어 사생 대회에 참가한 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‘0’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과 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‘1’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의 서술자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40322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절정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장원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 그림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이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자신의 그림이 아니라는 사실을 알게 된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‘0’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의 서술자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40322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결말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어른이 되어 각자의 삶을 살아가는 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‘0’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과 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‘1’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의 서술자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등장인물의 삶과 태도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11560" y="1844824"/>
          <a:ext cx="7920880" cy="329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1656184"/>
                <a:gridCol w="1656184"/>
                <a:gridCol w="1944216"/>
                <a:gridCol w="1656184"/>
              </a:tblGrid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인물</a:t>
                      </a:r>
                      <a:endParaRPr lang="ko-KR" altLang="en-US" sz="16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어릴 때의 환경</a:t>
                      </a:r>
                      <a:endParaRPr lang="ko-KR" altLang="en-US" sz="16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사생 대회에 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1600" dirty="0" smtClean="0"/>
                        <a:t>참가하는 태도</a:t>
                      </a:r>
                      <a:endParaRPr lang="ko-KR" altLang="en-US" sz="16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중심 사건에 대한 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1600" dirty="0" smtClean="0"/>
                        <a:t>대응 방식</a:t>
                      </a:r>
                      <a:endParaRPr lang="ko-KR" altLang="en-US" sz="16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어른이 된 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1600" dirty="0" smtClean="0"/>
                        <a:t>현재의 삶</a:t>
                      </a:r>
                      <a:endParaRPr lang="ko-KR" altLang="en-US" sz="16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490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‘0’</a:t>
                      </a:r>
                      <a:r>
                        <a:rPr lang="ko-KR" altLang="en-US" sz="1600" b="1" dirty="0" smtClean="0"/>
                        <a:t>의 </a:t>
                      </a:r>
                      <a:endParaRPr lang="en-US" altLang="ko-KR" sz="1600" b="1" dirty="0" smtClean="0"/>
                    </a:p>
                    <a:p>
                      <a:pPr algn="ctr" latinLnBrk="1"/>
                      <a:r>
                        <a:rPr lang="ko-KR" altLang="en-US" sz="1600" b="1" dirty="0" smtClean="0"/>
                        <a:t>서술자</a:t>
                      </a:r>
                      <a:endParaRPr lang="en-US" altLang="ko-KR" sz="1600" b="1" dirty="0" smtClean="0"/>
                    </a:p>
                    <a:p>
                      <a:pPr algn="ctr" latinLnBrk="1"/>
                      <a:r>
                        <a:rPr lang="en-US" altLang="ko-KR" sz="1600" b="1" dirty="0" smtClean="0"/>
                        <a:t>(</a:t>
                      </a:r>
                      <a:r>
                        <a:rPr lang="ko-KR" altLang="en-US" sz="1600" b="1" dirty="0" smtClean="0"/>
                        <a:t>백선규</a:t>
                      </a:r>
                      <a:r>
                        <a:rPr lang="en-US" altLang="ko-KR" sz="1600" b="1" dirty="0" smtClean="0"/>
                        <a:t>)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600" dirty="0" smtClean="0">
                          <a:latin typeface="+mn-ea"/>
                          <a:ea typeface="+mn-ea"/>
                        </a:rPr>
                        <a:t>가난한 집 출신</a:t>
                      </a:r>
                      <a:endParaRPr lang="en-US" altLang="ko-KR" sz="1600" dirty="0" smtClean="0">
                        <a:latin typeface="+mn-ea"/>
                        <a:ea typeface="+mn-ea"/>
                      </a:endParaRPr>
                    </a:p>
                    <a:p>
                      <a:pPr algn="just" latinLnBrk="1"/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dirty="0" smtClean="0">
                          <a:latin typeface="+mn-ea"/>
                          <a:ea typeface="+mn-ea"/>
                        </a:rPr>
                        <a:t>전문적인 미술 교육을 받지 않음</a:t>
                      </a:r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1600" dirty="0" smtClean="0">
                          <a:latin typeface="+mn-lt"/>
                        </a:rPr>
                        <a:t>상을 타서 아버지에게 물려받은 재능을 확인하고 싶어 함</a:t>
                      </a:r>
                      <a:r>
                        <a:rPr lang="en-US" altLang="ko-KR" sz="1600" dirty="0" smtClean="0">
                          <a:latin typeface="+mn-lt"/>
                        </a:rPr>
                        <a:t>.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1600" dirty="0" smtClean="0">
                          <a:latin typeface="+mn-lt"/>
                        </a:rPr>
                        <a:t>기대를 걸었던 사람들을 실망시키기 싫음</a:t>
                      </a:r>
                      <a:r>
                        <a:rPr lang="en-US" altLang="ko-KR" sz="1600" dirty="0" smtClean="0">
                          <a:latin typeface="+mn-lt"/>
                        </a:rPr>
                        <a:t>. </a:t>
                      </a:r>
                      <a:r>
                        <a:rPr lang="en-US" altLang="ko-KR" sz="1600" dirty="0" smtClean="0">
                          <a:latin typeface="돋움"/>
                          <a:ea typeface="돋움"/>
                        </a:rPr>
                        <a:t>→ </a:t>
                      </a:r>
                      <a:r>
                        <a:rPr lang="ko-KR" altLang="en-US" sz="1600" dirty="0" smtClean="0">
                          <a:latin typeface="+mn-lt"/>
                        </a:rPr>
                        <a:t>사실을 밝히지 않음</a:t>
                      </a:r>
                      <a:r>
                        <a:rPr lang="en-US" altLang="ko-KR" sz="1600" dirty="0" smtClean="0">
                          <a:latin typeface="+mn-lt"/>
                        </a:rPr>
                        <a:t>. 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1600" dirty="0" smtClean="0">
                          <a:latin typeface="+mn-lt"/>
                        </a:rPr>
                        <a:t>자신의 재능을 끊임없이 의심하며 노력하여 유명한 화가가 됨</a:t>
                      </a:r>
                      <a:r>
                        <a:rPr lang="en-US" altLang="ko-KR" sz="1600" dirty="0" smtClean="0">
                          <a:latin typeface="+mn-lt"/>
                        </a:rPr>
                        <a:t>.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</a:tr>
              <a:tr h="150033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‘1’</a:t>
                      </a:r>
                      <a:r>
                        <a:rPr lang="ko-KR" altLang="en-US" sz="1600" b="1" dirty="0" smtClean="0"/>
                        <a:t>의 </a:t>
                      </a:r>
                      <a:endParaRPr lang="en-US" altLang="ko-KR" sz="1600" b="1" dirty="0" smtClean="0"/>
                    </a:p>
                    <a:p>
                      <a:pPr algn="ctr" latinLnBrk="1"/>
                      <a:r>
                        <a:rPr lang="ko-KR" altLang="en-US" sz="1600" b="1" dirty="0" smtClean="0"/>
                        <a:t>서술자</a:t>
                      </a:r>
                      <a:endParaRPr lang="en-US" altLang="ko-KR" sz="1600" b="1" dirty="0" smtClean="0"/>
                    </a:p>
                    <a:p>
                      <a:pPr algn="ctr" latinLnBrk="1"/>
                      <a:r>
                        <a:rPr lang="en-US" altLang="ko-KR" sz="1600" b="1" dirty="0" smtClean="0"/>
                        <a:t>(</a:t>
                      </a:r>
                      <a:r>
                        <a:rPr lang="ko-KR" altLang="en-US" sz="1600" b="1" dirty="0" smtClean="0"/>
                        <a:t>여자</a:t>
                      </a:r>
                      <a:r>
                        <a:rPr lang="en-US" altLang="ko-KR" sz="1600" b="1" dirty="0" smtClean="0"/>
                        <a:t>)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dirty="0" smtClean="0">
                          <a:latin typeface="+mn-ea"/>
                          <a:ea typeface="+mn-ea"/>
                        </a:rPr>
                        <a:t>부유한 가정 출신</a:t>
                      </a:r>
                      <a:endParaRPr lang="en-US" altLang="ko-KR" sz="1600" dirty="0" smtClean="0">
                        <a:latin typeface="+mn-ea"/>
                        <a:ea typeface="+mn-ea"/>
                      </a:endParaRPr>
                    </a:p>
                    <a:p>
                      <a:pPr algn="just" latinLnBrk="1"/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dirty="0" smtClean="0">
                          <a:latin typeface="+mn-ea"/>
                          <a:ea typeface="+mn-ea"/>
                        </a:rPr>
                        <a:t>전문적인 미술 교육을 받음</a:t>
                      </a:r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1600" dirty="0" smtClean="0">
                          <a:latin typeface="+mn-lt"/>
                        </a:rPr>
                        <a:t>상을 받으려 욕심내지 않음</a:t>
                      </a:r>
                      <a:r>
                        <a:rPr lang="en-US" altLang="ko-KR" sz="1600" dirty="0" smtClean="0">
                          <a:latin typeface="+mn-lt"/>
                        </a:rPr>
                        <a:t>.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smtClean="0">
                          <a:latin typeface="+mn-lt"/>
                        </a:rPr>
                        <a:t>실수를 바로잡는 일이 귀찮고</a:t>
                      </a:r>
                      <a:r>
                        <a:rPr lang="en-US" altLang="ko-KR" sz="1600" dirty="0" smtClean="0">
                          <a:latin typeface="+mn-lt"/>
                        </a:rPr>
                        <a:t>, </a:t>
                      </a:r>
                      <a:r>
                        <a:rPr lang="ko-KR" altLang="en-US" sz="1600" dirty="0" smtClean="0">
                          <a:latin typeface="+mn-lt"/>
                        </a:rPr>
                        <a:t>백선규에게 좌절감을 주기가 꺼려짐</a:t>
                      </a:r>
                      <a:r>
                        <a:rPr lang="en-US" altLang="ko-KR" sz="1600" dirty="0" smtClean="0">
                          <a:latin typeface="+mn-lt"/>
                        </a:rPr>
                        <a:t>. </a:t>
                      </a:r>
                      <a:r>
                        <a:rPr lang="en-US" altLang="ko-KR" sz="1600" dirty="0" smtClean="0">
                          <a:latin typeface="돋움"/>
                          <a:ea typeface="돋움"/>
                        </a:rPr>
                        <a:t>→ </a:t>
                      </a:r>
                      <a:r>
                        <a:rPr lang="ko-KR" altLang="en-US" sz="1600" dirty="0" smtClean="0">
                          <a:latin typeface="+mn-lt"/>
                        </a:rPr>
                        <a:t>사실을 밝히지 않음</a:t>
                      </a:r>
                      <a:r>
                        <a:rPr lang="en-US" altLang="ko-KR" sz="1600" dirty="0" smtClean="0">
                          <a:latin typeface="+mn-lt"/>
                        </a:rPr>
                        <a:t>. 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1600" dirty="0" smtClean="0">
                          <a:latin typeface="+mn-lt"/>
                        </a:rPr>
                        <a:t>행복한 가정을 꾸리고</a:t>
                      </a:r>
                      <a:r>
                        <a:rPr lang="en-US" altLang="ko-KR" sz="1600" dirty="0" smtClean="0">
                          <a:latin typeface="+mn-lt"/>
                        </a:rPr>
                        <a:t>, </a:t>
                      </a:r>
                      <a:r>
                        <a:rPr lang="ko-KR" altLang="en-US" sz="1600" dirty="0" smtClean="0">
                          <a:latin typeface="+mn-lt"/>
                        </a:rPr>
                        <a:t>미술 감상을 취미로 하며 자신의 삶에 만족함</a:t>
                      </a:r>
                      <a:r>
                        <a:rPr lang="en-US" altLang="ko-KR" sz="1600" dirty="0" smtClean="0">
                          <a:latin typeface="+mn-lt"/>
                        </a:rPr>
                        <a:t>.</a:t>
                      </a:r>
                      <a:endParaRPr lang="ko-KR" altLang="en-US" sz="16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서술자의 특징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83568" y="2060848"/>
          <a:ext cx="7848872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5688632"/>
              </a:tblGrid>
              <a:tr h="14245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1</a:t>
                      </a:r>
                      <a:r>
                        <a:rPr lang="ko-KR" altLang="en-US" b="1" dirty="0" smtClean="0"/>
                        <a:t>인칭 주인공 서술자</a:t>
                      </a:r>
                      <a:endParaRPr lang="ko-KR" altLang="en-US" b="1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소설 속에서 비중이 큰 인물이 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‘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나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’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의 시점에서 서술하는 방식으로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백선규와 여자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아이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가 각자 자신의 이야기를 함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just"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  <a:latin typeface="돋움"/>
                          <a:ea typeface="돋움"/>
                        </a:rPr>
                        <a:t>→ 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두 인물의 내면세계에 대해서 자세하게 파악할 수 있음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957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‘0’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과 </a:t>
                      </a:r>
                      <a:r>
                        <a:rPr lang="en-US" altLang="ko-KR" b="1" dirty="0" smtClean="0">
                          <a:solidFill>
                            <a:schemeClr val="bg1"/>
                          </a:solidFill>
                        </a:rPr>
                        <a:t>‘1’</a:t>
                      </a:r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이 교차하여 서술하는 방식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같은 상황 속에서 서로 다르게 나타나는 두 인물의 태도와 심리</a:t>
                      </a:r>
                      <a:endParaRPr lang="en-US" altLang="ko-KR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  <a:latin typeface="돋움"/>
                          <a:ea typeface="돋움"/>
                        </a:rPr>
                        <a:t>→ </a:t>
                      </a:r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두 인물을 비교해 볼 수 있음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358</Words>
  <Application>Microsoft Office PowerPoint</Application>
  <PresentationFormat>화면 슬라이드 쇼(4:3)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/>
      <vt:lpstr>슬라이드 1</vt:lpstr>
      <vt:lpstr>슬라이드 2</vt:lpstr>
      <vt:lpstr>슬라이드 3</vt:lpstr>
      <vt:lpstr>슬라이드 4</vt:lpstr>
      <vt:lpstr>슬라이드 5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misuser</cp:lastModifiedBy>
  <cp:revision>10</cp:revision>
  <dcterms:modified xsi:type="dcterms:W3CDTF">2013-11-15T04:17:23Z</dcterms:modified>
</cp:coreProperties>
</file>