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708" autoAdjust="0"/>
  </p:normalViewPr>
  <p:slideViewPr>
    <p:cSldViewPr>
      <p:cViewPr>
        <p:scale>
          <a:sx n="105" d="100"/>
          <a:sy n="105" d="100"/>
        </p:scale>
        <p:origin x="-12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고도성장과 사회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문화의 변화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산업화에 따른 변화와 그 문제점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72412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직사각형 10"/>
          <p:cNvSpPr/>
          <p:nvPr/>
        </p:nvSpPr>
        <p:spPr>
          <a:xfrm>
            <a:off x="288032" y="1268760"/>
            <a:ext cx="8820472" cy="514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/>
              <a:t>① 전태일이 위와 같은 탄원서를 작성하게 된 당시 한국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 </a:t>
            </a:r>
            <a:r>
              <a:rPr lang="en-US" altLang="ko-KR" sz="2300" b="1" dirty="0" smtClean="0"/>
              <a:t>  </a:t>
            </a:r>
            <a:r>
              <a:rPr lang="ko-KR" altLang="en-US" sz="2300" b="1" dirty="0" smtClean="0"/>
              <a:t>사회의 </a:t>
            </a:r>
            <a:r>
              <a:rPr lang="ko-KR" altLang="en-US" sz="2300" b="1" dirty="0"/>
              <a:t>현실에 대하여 토론해 </a:t>
            </a:r>
            <a:r>
              <a:rPr lang="ko-KR" altLang="en-US" sz="2300" b="1" dirty="0" smtClean="0"/>
              <a:t>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300" b="1" dirty="0">
                <a:solidFill>
                  <a:srgbClr val="0000FF"/>
                </a:solidFill>
              </a:rPr>
              <a:t>예시</a:t>
            </a:r>
            <a:r>
              <a:rPr lang="en-US" altLang="ko-KR" sz="2300" b="1" dirty="0">
                <a:solidFill>
                  <a:srgbClr val="0000FF"/>
                </a:solidFill>
              </a:rPr>
              <a:t>] </a:t>
            </a:r>
            <a:r>
              <a:rPr lang="ko-KR" altLang="en-US" sz="2300" b="1" dirty="0">
                <a:solidFill>
                  <a:srgbClr val="0000FF"/>
                </a:solidFill>
              </a:rPr>
              <a:t>우리나라는 선진국보다 뒤늦게 산업화 대열에 참여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 </a:t>
            </a:r>
            <a:r>
              <a:rPr lang="ko-KR" altLang="en-US" sz="2300" b="1" dirty="0">
                <a:solidFill>
                  <a:srgbClr val="0000FF"/>
                </a:solidFill>
              </a:rPr>
              <a:t>하였기 때문에 낮은 임금을 통한 가격 경쟁력을 바탕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 </a:t>
            </a:r>
            <a:r>
              <a:rPr lang="ko-KR" altLang="en-US" sz="2300" b="1" dirty="0">
                <a:solidFill>
                  <a:srgbClr val="0000FF"/>
                </a:solidFill>
              </a:rPr>
              <a:t>으로 기술과 자본의 열세를 만회하고자 하였다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b="1" dirty="0">
                <a:solidFill>
                  <a:srgbClr val="0000FF"/>
                </a:solidFill>
              </a:rPr>
              <a:t>따라서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</a:t>
            </a:r>
            <a:r>
              <a:rPr lang="ko-KR" altLang="en-US" sz="2300" b="1" dirty="0">
                <a:solidFill>
                  <a:srgbClr val="0000FF"/>
                </a:solidFill>
              </a:rPr>
              <a:t> 근로 기준법은 존재했지만 지켜지지 않았으며</a:t>
            </a:r>
            <a:r>
              <a:rPr lang="en-US" altLang="ko-KR" sz="2300" b="1" dirty="0">
                <a:solidFill>
                  <a:srgbClr val="0000FF"/>
                </a:solidFill>
              </a:rPr>
              <a:t>, </a:t>
            </a:r>
            <a:r>
              <a:rPr lang="ko-KR" altLang="en-US" sz="2300" b="1" dirty="0">
                <a:solidFill>
                  <a:srgbClr val="0000FF"/>
                </a:solidFill>
              </a:rPr>
              <a:t>노동자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 </a:t>
            </a:r>
            <a:r>
              <a:rPr lang="ko-KR" altLang="en-US" sz="2300" b="1" dirty="0">
                <a:solidFill>
                  <a:srgbClr val="0000FF"/>
                </a:solidFill>
              </a:rPr>
              <a:t>들은 저임금과 장시간 노동 및 노동 착취 등 나쁜 환경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 </a:t>
            </a:r>
            <a:r>
              <a:rPr lang="ko-KR" altLang="en-US" sz="2300" b="1" dirty="0">
                <a:solidFill>
                  <a:srgbClr val="0000FF"/>
                </a:solidFill>
              </a:rPr>
              <a:t>에서 힘들게 일해야만 하였다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b="1" dirty="0">
                <a:solidFill>
                  <a:srgbClr val="0000FF"/>
                </a:solidFill>
              </a:rPr>
              <a:t>뿐만 아니라 임금 인상과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</a:t>
            </a:r>
            <a:r>
              <a:rPr lang="ko-KR" altLang="en-US" sz="2300" b="1" dirty="0">
                <a:solidFill>
                  <a:srgbClr val="0000FF"/>
                </a:solidFill>
              </a:rPr>
              <a:t> 노동 조건 개선을 요구하는 노동자들의 요구는 모두 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 </a:t>
            </a:r>
            <a:r>
              <a:rPr lang="ko-KR" altLang="en-US" sz="2300" b="1" dirty="0">
                <a:solidFill>
                  <a:srgbClr val="0000FF"/>
                </a:solidFill>
              </a:rPr>
              <a:t>받아들여지지 않았으며</a:t>
            </a:r>
            <a:r>
              <a:rPr lang="en-US" altLang="ko-KR" sz="2300" b="1" dirty="0">
                <a:solidFill>
                  <a:srgbClr val="0000FF"/>
                </a:solidFill>
              </a:rPr>
              <a:t>, </a:t>
            </a:r>
            <a:r>
              <a:rPr lang="ko-KR" altLang="en-US" sz="2300" b="1" dirty="0">
                <a:solidFill>
                  <a:srgbClr val="0000FF"/>
                </a:solidFill>
              </a:rPr>
              <a:t>유신 체제 아래에서 조직적인</a:t>
            </a:r>
            <a:endParaRPr lang="en-US" altLang="ko-KR" sz="23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0000FF"/>
                </a:solidFill>
              </a:rPr>
              <a:t>         </a:t>
            </a:r>
            <a:r>
              <a:rPr lang="ko-KR" altLang="en-US" sz="2300" b="1" dirty="0">
                <a:solidFill>
                  <a:srgbClr val="0000FF"/>
                </a:solidFill>
              </a:rPr>
              <a:t> 노동 운동 역시 억압되었다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.</a:t>
            </a:r>
            <a:endParaRPr lang="ko-KR" altLang="en-US" sz="2300" b="1" dirty="0">
              <a:solidFill>
                <a:srgbClr val="0000FF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1120676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7. </a:t>
            </a:r>
            <a:r>
              <a:rPr lang="ko-KR" altLang="en-US" sz="2400" b="1" dirty="0">
                <a:solidFill>
                  <a:srgbClr val="0070C0"/>
                </a:solidFill>
              </a:rPr>
              <a:t>대중문화의 발달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대중 매체의 보급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텔레비전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박정희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대중매체 장악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반공 의식 고취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정부 시책 홍보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전두환 정부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상업적 프로 스포츠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언론과 문화 통제 여전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한류 열풍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드라마 수출 등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82" y="3501008"/>
            <a:ext cx="6356670" cy="3105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649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현대 사회의 과제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39524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823718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51666" y="2321406"/>
            <a:ext cx="51566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도시화로 인해 나타난 문제점들을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51664" y="3718072"/>
            <a:ext cx="53006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대중문화의 확산과 발달 과정을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83768" y="6093296"/>
            <a:ext cx="408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1989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년 추석 경부 고속 국도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하행선 정체 구간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069248" cy="4886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818455"/>
            <a:ext cx="561662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급격한 도시화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1960~1970</a:t>
            </a:r>
            <a:r>
              <a:rPr lang="ko-KR" altLang="en-US" sz="2400" b="1" dirty="0"/>
              <a:t>년대 급격한 </a:t>
            </a:r>
            <a:r>
              <a:rPr lang="ko-KR" altLang="en-US" sz="2400" b="1" dirty="0" smtClean="0"/>
              <a:t>산업화와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도시화 </a:t>
            </a:r>
            <a:r>
              <a:rPr lang="ko-KR" altLang="en-US" sz="2400" b="1" dirty="0"/>
              <a:t>진행</a:t>
            </a:r>
            <a:r>
              <a:rPr lang="en-US" altLang="ko-KR" sz="2400" b="1" dirty="0"/>
              <a:t>, 1970</a:t>
            </a:r>
            <a:r>
              <a:rPr lang="ko-KR" altLang="en-US" sz="2400" b="1" dirty="0"/>
              <a:t>년대 텔레비전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1980</a:t>
            </a:r>
            <a:r>
              <a:rPr lang="ko-KR" altLang="en-US" sz="2400" b="1" dirty="0"/>
              <a:t>년대 이후 자동차 대중화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농어촌 젊은이의 대도시와 </a:t>
            </a:r>
            <a:r>
              <a:rPr lang="ko-KR" altLang="en-US" sz="2400" b="1" dirty="0" smtClean="0"/>
              <a:t>신흥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공업 </a:t>
            </a:r>
            <a:r>
              <a:rPr lang="ko-KR" altLang="en-US" sz="2400" b="1" dirty="0"/>
              <a:t>도시 이주 증가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도시의 환경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교통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주택 문제 발생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44824"/>
            <a:ext cx="3227294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196752"/>
            <a:ext cx="83529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도시 빈민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달동네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판자촌 등 빈민촌 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도심 재개발과 철거민 문제 → 광주 </a:t>
            </a:r>
            <a:r>
              <a:rPr lang="ko-KR" altLang="en-US" sz="2400" b="1" dirty="0" err="1"/>
              <a:t>대단지</a:t>
            </a:r>
            <a:r>
              <a:rPr lang="ko-KR" altLang="en-US" sz="2400" b="1" dirty="0"/>
              <a:t> 사건</a:t>
            </a:r>
            <a:r>
              <a:rPr lang="en-US" altLang="ko-KR" sz="2400" b="1" dirty="0"/>
              <a:t>(1971),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서울 </a:t>
            </a:r>
            <a:r>
              <a:rPr lang="ko-KR" altLang="en-US" sz="2400" b="1" dirty="0"/>
              <a:t>용산 재개발 과정 </a:t>
            </a:r>
            <a:r>
              <a:rPr lang="ko-KR" altLang="en-US" sz="2400" b="1" dirty="0" smtClean="0"/>
              <a:t>중 철거민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경찰 사망 사건</a:t>
            </a:r>
            <a:r>
              <a:rPr lang="en-US" altLang="ko-KR" sz="2400" b="1" dirty="0"/>
              <a:t>(2009)</a:t>
            </a:r>
            <a:endParaRPr lang="ko-KR" altLang="en-US" sz="2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52" y="3212975"/>
            <a:ext cx="3745856" cy="3439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746447"/>
            <a:ext cx="835292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농촌을 살리려는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도시와 농어촌 간의 소득과 문화 격차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새마을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농촌 환경 개선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소득 증대 산업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도시와 직장으로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국민정신 운동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근면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자조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협동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농민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함평 고구마 피해 보상 투쟁 계기로 확산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전국적 농민 단체 구성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834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9552" y="1340768"/>
            <a:ext cx="8352928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위기의 농촌 현실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값싼 외국 농산물과 경쟁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농간 소득 격차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농가 부채 문제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농촌 인구의 </a:t>
            </a:r>
            <a:r>
              <a:rPr lang="ko-KR" altLang="en-US" sz="2400" b="1" dirty="0" smtClean="0"/>
              <a:t>감소와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고령화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3557412" cy="3130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1158297"/>
            <a:ext cx="849694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노동 운동의 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성장 위주의 경제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노동자의 저임금과 장시간 노동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전태일 분신</a:t>
            </a:r>
            <a:r>
              <a:rPr lang="en-US" altLang="ko-KR" sz="2400" b="1" dirty="0"/>
              <a:t>(1970): </a:t>
            </a:r>
            <a:r>
              <a:rPr lang="ko-KR" altLang="en-US" sz="2400" b="1" dirty="0"/>
              <a:t>학생과 지식인의 노동 문제에 </a:t>
            </a:r>
            <a:r>
              <a:rPr lang="ko-KR" altLang="en-US" sz="2400" b="1" dirty="0" smtClean="0"/>
              <a:t>관심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노동 운동 본격화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YH </a:t>
            </a:r>
            <a:r>
              <a:rPr lang="ko-KR" altLang="en-US" sz="2400" b="1" dirty="0"/>
              <a:t>무역 사건</a:t>
            </a:r>
            <a:r>
              <a:rPr lang="en-US" altLang="ko-KR" sz="2400" b="1" dirty="0"/>
              <a:t>(1979): </a:t>
            </a:r>
            <a:r>
              <a:rPr lang="ko-KR" altLang="en-US" sz="2400" b="1" dirty="0"/>
              <a:t>유신 체제의 붕괴로 </a:t>
            </a:r>
            <a:r>
              <a:rPr lang="ko-KR" altLang="en-US" sz="2400" b="1" dirty="0" smtClean="0"/>
              <a:t>연결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노동 운동의 활성화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 민주 항쟁 이후 노동 운동 활발 → 대다수 </a:t>
            </a:r>
            <a:r>
              <a:rPr lang="ko-KR" altLang="en-US" sz="2400" b="1" dirty="0" smtClean="0"/>
              <a:t>직장에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노동조합 결성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전국 민주 노동조합 총연맹과 전국 </a:t>
            </a:r>
            <a:r>
              <a:rPr lang="ko-KR" altLang="en-US" sz="2400" b="1" dirty="0" smtClean="0"/>
              <a:t>교직원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노동조합의 합법화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노사정</a:t>
            </a:r>
            <a:r>
              <a:rPr lang="ko-KR" altLang="en-US" sz="2400" b="1" dirty="0"/>
              <a:t> 위원회 구성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공무원 </a:t>
            </a:r>
            <a:r>
              <a:rPr lang="ko-KR" altLang="en-US" sz="2400" b="1" dirty="0" smtClean="0"/>
              <a:t>노조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단결권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단체 </a:t>
            </a:r>
            <a:r>
              <a:rPr lang="ko-KR" altLang="en-US" sz="2400" b="1" dirty="0" smtClean="0"/>
              <a:t>교섭권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인정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(346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0" name="TextBox 1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고도성장과 사회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·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문화의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산업화에 따른 변화와 그 문제점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16"/>
            <a:ext cx="9144000" cy="433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3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617</Words>
  <Application>Microsoft Office PowerPoint</Application>
  <PresentationFormat>화면 슬라이드 쇼(4:3)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2462</cp:revision>
  <dcterms:created xsi:type="dcterms:W3CDTF">2013-03-25T12:51:11Z</dcterms:created>
  <dcterms:modified xsi:type="dcterms:W3CDTF">2013-12-18T02:19:48Z</dcterms:modified>
</cp:coreProperties>
</file>