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3" r:id="rId3"/>
    <p:sldId id="260" r:id="rId4"/>
    <p:sldId id="300" r:id="rId5"/>
    <p:sldId id="308" r:id="rId6"/>
    <p:sldId id="317" r:id="rId7"/>
    <p:sldId id="318" r:id="rId8"/>
    <p:sldId id="319" r:id="rId9"/>
    <p:sldId id="320" r:id="rId10"/>
    <p:sldId id="264" r:id="rId11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34587" autoAdjust="0"/>
    <p:restoredTop sz="94708" autoAdjust="0"/>
  </p:normalViewPr>
  <p:slideViewPr>
    <p:cSldViewPr>
      <p:cViewPr>
        <p:scale>
          <a:sx n="105" d="100"/>
          <a:sy n="105" d="100"/>
        </p:scale>
        <p:origin x="126" y="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896100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713168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518225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729209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973590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866260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641804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158112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178261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030955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635352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691263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840"/>
            <a:ext cx="9144000" cy="685632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707904" y="3068960"/>
            <a:ext cx="5328592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en-US" altLang="ko-KR" sz="2000" b="1" dirty="0" smtClean="0"/>
              <a:t>2. </a:t>
            </a:r>
            <a:r>
              <a:rPr lang="ko-KR" altLang="en-US" sz="2000" b="1" dirty="0" smtClean="0"/>
              <a:t>자유 민주주의의 시련과 발전</a:t>
            </a:r>
            <a:endParaRPr lang="en-US" altLang="ko-KR" sz="2000" b="1" dirty="0" smtClean="0"/>
          </a:p>
          <a:p>
            <a:pPr algn="r">
              <a:lnSpc>
                <a:spcPct val="130000"/>
              </a:lnSpc>
            </a:pPr>
            <a:r>
              <a:rPr lang="en-US" altLang="ko-KR" sz="1600" dirty="0" smtClean="0"/>
              <a:t>6</a:t>
            </a:r>
            <a:r>
              <a:rPr lang="ko-KR" altLang="en-US" sz="1600" dirty="0" smtClean="0"/>
              <a:t>월 민주 항쟁</a:t>
            </a:r>
            <a:endParaRPr lang="ko-KR" altLang="en-US" sz="1600" dirty="0"/>
          </a:p>
        </p:txBody>
      </p:sp>
      <p:grpSp>
        <p:nvGrpSpPr>
          <p:cNvPr id="10" name="그룹 9"/>
          <p:cNvGrpSpPr/>
          <p:nvPr/>
        </p:nvGrpSpPr>
        <p:grpSpPr>
          <a:xfrm>
            <a:off x="7380312" y="3522494"/>
            <a:ext cx="260873" cy="338554"/>
            <a:chOff x="6381669" y="3444431"/>
            <a:chExt cx="260873" cy="338554"/>
          </a:xfrm>
        </p:grpSpPr>
        <p:sp>
          <p:nvSpPr>
            <p:cNvPr id="11" name="TextBox 10"/>
            <p:cNvSpPr txBox="1"/>
            <p:nvPr/>
          </p:nvSpPr>
          <p:spPr>
            <a:xfrm>
              <a:off x="6381669" y="3444431"/>
              <a:ext cx="260873" cy="338554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600" dirty="0" smtClean="0">
                  <a:ln w="12700">
                    <a:noFill/>
                  </a:ln>
                </a:rPr>
                <a:t>6</a:t>
              </a:r>
              <a:endParaRPr lang="ko-KR" altLang="en-US" sz="1600" dirty="0">
                <a:ln w="12700">
                  <a:noFill/>
                </a:ln>
              </a:endParaRPr>
            </a:p>
          </p:txBody>
        </p:sp>
        <p:sp>
          <p:nvSpPr>
            <p:cNvPr id="12" name="직사각형 11"/>
            <p:cNvSpPr/>
            <p:nvPr/>
          </p:nvSpPr>
          <p:spPr>
            <a:xfrm>
              <a:off x="6399359" y="3501008"/>
              <a:ext cx="216024" cy="216024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1854753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20"/>
            <a:ext cx="9144000" cy="68571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101829" y="2649569"/>
            <a:ext cx="3414387" cy="1643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2800" b="1" dirty="0" smtClean="0">
                <a:solidFill>
                  <a:schemeClr val="accent3">
                    <a:lumMod val="50000"/>
                  </a:schemeClr>
                </a:solidFill>
              </a:rPr>
              <a:t>민주화의 진행과 </a:t>
            </a:r>
            <a:endParaRPr lang="en-US" altLang="ko-KR" sz="28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ko-KR" altLang="en-US" sz="2800" b="1" dirty="0" smtClean="0">
                <a:solidFill>
                  <a:schemeClr val="accent3">
                    <a:lumMod val="50000"/>
                  </a:schemeClr>
                </a:solidFill>
              </a:rPr>
              <a:t>평화적 정권 교체</a:t>
            </a:r>
            <a:endParaRPr lang="en-US" altLang="ko-KR" sz="28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ko-KR" sz="2800" b="1" dirty="0" smtClean="0">
                <a:solidFill>
                  <a:schemeClr val="accent3">
                    <a:lumMod val="50000"/>
                  </a:schemeClr>
                </a:solidFill>
              </a:rPr>
              <a:t>                   </a:t>
            </a:r>
            <a:r>
              <a:rPr lang="ko-KR" altLang="en-US" sz="2000" b="1" dirty="0" smtClean="0"/>
              <a:t>입니다</a:t>
            </a:r>
            <a:r>
              <a:rPr lang="en-US" altLang="ko-KR" sz="2000" b="1" dirty="0" smtClean="0"/>
              <a:t>.</a:t>
            </a:r>
            <a:endParaRPr lang="ko-KR" altLang="en-US" sz="2000" b="1" dirty="0"/>
          </a:p>
        </p:txBody>
      </p:sp>
      <p:sp>
        <p:nvSpPr>
          <p:cNvPr id="8" name="모서리가 둥근 직사각형 7"/>
          <p:cNvSpPr/>
          <p:nvPr/>
        </p:nvSpPr>
        <p:spPr bwMode="auto">
          <a:xfrm>
            <a:off x="2699793" y="2780928"/>
            <a:ext cx="357188" cy="357188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b="1" dirty="0" smtClean="0">
                <a:latin typeface="+mj-lt"/>
                <a:ea typeface="맑은 고딕" pitchFamily="50" charset="-127"/>
              </a:rPr>
              <a:t>7</a:t>
            </a:r>
            <a:endParaRPr lang="en-US" altLang="ko-KR" sz="1800" b="1" dirty="0" smtClean="0">
              <a:latin typeface="+mj-lt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3287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680"/>
            <a:ext cx="9144000" cy="6856320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2526" y="2494729"/>
            <a:ext cx="531992" cy="352923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4293" y="3750670"/>
            <a:ext cx="545459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151665" y="2420888"/>
            <a:ext cx="5156639" cy="935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2300" b="1" dirty="0" smtClean="0">
                <a:latin typeface="+mn-ea"/>
              </a:rPr>
              <a:t> </a:t>
            </a:r>
            <a:r>
              <a:rPr lang="ko-KR" altLang="en-US" sz="2400" b="1" dirty="0"/>
              <a:t>전두환 정부의 정책 내용을 파악할 수 있다</a:t>
            </a:r>
            <a:r>
              <a:rPr lang="en-US" altLang="ko-KR" sz="2400" b="1" dirty="0"/>
              <a:t>.</a:t>
            </a:r>
            <a:endParaRPr lang="ko-KR" altLang="en-US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2151664" y="3645024"/>
            <a:ext cx="5300656" cy="935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2300" b="1" dirty="0" smtClean="0"/>
              <a:t> </a:t>
            </a:r>
            <a:r>
              <a:rPr lang="ko-KR" altLang="en-US" sz="2400" b="1" dirty="0"/>
              <a:t>헌정 체제를 되살린 </a:t>
            </a:r>
            <a:r>
              <a:rPr lang="en-US" altLang="ko-KR" sz="2400" b="1" dirty="0"/>
              <a:t>6</a:t>
            </a:r>
            <a:r>
              <a:rPr lang="ko-KR" altLang="en-US" sz="2400" b="1" dirty="0"/>
              <a:t>월 민주 항쟁의 의의를 이해할 수 있다</a:t>
            </a:r>
            <a:r>
              <a:rPr lang="en-US" altLang="ko-KR" sz="2400" b="1" dirty="0"/>
              <a:t>.</a:t>
            </a:r>
            <a:endParaRPr lang="ko-KR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xmlns="" val="1795644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208"/>
            <a:ext cx="9144000" cy="68563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35696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(332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grpSp>
        <p:nvGrpSpPr>
          <p:cNvPr id="12" name="그룹 11"/>
          <p:cNvGrpSpPr/>
          <p:nvPr/>
        </p:nvGrpSpPr>
        <p:grpSpPr>
          <a:xfrm>
            <a:off x="3131840" y="77723"/>
            <a:ext cx="5904656" cy="861774"/>
            <a:chOff x="3059832" y="131728"/>
            <a:chExt cx="5904656" cy="861774"/>
          </a:xfrm>
        </p:grpSpPr>
        <p:sp>
          <p:nvSpPr>
            <p:cNvPr id="18" name="TextBox 17"/>
            <p:cNvSpPr txBox="1"/>
            <p:nvPr/>
          </p:nvSpPr>
          <p:spPr>
            <a:xfrm>
              <a:off x="3059832" y="131728"/>
              <a:ext cx="5904656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2.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자유 민주주의의 시련과 발전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en-US" altLang="ko-KR" sz="2600" b="1" dirty="0" smtClean="0">
                  <a:solidFill>
                    <a:schemeClr val="tx2">
                      <a:lumMod val="75000"/>
                    </a:schemeClr>
                  </a:solidFill>
                </a:rPr>
                <a:t>6</a:t>
              </a:r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월 민주 항쟁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0" name="모서리가 둥근 직사각형 19"/>
            <p:cNvSpPr/>
            <p:nvPr/>
          </p:nvSpPr>
          <p:spPr bwMode="auto">
            <a:xfrm>
              <a:off x="6375052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6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2879812" y="5857527"/>
            <a:ext cx="40496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 smtClean="0">
                <a:latin typeface="나눔고딕 ExtraBold"/>
                <a:ea typeface="나눔고딕 ExtraBold"/>
              </a:rPr>
              <a:t>▲고 박종철 추도 및 고문 근절을 위한 침묵 시위</a:t>
            </a:r>
            <a:endParaRPr lang="ko-KR" altLang="en-US" sz="1050" dirty="0"/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75656" y="1609055"/>
            <a:ext cx="6393771" cy="4147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0258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9592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(332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95536" y="1700808"/>
            <a:ext cx="8383472" cy="363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70C0"/>
                </a:solidFill>
              </a:rPr>
              <a:t>1. </a:t>
            </a:r>
            <a:r>
              <a:rPr lang="ko-KR" altLang="en-US" sz="2400" b="1" dirty="0">
                <a:solidFill>
                  <a:srgbClr val="0070C0"/>
                </a:solidFill>
              </a:rPr>
              <a:t>전두환 정부의 위기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① </a:t>
            </a:r>
            <a:r>
              <a:rPr lang="ko-KR" altLang="en-US" sz="2400" b="1" dirty="0"/>
              <a:t>유화 정책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야간 통행금지 폐지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두발과 교복 자율화</a:t>
            </a:r>
            <a:r>
              <a:rPr lang="en-US" altLang="ko-KR" sz="2400" b="1" dirty="0" smtClean="0"/>
              <a:t>,</a:t>
            </a:r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/>
              <a:t>프로 야구단 창단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② </a:t>
            </a:r>
            <a:r>
              <a:rPr lang="ko-KR" altLang="en-US" sz="2400" b="1" dirty="0"/>
              <a:t>위기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친인척 비리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정권 장악 과정의 불법성과 </a:t>
            </a:r>
            <a:r>
              <a:rPr lang="ko-KR" altLang="en-US" sz="2400" b="1" dirty="0" err="1" smtClean="0"/>
              <a:t>비도덕성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으로 </a:t>
            </a:r>
            <a:r>
              <a:rPr lang="ko-KR" altLang="en-US" sz="2400" b="1" dirty="0"/>
              <a:t>국민적 저항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③ </a:t>
            </a:r>
            <a:r>
              <a:rPr lang="ko-KR" altLang="en-US" sz="2400" b="1" dirty="0"/>
              <a:t>국민적 저항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민주화 추진 위원회 조직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전국 학생 </a:t>
            </a:r>
            <a:r>
              <a:rPr lang="ko-KR" altLang="en-US" sz="2400" b="1" dirty="0" smtClean="0"/>
              <a:t>연합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결성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신한 민주당의 대통령 직선제를 위한 </a:t>
            </a:r>
            <a:r>
              <a:rPr lang="en-US" altLang="ko-KR" sz="2400" b="1" dirty="0"/>
              <a:t>1</a:t>
            </a:r>
            <a:r>
              <a:rPr lang="ko-KR" altLang="en-US" sz="2400" b="1" dirty="0"/>
              <a:t>천만 명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개헌 </a:t>
            </a:r>
            <a:r>
              <a:rPr lang="ko-KR" altLang="en-US" sz="2400" b="1" dirty="0"/>
              <a:t>서명 운동 전개</a:t>
            </a:r>
          </a:p>
        </p:txBody>
      </p:sp>
      <p:grpSp>
        <p:nvGrpSpPr>
          <p:cNvPr id="23" name="그룹 22"/>
          <p:cNvGrpSpPr/>
          <p:nvPr/>
        </p:nvGrpSpPr>
        <p:grpSpPr>
          <a:xfrm>
            <a:off x="3131840" y="77723"/>
            <a:ext cx="5904656" cy="861774"/>
            <a:chOff x="3059832" y="131728"/>
            <a:chExt cx="5904656" cy="861774"/>
          </a:xfrm>
        </p:grpSpPr>
        <p:sp>
          <p:nvSpPr>
            <p:cNvPr id="24" name="TextBox 23"/>
            <p:cNvSpPr txBox="1"/>
            <p:nvPr/>
          </p:nvSpPr>
          <p:spPr>
            <a:xfrm>
              <a:off x="3059832" y="131728"/>
              <a:ext cx="5904656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2.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자유 민주주의의 시련과 발전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en-US" altLang="ko-KR" sz="2600" b="1" dirty="0" smtClean="0">
                  <a:solidFill>
                    <a:schemeClr val="tx2">
                      <a:lumMod val="75000"/>
                    </a:schemeClr>
                  </a:solidFill>
                </a:rPr>
                <a:t>6</a:t>
              </a:r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월 민주 항쟁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5" name="모서리가 둥근 직사각형 24"/>
            <p:cNvSpPr/>
            <p:nvPr/>
          </p:nvSpPr>
          <p:spPr bwMode="auto">
            <a:xfrm>
              <a:off x="6375052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6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769102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9592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(332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539552" y="1700808"/>
            <a:ext cx="8352928" cy="27078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70C0"/>
                </a:solidFill>
              </a:rPr>
              <a:t>2. 6</a:t>
            </a:r>
            <a:r>
              <a:rPr lang="ko-KR" altLang="en-US" sz="2400" b="1" dirty="0">
                <a:solidFill>
                  <a:srgbClr val="0070C0"/>
                </a:solidFill>
              </a:rPr>
              <a:t>월 민주 항쟁의 서막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① </a:t>
            </a:r>
            <a:r>
              <a:rPr lang="ko-KR" altLang="en-US" sz="2400" b="1" dirty="0"/>
              <a:t>전두환 정부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금강산 댐 사건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대학생 시위 강경 진압</a:t>
            </a:r>
            <a:r>
              <a:rPr lang="en-US" altLang="ko-KR" sz="2400" b="1" dirty="0"/>
              <a:t>,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부천 </a:t>
            </a:r>
            <a:r>
              <a:rPr lang="ko-KR" altLang="en-US" sz="2400" b="1" dirty="0"/>
              <a:t>경찰서 성 고문 사건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② </a:t>
            </a:r>
            <a:r>
              <a:rPr lang="ko-KR" altLang="en-US" sz="2400" b="1" dirty="0"/>
              <a:t>박종철 사망</a:t>
            </a:r>
            <a:r>
              <a:rPr lang="en-US" altLang="ko-KR" sz="2400" b="1" dirty="0"/>
              <a:t>(1987. 1.): </a:t>
            </a:r>
            <a:r>
              <a:rPr lang="ko-KR" altLang="en-US" sz="2400" b="1" dirty="0"/>
              <a:t>책상을 탁하고 치니 억하고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죽었다는 </a:t>
            </a:r>
            <a:r>
              <a:rPr lang="ko-KR" altLang="en-US" sz="2400" b="1" dirty="0"/>
              <a:t>경찰의 사실 왜곡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③ </a:t>
            </a:r>
            <a:r>
              <a:rPr lang="en-US" altLang="ko-KR" sz="2400" b="1" dirty="0"/>
              <a:t>4·13 </a:t>
            </a:r>
            <a:r>
              <a:rPr lang="ko-KR" altLang="en-US" sz="2400" b="1" dirty="0"/>
              <a:t>호헌 조치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전두환은 직선제 개헌 논의 자체 금지</a:t>
            </a:r>
          </a:p>
        </p:txBody>
      </p:sp>
      <p:grpSp>
        <p:nvGrpSpPr>
          <p:cNvPr id="25" name="그룹 24"/>
          <p:cNvGrpSpPr/>
          <p:nvPr/>
        </p:nvGrpSpPr>
        <p:grpSpPr>
          <a:xfrm>
            <a:off x="3131840" y="77723"/>
            <a:ext cx="5904656" cy="861774"/>
            <a:chOff x="3059832" y="131728"/>
            <a:chExt cx="5904656" cy="861774"/>
          </a:xfrm>
        </p:grpSpPr>
        <p:sp>
          <p:nvSpPr>
            <p:cNvPr id="26" name="TextBox 25"/>
            <p:cNvSpPr txBox="1"/>
            <p:nvPr/>
          </p:nvSpPr>
          <p:spPr>
            <a:xfrm>
              <a:off x="3059832" y="131728"/>
              <a:ext cx="5904656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2.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자유 민주주의의 시련과 발전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en-US" altLang="ko-KR" sz="2600" b="1" dirty="0" smtClean="0">
                  <a:solidFill>
                    <a:schemeClr val="tx2">
                      <a:lumMod val="75000"/>
                    </a:schemeClr>
                  </a:solidFill>
                </a:rPr>
                <a:t>6</a:t>
              </a:r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월 민주 항쟁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7" name="모서리가 둥근 직사각형 26"/>
            <p:cNvSpPr/>
            <p:nvPr/>
          </p:nvSpPr>
          <p:spPr bwMode="auto">
            <a:xfrm>
              <a:off x="6375052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6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019197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9592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(333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79512" y="1556792"/>
            <a:ext cx="8820472" cy="4081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70C0"/>
                </a:solidFill>
              </a:rPr>
              <a:t>3. 6</a:t>
            </a:r>
            <a:r>
              <a:rPr lang="ko-KR" altLang="en-US" sz="2400" b="1" dirty="0">
                <a:solidFill>
                  <a:srgbClr val="0070C0"/>
                </a:solidFill>
              </a:rPr>
              <a:t>월 민주 항쟁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① </a:t>
            </a:r>
            <a:r>
              <a:rPr lang="ko-KR" altLang="en-US" sz="2400" b="1" dirty="0"/>
              <a:t>전개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천주교 정의 구현 </a:t>
            </a:r>
            <a:r>
              <a:rPr lang="ko-KR" altLang="en-US" sz="2400" b="1" dirty="0" err="1"/>
              <a:t>사제단의</a:t>
            </a:r>
            <a:r>
              <a:rPr lang="ko-KR" altLang="en-US" sz="2400" b="1" dirty="0"/>
              <a:t> 박종철 사망 원인 폭로</a:t>
            </a:r>
            <a:r>
              <a:rPr lang="en-US" altLang="ko-KR" sz="2400" b="1" dirty="0" smtClean="0"/>
              <a:t>,</a:t>
            </a:r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err="1"/>
              <a:t>이한열</a:t>
            </a:r>
            <a:r>
              <a:rPr lang="ko-KR" altLang="en-US" sz="2400" b="1" dirty="0"/>
              <a:t> 뇌사 상태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   → </a:t>
            </a:r>
            <a:r>
              <a:rPr lang="ko-KR" altLang="en-US" sz="2400" b="1" dirty="0"/>
              <a:t>민주 헌법 쟁취 국민운동 본부의 범국민 민주 항쟁 </a:t>
            </a:r>
            <a:r>
              <a:rPr lang="ko-KR" altLang="en-US" sz="2400" b="1" dirty="0" smtClean="0"/>
              <a:t>선언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(</a:t>
            </a:r>
            <a:r>
              <a:rPr lang="en-US" altLang="ko-KR" sz="2400" b="1" dirty="0"/>
              <a:t>1987. 6. 10.) </a:t>
            </a:r>
            <a:r>
              <a:rPr lang="ko-KR" altLang="en-US" sz="2400" b="1" dirty="0"/>
              <a:t>→ 범국민적 반독재 민주화 투쟁으로 </a:t>
            </a:r>
            <a:r>
              <a:rPr lang="ko-KR" altLang="en-US" sz="2400" b="1" dirty="0" smtClean="0"/>
              <a:t>발전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→ 차기 대통령 후보로 내정된 노태우를 통해 </a:t>
            </a:r>
            <a:r>
              <a:rPr lang="en-US" altLang="ko-KR" sz="2400" b="1" dirty="0" smtClean="0"/>
              <a:t>6</a:t>
            </a:r>
            <a:r>
              <a:rPr lang="en-US" altLang="ko-KR" sz="2400" b="1" dirty="0"/>
              <a:t>·</a:t>
            </a:r>
            <a:r>
              <a:rPr lang="en-US" altLang="ko-KR" sz="2400" b="1" dirty="0" smtClean="0"/>
              <a:t>29 </a:t>
            </a:r>
            <a:r>
              <a:rPr lang="ko-KR" altLang="en-US" sz="2400" b="1" dirty="0" smtClean="0"/>
              <a:t>민주화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선언 발표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② </a:t>
            </a:r>
            <a:r>
              <a:rPr lang="ko-KR" altLang="en-US" sz="2400" b="1" dirty="0"/>
              <a:t>의의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학생과 시민이 함께 참여한 평화적 시위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군사 </a:t>
            </a:r>
            <a:r>
              <a:rPr lang="ko-KR" altLang="en-US" sz="2400" b="1" dirty="0" smtClean="0"/>
              <a:t>독재를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</a:t>
            </a:r>
            <a:r>
              <a:rPr lang="ko-KR" altLang="en-US" sz="2400" b="1" dirty="0" smtClean="0"/>
              <a:t> 끝내고 </a:t>
            </a:r>
            <a:r>
              <a:rPr lang="ko-KR" altLang="en-US" sz="2400" b="1" dirty="0"/>
              <a:t>평화적 정권 교체의 길을 열어 놓음</a:t>
            </a:r>
          </a:p>
        </p:txBody>
      </p:sp>
      <p:grpSp>
        <p:nvGrpSpPr>
          <p:cNvPr id="24" name="그룹 23"/>
          <p:cNvGrpSpPr/>
          <p:nvPr/>
        </p:nvGrpSpPr>
        <p:grpSpPr>
          <a:xfrm>
            <a:off x="3131840" y="77723"/>
            <a:ext cx="5904656" cy="861774"/>
            <a:chOff x="3059832" y="131728"/>
            <a:chExt cx="5904656" cy="861774"/>
          </a:xfrm>
        </p:grpSpPr>
        <p:sp>
          <p:nvSpPr>
            <p:cNvPr id="25" name="TextBox 24"/>
            <p:cNvSpPr txBox="1"/>
            <p:nvPr/>
          </p:nvSpPr>
          <p:spPr>
            <a:xfrm>
              <a:off x="3059832" y="131728"/>
              <a:ext cx="5904656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2.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자유 민주주의의 시련과 발전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en-US" altLang="ko-KR" sz="2600" b="1" dirty="0" smtClean="0">
                  <a:solidFill>
                    <a:schemeClr val="tx2">
                      <a:lumMod val="75000"/>
                    </a:schemeClr>
                  </a:solidFill>
                </a:rPr>
                <a:t>6</a:t>
              </a:r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월 민주 항쟁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6" name="모서리가 둥근 직사각형 25"/>
            <p:cNvSpPr/>
            <p:nvPr/>
          </p:nvSpPr>
          <p:spPr bwMode="auto">
            <a:xfrm>
              <a:off x="6375052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6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42816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그림 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357"/>
            <a:ext cx="9144000" cy="6851286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835696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(333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grpSp>
        <p:nvGrpSpPr>
          <p:cNvPr id="26" name="그룹 25"/>
          <p:cNvGrpSpPr/>
          <p:nvPr/>
        </p:nvGrpSpPr>
        <p:grpSpPr>
          <a:xfrm>
            <a:off x="3131840" y="77723"/>
            <a:ext cx="5904656" cy="861774"/>
            <a:chOff x="3059832" y="131728"/>
            <a:chExt cx="5904656" cy="861774"/>
          </a:xfrm>
        </p:grpSpPr>
        <p:sp>
          <p:nvSpPr>
            <p:cNvPr id="27" name="TextBox 26"/>
            <p:cNvSpPr txBox="1"/>
            <p:nvPr/>
          </p:nvSpPr>
          <p:spPr>
            <a:xfrm>
              <a:off x="3059832" y="131728"/>
              <a:ext cx="5904656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2.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자유 민주주의의 시련과 발전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en-US" altLang="ko-KR" sz="2600" b="1" dirty="0" smtClean="0">
                  <a:solidFill>
                    <a:schemeClr val="tx2">
                      <a:lumMod val="75000"/>
                    </a:schemeClr>
                  </a:solidFill>
                </a:rPr>
                <a:t>6</a:t>
              </a:r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월 민주 항쟁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8" name="모서리가 둥근 직사각형 27"/>
            <p:cNvSpPr/>
            <p:nvPr/>
          </p:nvSpPr>
          <p:spPr bwMode="auto">
            <a:xfrm>
              <a:off x="6375052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6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pic>
        <p:nvPicPr>
          <p:cNvPr id="7" name="그림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154384"/>
            <a:ext cx="9144000" cy="5586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61538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그림 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357"/>
            <a:ext cx="9144000" cy="6851286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835696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(333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sp>
        <p:nvSpPr>
          <p:cNvPr id="31" name="직사각형 30"/>
          <p:cNvSpPr/>
          <p:nvPr/>
        </p:nvSpPr>
        <p:spPr>
          <a:xfrm>
            <a:off x="251520" y="1700808"/>
            <a:ext cx="8784976" cy="3637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atinLnBrk="0">
              <a:lnSpc>
                <a:spcPct val="120000"/>
              </a:lnSpc>
            </a:pPr>
            <a:r>
              <a:rPr lang="ko-KR" altLang="en-US" sz="2400" b="1" dirty="0" smtClean="0"/>
              <a:t>① </a:t>
            </a:r>
            <a:r>
              <a:rPr lang="en-US" altLang="ko-KR" sz="2400" b="1" dirty="0" smtClean="0"/>
              <a:t>[</a:t>
            </a:r>
            <a:r>
              <a:rPr lang="ko-KR" altLang="en-US" sz="2400" b="1" dirty="0"/>
              <a:t>자료 </a:t>
            </a:r>
            <a:r>
              <a:rPr lang="en-US" altLang="ko-KR" sz="2400" b="1" dirty="0"/>
              <a:t>1]</a:t>
            </a:r>
            <a:r>
              <a:rPr lang="ko-KR" altLang="en-US" sz="2400" b="1" dirty="0"/>
              <a:t>을 참고하여 </a:t>
            </a:r>
            <a:r>
              <a:rPr lang="en-US" altLang="ko-KR" sz="2400" b="1" dirty="0"/>
              <a:t>6</a:t>
            </a:r>
            <a:r>
              <a:rPr lang="ko-KR" altLang="en-US" sz="2400" b="1" dirty="0"/>
              <a:t>월 민주 항쟁의 특징을 말해 보자</a:t>
            </a:r>
            <a:r>
              <a:rPr lang="en-US" altLang="ko-KR" sz="2400" b="1" dirty="0" smtClean="0"/>
              <a:t>.</a:t>
            </a:r>
          </a:p>
          <a:p>
            <a:pPr fontAlgn="base" latinLnBrk="0">
              <a:lnSpc>
                <a:spcPct val="120000"/>
              </a:lnSpc>
            </a:pPr>
            <a:r>
              <a:rPr lang="en-US" altLang="ko-KR" sz="2400" b="1" dirty="0"/>
              <a:t> </a:t>
            </a: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>
                <a:solidFill>
                  <a:srgbClr val="0000FF"/>
                </a:solidFill>
              </a:rPr>
              <a:t>  [</a:t>
            </a:r>
            <a:r>
              <a:rPr lang="ko-KR" altLang="en-US" sz="2400" b="1" dirty="0">
                <a:solidFill>
                  <a:srgbClr val="0000FF"/>
                </a:solidFill>
              </a:rPr>
              <a:t>예시</a:t>
            </a:r>
            <a:r>
              <a:rPr lang="en-US" altLang="ko-KR" sz="2400" b="1" dirty="0">
                <a:solidFill>
                  <a:srgbClr val="0000FF"/>
                </a:solidFill>
              </a:rPr>
              <a:t>] </a:t>
            </a:r>
            <a:r>
              <a:rPr lang="ko-KR" altLang="en-US" sz="2400" b="1" dirty="0">
                <a:solidFill>
                  <a:srgbClr val="0000FF"/>
                </a:solidFill>
              </a:rPr>
              <a:t>학생뿐 아니라 다양한 계층의 일반 시민이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참여한</a:t>
            </a:r>
            <a:endParaRPr lang="en-US" altLang="ko-KR" sz="2400" b="1" dirty="0" smtClean="0">
              <a:solidFill>
                <a:srgbClr val="0000FF"/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00FF"/>
                </a:solidFill>
              </a:rPr>
              <a:t> </a:t>
            </a:r>
            <a:r>
              <a:rPr lang="en-US" altLang="ko-KR" sz="2400" b="1" dirty="0" smtClean="0">
                <a:solidFill>
                  <a:srgbClr val="0000FF"/>
                </a:solidFill>
              </a:rPr>
              <a:t>       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시위로 </a:t>
            </a:r>
            <a:r>
              <a:rPr lang="ko-KR" altLang="en-US" sz="2400" b="1" dirty="0">
                <a:solidFill>
                  <a:srgbClr val="0000FF"/>
                </a:solidFill>
              </a:rPr>
              <a:t>국민이 더 이상 국가에 억압받기만 하는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존재가</a:t>
            </a:r>
            <a:endParaRPr lang="en-US" altLang="ko-KR" sz="2400" b="1" dirty="0" smtClean="0">
              <a:solidFill>
                <a:srgbClr val="0000FF"/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>
                <a:solidFill>
                  <a:srgbClr val="0000FF"/>
                </a:solidFill>
              </a:rPr>
              <a:t>         아니라 </a:t>
            </a:r>
            <a:r>
              <a:rPr lang="ko-KR" altLang="en-US" sz="2400" b="1" dirty="0">
                <a:solidFill>
                  <a:srgbClr val="0000FF"/>
                </a:solidFill>
              </a:rPr>
              <a:t>적극적으로 자신의 의견을 내세우고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때로는</a:t>
            </a:r>
            <a:endParaRPr lang="en-US" altLang="ko-KR" sz="2400" b="1" dirty="0" smtClean="0">
              <a:solidFill>
                <a:srgbClr val="0000FF"/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00FF"/>
                </a:solidFill>
              </a:rPr>
              <a:t> </a:t>
            </a:r>
            <a:r>
              <a:rPr lang="en-US" altLang="ko-KR" sz="2400" b="1" dirty="0" smtClean="0">
                <a:solidFill>
                  <a:srgbClr val="0000FF"/>
                </a:solidFill>
              </a:rPr>
              <a:t>      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 잘못된 </a:t>
            </a:r>
            <a:r>
              <a:rPr lang="ko-KR" altLang="en-US" sz="2400" b="1" dirty="0">
                <a:solidFill>
                  <a:srgbClr val="0000FF"/>
                </a:solidFill>
              </a:rPr>
              <a:t>국가 권력에 저항할 수 있는 존재라는 것을 </a:t>
            </a:r>
            <a:endParaRPr lang="en-US" altLang="ko-KR" sz="2400" b="1" dirty="0" smtClean="0">
              <a:solidFill>
                <a:srgbClr val="0000FF"/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00FF"/>
                </a:solidFill>
              </a:rPr>
              <a:t> </a:t>
            </a:r>
            <a:r>
              <a:rPr lang="en-US" altLang="ko-KR" sz="2400" b="1" dirty="0" smtClean="0">
                <a:solidFill>
                  <a:srgbClr val="0000FF"/>
                </a:solidFill>
              </a:rPr>
              <a:t>       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각인시킴으로써 </a:t>
            </a:r>
            <a:r>
              <a:rPr lang="ko-KR" altLang="en-US" sz="2400" b="1" dirty="0">
                <a:solidFill>
                  <a:srgbClr val="0000FF"/>
                </a:solidFill>
              </a:rPr>
              <a:t>사회 전반적으로 민주화 의식이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한층</a:t>
            </a:r>
            <a:endParaRPr lang="en-US" altLang="ko-KR" sz="2400" b="1" dirty="0" smtClean="0">
              <a:solidFill>
                <a:srgbClr val="0000FF"/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00FF"/>
                </a:solidFill>
              </a:rPr>
              <a:t> </a:t>
            </a:r>
            <a:r>
              <a:rPr lang="en-US" altLang="ko-KR" sz="2400" b="1" dirty="0" smtClean="0">
                <a:solidFill>
                  <a:srgbClr val="0000FF"/>
                </a:solidFill>
              </a:rPr>
              <a:t>      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 성숙되는 </a:t>
            </a:r>
            <a:r>
              <a:rPr lang="ko-KR" altLang="en-US" sz="2400" b="1" dirty="0">
                <a:solidFill>
                  <a:srgbClr val="0000FF"/>
                </a:solidFill>
              </a:rPr>
              <a:t>계기가 되었다</a:t>
            </a:r>
            <a:r>
              <a:rPr lang="en-US" altLang="ko-KR" sz="2400" b="1" dirty="0" smtClean="0">
                <a:solidFill>
                  <a:srgbClr val="0000FF"/>
                </a:solidFill>
              </a:rPr>
              <a:t>.</a:t>
            </a:r>
            <a:endParaRPr lang="ko-KR" altLang="en-US" sz="2400" b="1" dirty="0">
              <a:solidFill>
                <a:srgbClr val="0000FF"/>
              </a:solidFill>
            </a:endParaRPr>
          </a:p>
        </p:txBody>
      </p:sp>
      <p:grpSp>
        <p:nvGrpSpPr>
          <p:cNvPr id="26" name="그룹 25"/>
          <p:cNvGrpSpPr/>
          <p:nvPr/>
        </p:nvGrpSpPr>
        <p:grpSpPr>
          <a:xfrm>
            <a:off x="3131840" y="77723"/>
            <a:ext cx="5904656" cy="861774"/>
            <a:chOff x="3059832" y="131728"/>
            <a:chExt cx="5904656" cy="861774"/>
          </a:xfrm>
        </p:grpSpPr>
        <p:sp>
          <p:nvSpPr>
            <p:cNvPr id="27" name="TextBox 26"/>
            <p:cNvSpPr txBox="1"/>
            <p:nvPr/>
          </p:nvSpPr>
          <p:spPr>
            <a:xfrm>
              <a:off x="3059832" y="131728"/>
              <a:ext cx="5904656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2.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자유 민주주의의 시련과 발전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en-US" altLang="ko-KR" sz="2600" b="1" dirty="0" smtClean="0">
                  <a:solidFill>
                    <a:schemeClr val="tx2">
                      <a:lumMod val="75000"/>
                    </a:schemeClr>
                  </a:solidFill>
                </a:rPr>
                <a:t>6</a:t>
              </a:r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월 민주 항쟁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8" name="모서리가 둥근 직사각형 27"/>
            <p:cNvSpPr/>
            <p:nvPr/>
          </p:nvSpPr>
          <p:spPr bwMode="auto">
            <a:xfrm>
              <a:off x="6375052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6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746763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그림 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357"/>
            <a:ext cx="9144000" cy="6851286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835696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(333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sp>
        <p:nvSpPr>
          <p:cNvPr id="31" name="직사각형 30"/>
          <p:cNvSpPr/>
          <p:nvPr/>
        </p:nvSpPr>
        <p:spPr>
          <a:xfrm>
            <a:off x="467544" y="1585239"/>
            <a:ext cx="8424936" cy="2751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atinLnBrk="0">
              <a:lnSpc>
                <a:spcPct val="120000"/>
              </a:lnSpc>
            </a:pPr>
            <a:r>
              <a:rPr lang="ko-KR" altLang="en-US" sz="2400" b="1" dirty="0" smtClean="0"/>
              <a:t>② </a:t>
            </a:r>
            <a:r>
              <a:rPr lang="en-US" altLang="ko-KR" sz="2400" b="1" dirty="0" smtClean="0"/>
              <a:t>[</a:t>
            </a:r>
            <a:r>
              <a:rPr lang="ko-KR" altLang="en-US" sz="2400" b="1" dirty="0"/>
              <a:t>자료 </a:t>
            </a:r>
            <a:r>
              <a:rPr lang="en-US" altLang="ko-KR" sz="2400" b="1" dirty="0"/>
              <a:t>2]</a:t>
            </a:r>
            <a:r>
              <a:rPr lang="ko-KR" altLang="en-US" sz="2400" b="1" dirty="0"/>
              <a:t>에서 </a:t>
            </a:r>
            <a:r>
              <a:rPr lang="en-US" altLang="ko-KR" sz="2400" b="1" dirty="0"/>
              <a:t>6</a:t>
            </a:r>
            <a:r>
              <a:rPr lang="ko-KR" altLang="en-US" sz="2400" b="1" dirty="0"/>
              <a:t>월 민주 항쟁이 이룩한 대표적 </a:t>
            </a:r>
            <a:r>
              <a:rPr lang="ko-KR" altLang="en-US" sz="2400" b="1" dirty="0" smtClean="0"/>
              <a:t>성과를</a:t>
            </a:r>
            <a:endParaRPr lang="en-US" altLang="ko-KR" sz="2400" b="1" dirty="0" smtClean="0"/>
          </a:p>
          <a:p>
            <a:pPr fontAlgn="base" latinLnBrk="0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ko-KR" altLang="en-US" sz="2400" b="1" dirty="0" smtClean="0"/>
              <a:t>  찾아보자</a:t>
            </a:r>
            <a:r>
              <a:rPr lang="en-US" altLang="ko-KR" sz="2400" b="1" dirty="0" smtClean="0"/>
              <a:t>.</a:t>
            </a:r>
          </a:p>
          <a:p>
            <a:pPr fontAlgn="base" latinLnBrk="0">
              <a:lnSpc>
                <a:spcPct val="120000"/>
              </a:lnSpc>
            </a:pP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>
                <a:solidFill>
                  <a:srgbClr val="0000FF"/>
                </a:solidFill>
              </a:rPr>
              <a:t>  [</a:t>
            </a:r>
            <a:r>
              <a:rPr lang="ko-KR" altLang="en-US" sz="2400" b="1" dirty="0">
                <a:solidFill>
                  <a:srgbClr val="0000FF"/>
                </a:solidFill>
              </a:rPr>
              <a:t>예시</a:t>
            </a:r>
            <a:r>
              <a:rPr lang="en-US" altLang="ko-KR" sz="2400" b="1" dirty="0">
                <a:solidFill>
                  <a:srgbClr val="0000FF"/>
                </a:solidFill>
              </a:rPr>
              <a:t>] </a:t>
            </a:r>
            <a:r>
              <a:rPr lang="ko-KR" altLang="en-US" sz="2400" b="1" dirty="0">
                <a:solidFill>
                  <a:srgbClr val="0000FF"/>
                </a:solidFill>
              </a:rPr>
              <a:t>대통령 직선제 개헌 등 군사 독재가 끝나고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평화적</a:t>
            </a:r>
            <a:endParaRPr lang="en-US" altLang="ko-KR" sz="2400" b="1" dirty="0" smtClean="0">
              <a:solidFill>
                <a:srgbClr val="0000FF"/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00FF"/>
                </a:solidFill>
              </a:rPr>
              <a:t> </a:t>
            </a:r>
            <a:r>
              <a:rPr lang="en-US" altLang="ko-KR" sz="2400" b="1" dirty="0" smtClean="0">
                <a:solidFill>
                  <a:srgbClr val="0000FF"/>
                </a:solidFill>
              </a:rPr>
              <a:t>      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 정권 </a:t>
            </a:r>
            <a:r>
              <a:rPr lang="ko-KR" altLang="en-US" sz="2400" b="1" dirty="0">
                <a:solidFill>
                  <a:srgbClr val="0000FF"/>
                </a:solidFill>
              </a:rPr>
              <a:t>교체의 길을 열어 놓았으며</a:t>
            </a:r>
            <a:r>
              <a:rPr lang="en-US" altLang="ko-KR" sz="2400" b="1" dirty="0">
                <a:solidFill>
                  <a:srgbClr val="0000FF"/>
                </a:solidFill>
              </a:rPr>
              <a:t>, </a:t>
            </a:r>
            <a:r>
              <a:rPr lang="ko-KR" altLang="en-US" sz="2400" b="1" dirty="0">
                <a:solidFill>
                  <a:srgbClr val="0000FF"/>
                </a:solidFill>
              </a:rPr>
              <a:t>이후 노동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운동의</a:t>
            </a:r>
            <a:endParaRPr lang="en-US" altLang="ko-KR" sz="2400" b="1" dirty="0" smtClean="0">
              <a:solidFill>
                <a:srgbClr val="0000FF"/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00FF"/>
                </a:solidFill>
              </a:rPr>
              <a:t> </a:t>
            </a:r>
            <a:r>
              <a:rPr lang="en-US" altLang="ko-KR" sz="2400" b="1" dirty="0" smtClean="0">
                <a:solidFill>
                  <a:srgbClr val="0000FF"/>
                </a:solidFill>
              </a:rPr>
              <a:t>      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 활성화 </a:t>
            </a:r>
            <a:r>
              <a:rPr lang="ko-KR" altLang="en-US" sz="2400" b="1" dirty="0">
                <a:solidFill>
                  <a:srgbClr val="0000FF"/>
                </a:solidFill>
              </a:rPr>
              <a:t>등 우리 사회 저변의 민주화가 진전되었다</a:t>
            </a:r>
            <a:r>
              <a:rPr lang="en-US" altLang="ko-KR" sz="2400" b="1" dirty="0">
                <a:solidFill>
                  <a:srgbClr val="0000FF"/>
                </a:solidFill>
              </a:rPr>
              <a:t>.</a:t>
            </a:r>
            <a:endParaRPr lang="ko-KR" altLang="en-US" sz="2400" b="1" dirty="0">
              <a:solidFill>
                <a:srgbClr val="0000FF"/>
              </a:solidFill>
            </a:endParaRPr>
          </a:p>
        </p:txBody>
      </p:sp>
      <p:grpSp>
        <p:nvGrpSpPr>
          <p:cNvPr id="26" name="그룹 25"/>
          <p:cNvGrpSpPr/>
          <p:nvPr/>
        </p:nvGrpSpPr>
        <p:grpSpPr>
          <a:xfrm>
            <a:off x="3131840" y="77723"/>
            <a:ext cx="5904656" cy="861774"/>
            <a:chOff x="3059832" y="131728"/>
            <a:chExt cx="5904656" cy="861774"/>
          </a:xfrm>
        </p:grpSpPr>
        <p:sp>
          <p:nvSpPr>
            <p:cNvPr id="27" name="TextBox 26"/>
            <p:cNvSpPr txBox="1"/>
            <p:nvPr/>
          </p:nvSpPr>
          <p:spPr>
            <a:xfrm>
              <a:off x="3059832" y="131728"/>
              <a:ext cx="5904656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2.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자유 민주주의의 시련과 발전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en-US" altLang="ko-KR" sz="2600" b="1" dirty="0" smtClean="0">
                  <a:solidFill>
                    <a:schemeClr val="tx2">
                      <a:lumMod val="75000"/>
                    </a:schemeClr>
                  </a:solidFill>
                </a:rPr>
                <a:t>6</a:t>
              </a:r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월 민주 항쟁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8" name="모서리가 둥근 직사각형 27"/>
            <p:cNvSpPr/>
            <p:nvPr/>
          </p:nvSpPr>
          <p:spPr bwMode="auto">
            <a:xfrm>
              <a:off x="6375052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6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770400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4056</TotalTime>
  <Words>474</Words>
  <Application>Microsoft Office PowerPoint</Application>
  <PresentationFormat>화면 슬라이드 쇼(4:3)</PresentationFormat>
  <Paragraphs>75</Paragraphs>
  <Slides>10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10</vt:i4>
      </vt:variant>
    </vt:vector>
  </HeadingPairs>
  <TitlesOfParts>
    <vt:vector size="11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kweni</dc:creator>
  <cp:lastModifiedBy>user</cp:lastModifiedBy>
  <cp:revision>2338</cp:revision>
  <dcterms:created xsi:type="dcterms:W3CDTF">2013-03-25T12:51:11Z</dcterms:created>
  <dcterms:modified xsi:type="dcterms:W3CDTF">2013-12-18T02:18:15Z</dcterms:modified>
</cp:coreProperties>
</file>