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300" r:id="rId5"/>
    <p:sldId id="308" r:id="rId6"/>
    <p:sldId id="317" r:id="rId7"/>
    <p:sldId id="318" r:id="rId8"/>
    <p:sldId id="325" r:id="rId9"/>
    <p:sldId id="321" r:id="rId10"/>
    <p:sldId id="322" r:id="rId11"/>
    <p:sldId id="264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91" autoAdjust="0"/>
    <p:restoredTop sz="94708" autoAdjust="0"/>
  </p:normalViewPr>
  <p:slideViewPr>
    <p:cSldViewPr>
      <p:cViewPr>
        <p:scale>
          <a:sx n="105" d="100"/>
          <a:sy n="105" d="100"/>
        </p:scale>
        <p:origin x="-126" y="-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ko-KR" sz="2000" b="1" dirty="0" smtClean="0"/>
              <a:t>1. </a:t>
            </a:r>
            <a:r>
              <a:rPr lang="ko-KR" altLang="en-US" sz="2000" b="1" dirty="0" smtClean="0"/>
              <a:t>대한민국 정부 수립과 </a:t>
            </a:r>
            <a:r>
              <a:rPr lang="en-US" altLang="ko-KR" sz="2000" b="1" dirty="0" smtClean="0"/>
              <a:t>6·25 </a:t>
            </a:r>
            <a:r>
              <a:rPr lang="ko-KR" altLang="en-US" sz="2000" b="1" dirty="0" smtClean="0"/>
              <a:t>전쟁</a:t>
            </a:r>
            <a:endParaRPr lang="en-US" altLang="ko-KR" sz="2000" b="1" dirty="0" smtClean="0"/>
          </a:p>
          <a:p>
            <a:pPr algn="r">
              <a:lnSpc>
                <a:spcPct val="130000"/>
              </a:lnSpc>
            </a:pPr>
            <a:r>
              <a:rPr lang="ko-KR" altLang="en-US" sz="1600" dirty="0" smtClean="0"/>
              <a:t>대한민국 정부의 수립과 활동</a:t>
            </a:r>
            <a:endParaRPr lang="ko-KR" altLang="en-US" sz="1600" dirty="0"/>
          </a:p>
        </p:txBody>
      </p:sp>
      <p:grpSp>
        <p:nvGrpSpPr>
          <p:cNvPr id="10" name="그룹 9"/>
          <p:cNvGrpSpPr/>
          <p:nvPr/>
        </p:nvGrpSpPr>
        <p:grpSpPr>
          <a:xfrm>
            <a:off x="5967311" y="3522494"/>
            <a:ext cx="260873" cy="338554"/>
            <a:chOff x="6381669" y="3444431"/>
            <a:chExt cx="260873" cy="338554"/>
          </a:xfrm>
        </p:grpSpPr>
        <p:sp>
          <p:nvSpPr>
            <p:cNvPr id="11" name="TextBox 10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4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7" name="직사각형 6"/>
          <p:cNvSpPr/>
          <p:nvPr/>
        </p:nvSpPr>
        <p:spPr>
          <a:xfrm>
            <a:off x="395536" y="1484784"/>
            <a:ext cx="842493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① 위의 가상 포스터를 참고하여 물음에 답해 보자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400" b="1" dirty="0" smtClean="0"/>
          </a:p>
          <a:p>
            <a:pPr fontAlgn="base" latinLnBrk="0">
              <a:lnSpc>
                <a:spcPct val="120000"/>
              </a:lnSpc>
            </a:pPr>
            <a:r>
              <a:rPr lang="ko-KR" altLang="en-US" sz="2400" b="1" dirty="0"/>
              <a:t> 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• </a:t>
            </a:r>
            <a:r>
              <a:rPr lang="ko-KR" altLang="en-US" sz="2400" b="1" dirty="0"/>
              <a:t>남북 합작 통일 정부 수립에 적극적인 인물과 정당은</a:t>
            </a:r>
            <a:r>
              <a:rPr lang="en-US" altLang="ko-KR" sz="2400" b="1" dirty="0" smtClean="0"/>
              <a:t>?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한국 독립당의 김구와 민족 자주 연맹의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김규식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• </a:t>
            </a:r>
            <a:r>
              <a:rPr lang="ko-KR" altLang="en-US" sz="2400" b="1" dirty="0" smtClean="0"/>
              <a:t>반민족 행위자 청산에 소극적인 인물과 정당은</a:t>
            </a:r>
            <a:r>
              <a:rPr lang="en-US" altLang="ko-KR" sz="2400" b="1" dirty="0" smtClean="0"/>
              <a:t>?</a:t>
            </a:r>
          </a:p>
          <a:p>
            <a:pPr fontAlgn="base" latinLnBrk="0">
              <a:lnSpc>
                <a:spcPct val="120000"/>
              </a:lnSpc>
            </a:pPr>
            <a:endParaRPr lang="ko-KR" altLang="en-US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[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답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대한 독립 촉성 국민회의 이승만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endParaRPr lang="en-US" altLang="ko-KR" sz="2400" b="1" dirty="0" smtClean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44624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대한민국 정부의 수립과 활동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4211960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5834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01829" y="2772552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6·25 </a:t>
            </a: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전쟁과 그 영향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8" name="모서리가 둥근 직사각형 7"/>
          <p:cNvSpPr/>
          <p:nvPr/>
        </p:nvSpPr>
        <p:spPr bwMode="auto">
          <a:xfrm>
            <a:off x="2699793" y="2916568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latin typeface="+mj-lt"/>
                <a:ea typeface="맑은 고딕" pitchFamily="50" charset="-127"/>
              </a:rPr>
              <a:t>5</a:t>
            </a:r>
            <a:endParaRPr lang="en-US" altLang="ko-KR" sz="1800" b="1" dirty="0" smtClean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526" y="2207737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293" y="3967734"/>
            <a:ext cx="545459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23673" y="2133896"/>
            <a:ext cx="5156639" cy="1378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ko-KR" altLang="en-US" sz="2400" b="1" dirty="0"/>
              <a:t>제헌 국회의 반민족 행위 특별 조사 위원회가 추진한 친일파 처단 활동의 목적과 경과를 이해할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223672" y="3862088"/>
            <a:ext cx="5156640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r>
              <a:rPr lang="ko-KR" altLang="en-US" sz="2400" b="1" dirty="0"/>
              <a:t>대한민국 정부 수립 직후에 단행된 농지 개혁의 내용을 파악할 수 있다</a:t>
            </a:r>
            <a:r>
              <a:rPr lang="en-US" altLang="ko-KR" sz="2400" b="1" dirty="0"/>
              <a:t>.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44624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대한민국 정부의 수립과 활동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4211960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8064" y="5301208"/>
            <a:ext cx="35673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▲대한민국 정부 수립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축하식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(1948. 8. 15.)</a:t>
            </a:r>
            <a:endParaRPr lang="ko-KR" altLang="en-US" sz="1050" dirty="0"/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6293" y="1700808"/>
            <a:ext cx="4646187" cy="3567866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18731" y="1298777"/>
            <a:ext cx="4757325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300" b="1" dirty="0" smtClean="0"/>
              <a:t> 그 무시무시한 일제의 폭압에서 해방되었다는 것만으로도 기쁘지 않을 수 없는데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이날 국민 정부의 탄생을 보게 되매 우리의 감격은 크지 않을 수 없다</a:t>
            </a:r>
            <a:r>
              <a:rPr lang="en-US" altLang="ko-KR" sz="2300" b="1" dirty="0" smtClean="0"/>
              <a:t>. </a:t>
            </a:r>
            <a:r>
              <a:rPr lang="ko-KR" altLang="en-US" sz="2300" b="1" dirty="0" smtClean="0"/>
              <a:t>우리는 해방 </a:t>
            </a:r>
            <a:r>
              <a:rPr lang="en-US" altLang="ko-KR" sz="2300" b="1" dirty="0" smtClean="0"/>
              <a:t>3</a:t>
            </a:r>
            <a:r>
              <a:rPr lang="ko-KR" altLang="en-US" sz="2300" b="1" dirty="0" smtClean="0"/>
              <a:t>주년을 맞이하여 독립 완수에 대한 민족의 의기가 철석과 같음을 국내외에 다시 한 번 천명하며</a:t>
            </a:r>
            <a:r>
              <a:rPr lang="en-US" altLang="ko-KR" sz="2300" b="1" dirty="0" smtClean="0"/>
              <a:t>, </a:t>
            </a:r>
            <a:r>
              <a:rPr lang="ko-KR" altLang="en-US" sz="2300" b="1" dirty="0" smtClean="0"/>
              <a:t>이 정부를 세워서 남북 통일에 매진할 것을 삼천만 민족의 이름으로 맹서한다</a:t>
            </a:r>
            <a:r>
              <a:rPr lang="en-US" altLang="ko-KR" sz="23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300" b="1" dirty="0" smtClean="0"/>
              <a:t>          - </a:t>
            </a:r>
            <a:r>
              <a:rPr lang="ko-KR" altLang="en-US" sz="2300" b="1" dirty="0" err="1" smtClean="0"/>
              <a:t>동아일보</a:t>
            </a:r>
            <a:r>
              <a:rPr lang="en-US" altLang="ko-KR" sz="2300" b="1" dirty="0" smtClean="0"/>
              <a:t>(1948. 8. 15.) -</a:t>
            </a:r>
          </a:p>
        </p:txBody>
      </p:sp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1707890"/>
            <a:ext cx="5040560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1. 5·10 </a:t>
            </a:r>
            <a:r>
              <a:rPr lang="ko-KR" altLang="en-US" sz="2400" b="1" dirty="0">
                <a:solidFill>
                  <a:srgbClr val="0070C0"/>
                </a:solidFill>
              </a:rPr>
              <a:t>총선거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실시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유엔 한국 임시 </a:t>
            </a:r>
            <a:r>
              <a:rPr lang="ko-KR" altLang="en-US" sz="2400" b="1" dirty="0" smtClean="0"/>
              <a:t>위원단의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감시하에 실시 → </a:t>
            </a:r>
            <a:r>
              <a:rPr lang="en-US" altLang="ko-KR" sz="2400" b="1" dirty="0"/>
              <a:t>198</a:t>
            </a:r>
            <a:r>
              <a:rPr lang="ko-KR" altLang="en-US" sz="2400" b="1" dirty="0"/>
              <a:t>명의 </a:t>
            </a:r>
            <a:r>
              <a:rPr lang="ko-KR" altLang="en-US" sz="2400" b="1" dirty="0" smtClean="0"/>
              <a:t>제헌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국회 의원 선출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남북 </a:t>
            </a:r>
            <a:r>
              <a:rPr lang="ko-KR" altLang="en-US" sz="2400" b="1" dirty="0" err="1" smtClean="0"/>
              <a:t>협상파와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좌익 세력은 단독 선거 불참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헌법 제정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국호</a:t>
            </a:r>
            <a:r>
              <a:rPr lang="en-US" altLang="ko-KR" sz="2400" b="1" dirty="0"/>
              <a:t>- </a:t>
            </a:r>
            <a:r>
              <a:rPr lang="ko-KR" altLang="en-US" sz="2400" b="1" dirty="0" smtClean="0"/>
              <a:t>대한민국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(</a:t>
            </a:r>
            <a:r>
              <a:rPr lang="ko-KR" altLang="en-US" sz="2400" b="1" dirty="0"/>
              <a:t>임시 정부의 법통 계승한 </a:t>
            </a:r>
            <a:r>
              <a:rPr lang="ko-KR" altLang="en-US" sz="2400" b="1" dirty="0" smtClean="0"/>
              <a:t>민주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공화국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131840" y="44624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대한민국 정부의 수립과 활동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4211960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6407" y="1966685"/>
            <a:ext cx="3508081" cy="304649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691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51518" y="1424965"/>
            <a:ext cx="554461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2. </a:t>
            </a:r>
            <a:r>
              <a:rPr lang="ko-KR" altLang="en-US" sz="2400" b="1" dirty="0">
                <a:solidFill>
                  <a:srgbClr val="0070C0"/>
                </a:solidFill>
              </a:rPr>
              <a:t>대한민국 정부의 수립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이승만의 대한 독립 촉성 </a:t>
            </a:r>
            <a:r>
              <a:rPr lang="ko-KR" altLang="en-US" sz="2400" b="1" dirty="0" err="1" smtClean="0"/>
              <a:t>국민회가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en-US" altLang="ko-KR" sz="2400" b="1" dirty="0"/>
              <a:t>55</a:t>
            </a:r>
            <a:r>
              <a:rPr lang="ko-KR" altLang="en-US" sz="2400" b="1" dirty="0"/>
              <a:t>석으로 원내 제</a:t>
            </a:r>
            <a:r>
              <a:rPr lang="en-US" altLang="ko-KR" sz="2400" b="1" dirty="0"/>
              <a:t>1</a:t>
            </a:r>
            <a:r>
              <a:rPr lang="ko-KR" altLang="en-US" sz="2400" b="1" dirty="0"/>
              <a:t>당</a:t>
            </a:r>
            <a:r>
              <a:rPr lang="en-US" altLang="ko-KR" sz="2400" b="1" dirty="0"/>
              <a:t>, </a:t>
            </a:r>
            <a:r>
              <a:rPr lang="ko-KR" altLang="en-US" sz="2400" b="1" dirty="0" smtClean="0"/>
              <a:t>무소속 </a:t>
            </a:r>
            <a:r>
              <a:rPr lang="en-US" altLang="ko-KR" sz="2400" b="1" dirty="0"/>
              <a:t>85</a:t>
            </a:r>
            <a:r>
              <a:rPr lang="ko-KR" altLang="en-US" sz="2400" b="1" dirty="0"/>
              <a:t>석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대통령 선출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국회에서 선출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대통령에 </a:t>
            </a:r>
            <a:r>
              <a:rPr lang="ko-KR" altLang="en-US" sz="2400" b="1" dirty="0"/>
              <a:t>이승만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정부 수립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이승만 대통령이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정부를 </a:t>
            </a:r>
            <a:r>
              <a:rPr lang="ko-KR" altLang="en-US" sz="2400" b="1" dirty="0"/>
              <a:t>구성하고 대한민국 수립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선포 </a:t>
            </a:r>
            <a:r>
              <a:rPr lang="ko-KR" altLang="en-US" sz="2400" b="1" dirty="0"/>
              <a:t>→ 유엔 총회에서는 </a:t>
            </a:r>
            <a:r>
              <a:rPr lang="ko-KR" altLang="en-US" sz="2400" b="1" dirty="0" smtClean="0"/>
              <a:t>한반도 내      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에서 </a:t>
            </a:r>
            <a:r>
              <a:rPr lang="ko-KR" altLang="en-US" sz="2400" b="1" dirty="0"/>
              <a:t>유일한 </a:t>
            </a:r>
            <a:r>
              <a:rPr lang="ko-KR" altLang="en-US" sz="2400" b="1" dirty="0" smtClean="0"/>
              <a:t>합법 </a:t>
            </a:r>
            <a:r>
              <a:rPr lang="ko-KR" altLang="en-US" sz="2400" b="1" dirty="0"/>
              <a:t>정부로 승인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131840" y="44624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대한민국 정부의 수립과 활동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모서리가 둥근 직사각형 14"/>
          <p:cNvSpPr/>
          <p:nvPr/>
        </p:nvSpPr>
        <p:spPr bwMode="auto">
          <a:xfrm>
            <a:off x="4211960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5151" y="1916832"/>
            <a:ext cx="3401345" cy="33820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91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44624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대한민국 정부의 수립과 활동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4211960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16832"/>
            <a:ext cx="3715510" cy="30625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9512" y="1568981"/>
            <a:ext cx="51845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3. </a:t>
            </a:r>
            <a:r>
              <a:rPr lang="ko-KR" altLang="en-US" sz="2400" b="1" dirty="0">
                <a:solidFill>
                  <a:srgbClr val="0070C0"/>
                </a:solidFill>
              </a:rPr>
              <a:t>반민족 행위자 처벌을 위한 노력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친일파 청산 노력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반민족 </a:t>
            </a:r>
            <a:r>
              <a:rPr lang="ko-KR" altLang="en-US" sz="2400" b="1" dirty="0" smtClean="0"/>
              <a:t>행위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처벌법</a:t>
            </a:r>
            <a:r>
              <a:rPr lang="en-US" altLang="ko-KR" sz="2400" b="1" dirty="0"/>
              <a:t>(</a:t>
            </a:r>
            <a:r>
              <a:rPr lang="ko-KR" altLang="en-US" sz="2400" b="1" dirty="0" err="1"/>
              <a:t>반민법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제정</a:t>
            </a:r>
            <a:r>
              <a:rPr lang="en-US" altLang="ko-KR" sz="2400" b="1" dirty="0"/>
              <a:t>(1948. 9</a:t>
            </a:r>
            <a:r>
              <a:rPr lang="en-US" altLang="ko-KR" sz="2400" b="1" dirty="0" smtClean="0"/>
              <a:t>.)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→ 반민족 행위 특별 조사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   위원회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반민특위</a:t>
            </a:r>
            <a:r>
              <a:rPr lang="en-US" altLang="ko-KR" sz="2400" b="1" dirty="0"/>
              <a:t>) </a:t>
            </a:r>
            <a:r>
              <a:rPr lang="ko-KR" altLang="en-US" sz="2400" b="1" dirty="0"/>
              <a:t>구성</a:t>
            </a:r>
            <a:r>
              <a:rPr lang="en-US" altLang="ko-KR" sz="2400" b="1" dirty="0"/>
              <a:t>(</a:t>
            </a:r>
            <a:r>
              <a:rPr lang="en-US" altLang="ko-KR" sz="2400" b="1" dirty="0" smtClean="0"/>
              <a:t>1948. 10</a:t>
            </a:r>
            <a:r>
              <a:rPr lang="en-US" altLang="ko-KR" sz="2400" b="1" dirty="0"/>
              <a:t>.)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반민특위 해체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이승만의 특별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담화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공산당과 내통하였다는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구실로 </a:t>
            </a:r>
            <a:r>
              <a:rPr lang="ko-KR" altLang="en-US" sz="2400" b="1" dirty="0"/>
              <a:t>특위 위원 구속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일제 </a:t>
            </a:r>
            <a:r>
              <a:rPr lang="ko-KR" altLang="en-US" sz="2400" b="1" dirty="0" err="1"/>
              <a:t>강점하</a:t>
            </a:r>
            <a:r>
              <a:rPr lang="ko-KR" altLang="en-US" sz="2400" b="1" dirty="0"/>
              <a:t> 반민족 행위 </a:t>
            </a:r>
            <a:r>
              <a:rPr lang="ko-KR" altLang="en-US" sz="2400" b="1" dirty="0" smtClean="0"/>
              <a:t>진상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</a:t>
            </a:r>
            <a:r>
              <a:rPr lang="ko-KR" altLang="en-US" sz="2400" b="1" dirty="0"/>
              <a:t>규명에 관한 특별법 제정</a:t>
            </a:r>
            <a:r>
              <a:rPr lang="en-US" altLang="ko-KR" sz="2400" b="1" dirty="0"/>
              <a:t>(2004)</a:t>
            </a:r>
            <a:endParaRPr lang="ko-KR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42816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(314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1657247"/>
            <a:ext cx="8496945" cy="3151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4. </a:t>
            </a:r>
            <a:r>
              <a:rPr lang="ko-KR" altLang="en-US" sz="2400" b="1" dirty="0">
                <a:solidFill>
                  <a:srgbClr val="0070C0"/>
                </a:solidFill>
              </a:rPr>
              <a:t>농지 개혁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실시</a:t>
            </a:r>
            <a:endParaRPr lang="ko-KR" altLang="en-US" sz="2400" b="1" dirty="0">
              <a:solidFill>
                <a:srgbClr val="0070C0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/>
              <a:t>농지 개혁법 제정</a:t>
            </a:r>
            <a:r>
              <a:rPr lang="en-US" altLang="ko-KR" sz="2400" b="1" dirty="0"/>
              <a:t>(1949): </a:t>
            </a:r>
            <a:r>
              <a:rPr lang="ko-KR" altLang="en-US" sz="2400" b="1" dirty="0"/>
              <a:t>경자유전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耕者有田</a:t>
            </a:r>
            <a:r>
              <a:rPr lang="en-US" altLang="ko-KR" sz="2400" b="1" dirty="0"/>
              <a:t>)</a:t>
            </a:r>
            <a:r>
              <a:rPr lang="ko-KR" altLang="en-US" sz="2400" b="1" dirty="0"/>
              <a:t>의 원칙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유상 </a:t>
            </a:r>
            <a:r>
              <a:rPr lang="ko-KR" altLang="en-US" sz="2400" b="1" dirty="0"/>
              <a:t>매수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유상 분배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결과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농민 중심의 토지 소유 실현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문제점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반민족 행위자 소유 토지 제외</a:t>
            </a:r>
            <a:r>
              <a:rPr lang="en-US" altLang="ko-KR" sz="2400" b="1" dirty="0"/>
              <a:t>, </a:t>
            </a:r>
            <a:r>
              <a:rPr lang="ko-KR" altLang="en-US" sz="2400" b="1" dirty="0"/>
              <a:t>유상 분배에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따른 </a:t>
            </a:r>
            <a:r>
              <a:rPr lang="ko-KR" altLang="en-US" sz="2400" b="1" dirty="0"/>
              <a:t>농민 부담 → 농민이 농지 되팔고 소작농화</a:t>
            </a:r>
            <a:r>
              <a:rPr lang="en-US" altLang="ko-KR" sz="2400" b="1" dirty="0"/>
              <a:t>,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중소 </a:t>
            </a:r>
            <a:r>
              <a:rPr lang="ko-KR" altLang="en-US" sz="2400" b="1" dirty="0"/>
              <a:t>지주층이 산업 자본가로 전환되지는 못함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31840" y="44624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대한민국 정부의 수립과 활동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4211960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62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95536" y="1657247"/>
            <a:ext cx="8496945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70C0"/>
                </a:solidFill>
              </a:rPr>
              <a:t>5. </a:t>
            </a:r>
            <a:r>
              <a:rPr lang="ko-KR" altLang="en-US" sz="2400" b="1" dirty="0">
                <a:solidFill>
                  <a:srgbClr val="0070C0"/>
                </a:solidFill>
              </a:rPr>
              <a:t>북한 정부 수립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① </a:t>
            </a:r>
            <a:r>
              <a:rPr lang="ko-KR" altLang="en-US" sz="2400" b="1" dirty="0" err="1"/>
              <a:t>소군정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인민 위원회 자치 인정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ko-KR" altLang="en-US" sz="2400" b="1" dirty="0"/>
              <a:t>북조선 임시 인민 위원회 구성</a:t>
            </a:r>
            <a:r>
              <a:rPr lang="en-US" altLang="ko-KR" sz="2400" b="1" dirty="0"/>
              <a:t>(1946. 2.): </a:t>
            </a:r>
            <a:r>
              <a:rPr lang="ko-KR" altLang="en-US" sz="2400" b="1" dirty="0"/>
              <a:t>위원장 김일성</a:t>
            </a:r>
            <a:r>
              <a:rPr lang="en-US" altLang="ko-KR" sz="2400" b="1" dirty="0" smtClean="0"/>
              <a:t>,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/>
              <a:t>토지 개혁 실시</a:t>
            </a:r>
            <a:r>
              <a:rPr lang="en-US" altLang="ko-KR" sz="2400" b="1" dirty="0"/>
              <a:t>(</a:t>
            </a:r>
            <a:r>
              <a:rPr lang="ko-KR" altLang="en-US" sz="2400" b="1" dirty="0"/>
              <a:t>무상 몰수</a:t>
            </a:r>
            <a:r>
              <a:rPr lang="en-US" altLang="ko-KR" sz="2400" b="1" dirty="0"/>
              <a:t>·</a:t>
            </a:r>
            <a:r>
              <a:rPr lang="ko-KR" altLang="en-US" sz="2400" b="1" dirty="0"/>
              <a:t>무상 분배</a:t>
            </a:r>
            <a:r>
              <a:rPr lang="en-US" altLang="ko-KR" sz="2400" b="1" dirty="0"/>
              <a:t>)</a:t>
            </a:r>
            <a:endParaRPr lang="ko-KR" altLang="en-US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/>
              <a:t>총선거 실시</a:t>
            </a:r>
            <a:r>
              <a:rPr lang="en-US" altLang="ko-KR" sz="2400" b="1" dirty="0"/>
              <a:t>(1948. 8. 25.): </a:t>
            </a:r>
            <a:r>
              <a:rPr lang="ko-KR" altLang="en-US" sz="2400" b="1" dirty="0"/>
              <a:t>최고 인민 위원 선출</a:t>
            </a: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/>
              <a:t> ④ </a:t>
            </a:r>
            <a:r>
              <a:rPr lang="ko-KR" altLang="en-US" sz="2400" b="1" dirty="0"/>
              <a:t>조선 민주주의 인민 공화국 수립</a:t>
            </a:r>
            <a:r>
              <a:rPr lang="en-US" altLang="ko-KR" sz="2400" b="1" dirty="0"/>
              <a:t>(1948. 9. 9.): 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초대 수상</a:t>
            </a:r>
            <a:r>
              <a:rPr lang="en-US" altLang="ko-KR" sz="2400" b="1" dirty="0"/>
              <a:t> </a:t>
            </a:r>
            <a:r>
              <a:rPr lang="ko-KR" altLang="en-US" sz="2400" b="1" dirty="0" smtClean="0"/>
              <a:t>김일성</a:t>
            </a:r>
            <a:endParaRPr lang="ko-KR" alt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31840" y="44624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대한민국 정부의 수립과 활동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모서리가 둥근 직사각형 10"/>
          <p:cNvSpPr/>
          <p:nvPr/>
        </p:nvSpPr>
        <p:spPr bwMode="auto">
          <a:xfrm>
            <a:off x="4211960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99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(315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131840" y="44624"/>
            <a:ext cx="59046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1.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대한민국 정부 수립과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6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·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</a:rPr>
              <a:t>25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</a:rPr>
              <a:t>전쟁</a:t>
            </a:r>
            <a:endParaRPr lang="en-US" altLang="ko-KR" sz="22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ko-KR" altLang="en-US" sz="2600" b="1" dirty="0" smtClean="0">
                <a:solidFill>
                  <a:schemeClr val="tx2">
                    <a:lumMod val="75000"/>
                  </a:schemeClr>
                </a:solidFill>
              </a:rPr>
              <a:t>대한민국 정부의 수립과 활동</a:t>
            </a:r>
            <a:endParaRPr lang="ko-KR" altLang="en-US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모서리가 둥근 직사각형 11"/>
          <p:cNvSpPr/>
          <p:nvPr/>
        </p:nvSpPr>
        <p:spPr bwMode="auto">
          <a:xfrm>
            <a:off x="4211960" y="515581"/>
            <a:ext cx="321994" cy="32199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1054" y="1071546"/>
            <a:ext cx="6615655" cy="5438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73409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3813</TotalTime>
  <Words>627</Words>
  <Application>Microsoft Office PowerPoint</Application>
  <PresentationFormat>화면 슬라이드 쇼(4:3)</PresentationFormat>
  <Paragraphs>94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2154</cp:revision>
  <dcterms:created xsi:type="dcterms:W3CDTF">2013-03-25T12:51:11Z</dcterms:created>
  <dcterms:modified xsi:type="dcterms:W3CDTF">2013-12-18T02:14:36Z</dcterms:modified>
</cp:coreProperties>
</file>