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0" r:id="rId5"/>
    <p:sldId id="299" r:id="rId6"/>
    <p:sldId id="257" r:id="rId7"/>
    <p:sldId id="302" r:id="rId8"/>
    <p:sldId id="301" r:id="rId9"/>
    <p:sldId id="303" r:id="rId10"/>
    <p:sldId id="264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466" autoAdjust="0"/>
    <p:restoredTop sz="94708" autoAdjust="0"/>
  </p:normalViewPr>
  <p:slideViewPr>
    <p:cSldViewPr>
      <p:cViewPr>
        <p:scale>
          <a:sx n="105" d="100"/>
          <a:sy n="105" d="100"/>
        </p:scale>
        <p:origin x="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3. </a:t>
            </a:r>
            <a:r>
              <a:rPr lang="ko-KR" altLang="en-US" sz="2300" b="1" dirty="0" smtClean="0"/>
              <a:t>나라 안에서 전개된 민족 운동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민족 유일당 운동과 신간회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6156176" y="3520776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5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708569"/>
            <a:ext cx="3414387" cy="15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민족 문화 수호 운동의 전개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6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568" y="2495769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35" y="3750670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95681" y="2421928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민족 유일당 운동이 전개된 배경을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95680" y="3645024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신간회의 성격과 그 활동의 의미를 설명할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(272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유일당 운동과 신간회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44308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288032" y="1196752"/>
            <a:ext cx="5220072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100" b="1" dirty="0" smtClean="0"/>
              <a:t> 지금 우리 사회에는 두 가지 조류가 있다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하나는 민족주의 운동의 조류요</a:t>
            </a:r>
            <a:r>
              <a:rPr lang="en-US" altLang="ko-KR" sz="2100" b="1" dirty="0" smtClean="0"/>
              <a:t>, </a:t>
            </a:r>
            <a:r>
              <a:rPr lang="ko-KR" altLang="en-US" sz="2100" b="1" dirty="0" smtClean="0"/>
              <a:t>또 하나는 사회주의 운동의 조류인가 한다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이 두 가지 조류가 물론 해방의 근본적 정신에 있어서는 조금도 다를 것이 없다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그러나 운동의 방법과 이론적 해석에 이르러서는 털끝의 차이로 </a:t>
            </a:r>
            <a:r>
              <a:rPr lang="en-US" altLang="ko-KR" sz="2100" b="1" dirty="0" smtClean="0"/>
              <a:t>1000</a:t>
            </a:r>
            <a:r>
              <a:rPr lang="ko-KR" altLang="en-US" sz="2100" b="1" dirty="0" smtClean="0"/>
              <a:t>리의 차이가 생겨 도리어 민족 운동의 전선을 혼란스럽게 하여</a:t>
            </a:r>
            <a:r>
              <a:rPr lang="en-US" altLang="ko-KR" sz="2100" b="1" dirty="0" smtClean="0"/>
              <a:t>, </a:t>
            </a:r>
            <a:r>
              <a:rPr lang="ko-KR" altLang="en-US" sz="2100" b="1" dirty="0" smtClean="0"/>
              <a:t>결국은 </a:t>
            </a:r>
            <a:r>
              <a:rPr lang="en-US" altLang="ko-KR" sz="2100" b="1" dirty="0" smtClean="0"/>
              <a:t>(</a:t>
            </a:r>
            <a:r>
              <a:rPr lang="ko-KR" altLang="en-US" sz="2100" b="1" dirty="0" smtClean="0"/>
              <a:t>일제로 하여금</a:t>
            </a:r>
            <a:r>
              <a:rPr lang="en-US" altLang="ko-KR" sz="2100" b="1" dirty="0" smtClean="0"/>
              <a:t>) </a:t>
            </a:r>
            <a:r>
              <a:rPr lang="ko-KR" altLang="en-US" sz="2100" b="1" dirty="0" smtClean="0"/>
              <a:t>어부의 이를 취하게 하며 골육의 다툼을 일으키는 것은 어찌 우리 민족의 장래를 위하여 통탄할 바가 아니냐</a:t>
            </a:r>
            <a:r>
              <a:rPr lang="en-US" altLang="ko-KR" sz="21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en-US" altLang="ko-KR" sz="21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100" b="1" dirty="0"/>
              <a:t> </a:t>
            </a:r>
            <a:r>
              <a:rPr lang="en-US" altLang="ko-KR" sz="2100" b="1" dirty="0" smtClean="0"/>
              <a:t>                   - </a:t>
            </a:r>
            <a:r>
              <a:rPr lang="ko-KR" altLang="en-US" sz="2100" b="1" dirty="0" err="1" smtClean="0"/>
              <a:t>동아일보</a:t>
            </a:r>
            <a:r>
              <a:rPr lang="en-US" altLang="ko-KR" sz="2100" b="1" dirty="0" smtClean="0"/>
              <a:t>(1925. 9. 27.) 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52120" y="5949280"/>
            <a:ext cx="2348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▲신간회 창립 보도 기사</a:t>
            </a:r>
            <a:endParaRPr lang="ko-KR" altLang="en-US" sz="105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262" y="1318432"/>
            <a:ext cx="2934690" cy="4630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(272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1628800"/>
            <a:ext cx="8064896" cy="403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민족 유일당 운동의 전개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제</a:t>
            </a:r>
            <a:r>
              <a:rPr lang="en-US" altLang="ko-KR" sz="2400" b="1" dirty="0"/>
              <a:t>1</a:t>
            </a:r>
            <a:r>
              <a:rPr lang="ko-KR" altLang="en-US" sz="2400" b="1" dirty="0"/>
              <a:t>차 국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공 합작의 영향 → 중국 각지에서 민족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유일당 </a:t>
            </a:r>
            <a:r>
              <a:rPr lang="ko-KR" altLang="en-US" sz="2400" b="1" dirty="0" err="1"/>
              <a:t>촉성회</a:t>
            </a:r>
            <a:r>
              <a:rPr lang="ko-KR" altLang="en-US" sz="2400" b="1" dirty="0"/>
              <a:t> 조직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en-US" altLang="ko-KR" sz="2400" b="1" dirty="0"/>
              <a:t>6·10 </a:t>
            </a:r>
            <a:r>
              <a:rPr lang="ko-KR" altLang="en-US" sz="2400" b="1" dirty="0"/>
              <a:t>만세 운동 → 민족주의 진영과 사회주의 진영 </a:t>
            </a: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간 </a:t>
            </a:r>
            <a:r>
              <a:rPr lang="ko-KR" altLang="en-US" sz="2400" b="1" dirty="0"/>
              <a:t>연대의 공감대 형성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사회주의 노선 변화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정우회</a:t>
            </a:r>
            <a:r>
              <a:rPr lang="ko-KR" altLang="en-US" sz="2400" b="1" dirty="0"/>
              <a:t> 선언 → 비타협 </a:t>
            </a:r>
            <a:r>
              <a:rPr lang="ko-KR" altLang="en-US" sz="2400" b="1" dirty="0" smtClean="0"/>
              <a:t>민족주의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진영과 연대 주장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비타협 민족주의 진영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자치 운동 비판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사회주의와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연대 </a:t>
            </a:r>
            <a:r>
              <a:rPr lang="ko-KR" altLang="en-US" sz="2400" b="1" dirty="0"/>
              <a:t>모색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유일당 운동과 신간회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44308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691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(272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8" name="그룹 17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9" name="TextBox 18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유일당 운동과 신간회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44308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56877"/>
            <a:ext cx="7878912" cy="39043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68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(272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729255"/>
            <a:ext cx="8352928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신간회의 창립과 활동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창립</a:t>
            </a:r>
            <a:r>
              <a:rPr lang="en-US" altLang="ko-KR" sz="2400" b="1" dirty="0"/>
              <a:t>(1927): </a:t>
            </a:r>
            <a:r>
              <a:rPr lang="ko-KR" altLang="en-US" sz="2400" b="1" dirty="0"/>
              <a:t>비타협적 민족주의 진영 </a:t>
            </a:r>
            <a:r>
              <a:rPr lang="en-US" altLang="ko-KR" sz="2400" b="1" dirty="0"/>
              <a:t>+ </a:t>
            </a:r>
            <a:r>
              <a:rPr lang="ko-KR" altLang="en-US" sz="2400" b="1" dirty="0"/>
              <a:t>사회주의 진영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발전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전국적 </a:t>
            </a:r>
            <a:r>
              <a:rPr lang="ko-KR" altLang="en-US" sz="2400" b="1" dirty="0" err="1"/>
              <a:t>지회</a:t>
            </a:r>
            <a:r>
              <a:rPr lang="ko-KR" altLang="en-US" sz="2400" b="1" dirty="0"/>
              <a:t> 조직 → 국내 최대 규모의 대중적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정치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사회 단체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활동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지회</a:t>
            </a:r>
            <a:r>
              <a:rPr lang="ko-KR" altLang="en-US" sz="2400" b="1" dirty="0"/>
              <a:t> 중심으로 다양한 활동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광주 학생 항일 </a:t>
            </a:r>
            <a:r>
              <a:rPr lang="ko-KR" altLang="en-US" sz="2400" b="1" dirty="0" smtClean="0"/>
              <a:t>운동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후원 → 일제 탄압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민중 대회 사건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유일당 운동과 신간회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44308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(273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700808"/>
            <a:ext cx="835292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신간회 해소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신간회 지도부에 타협적 노선 등장 → 사회주의 </a:t>
            </a:r>
            <a:r>
              <a:rPr lang="ko-KR" altLang="en-US" sz="2400" b="1" dirty="0" smtClean="0"/>
              <a:t>진영의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해소 주장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국제 공산주의 운동의 흐름 변화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협동 전선에 부정적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인식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신간회 해소 이후의 민족 운동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민족 협동 전선 붕괴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사회주의 운동의 합법적 활동 공간 상실 → 비합법 </a:t>
            </a:r>
            <a:r>
              <a:rPr lang="ko-KR" altLang="en-US" sz="2400" b="1" dirty="0" smtClean="0"/>
              <a:t>투쟁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혁명적 노농 운동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비타협적 민족주의 진영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문화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학술 활동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조선학 운동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유일당 운동과 신간회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44308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632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(273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1" name="그룹 10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6" name="TextBox 15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유일당 운동과 신간회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44308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531"/>
            <a:ext cx="9144000" cy="49037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13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(273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1" name="그룹 10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6" name="TextBox 15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유일당 운동과 신간회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44308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528754" y="1196752"/>
            <a:ext cx="8291718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1, 2]</a:t>
            </a:r>
            <a:r>
              <a:rPr lang="ko-KR" altLang="en-US" sz="2400" b="1" dirty="0"/>
              <a:t>에서 공통적으로 주장하고 있는 </a:t>
            </a:r>
            <a:r>
              <a:rPr lang="ko-KR" altLang="en-US" sz="2400" b="1" dirty="0" smtClean="0"/>
              <a:t>내용은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무엇인지 말해 보자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이념과 노선의 차이를 극복하고 민족의 역량을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한데 </a:t>
            </a:r>
            <a:r>
              <a:rPr lang="ko-KR" altLang="en-US" sz="2400" b="1" dirty="0">
                <a:solidFill>
                  <a:srgbClr val="0000FF"/>
                </a:solidFill>
              </a:rPr>
              <a:t>모아 항일 투쟁을 전개한다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</a:p>
          <a:p>
            <a:pPr fontAlgn="base" latinLnBrk="0">
              <a:lnSpc>
                <a:spcPct val="120000"/>
              </a:lnSpc>
            </a:pPr>
            <a:endParaRPr lang="ko-KR" altLang="en-US" sz="2400" b="1" dirty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3]</a:t>
            </a:r>
            <a:r>
              <a:rPr lang="ko-KR" altLang="en-US" sz="2400" b="1" dirty="0"/>
              <a:t>에서 밑줄 </a:t>
            </a:r>
            <a:r>
              <a:rPr lang="ko-KR" altLang="en-US" sz="2400" b="1" dirty="0" smtClean="0"/>
              <a:t>친 ‘</a:t>
            </a:r>
            <a:r>
              <a:rPr lang="ko-KR" altLang="en-US" sz="2400" b="1" dirty="0"/>
              <a:t>기회주의를 일체 부인’이 </a:t>
            </a:r>
            <a:r>
              <a:rPr lang="ko-KR" altLang="en-US" sz="2400" b="1" dirty="0" smtClean="0"/>
              <a:t>지닌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의미가 무엇인지 설명해 보자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자치 운동을 전개하며 일제와 타협하려는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세력을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배격하려는 것이다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053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3351</TotalTime>
  <Words>512</Words>
  <Application>Microsoft Office PowerPoint</Application>
  <PresentationFormat>화면 슬라이드 쇼(4:3)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1797</cp:revision>
  <dcterms:created xsi:type="dcterms:W3CDTF">2013-03-25T12:51:11Z</dcterms:created>
  <dcterms:modified xsi:type="dcterms:W3CDTF">2013-12-18T01:44:06Z</dcterms:modified>
</cp:coreProperties>
</file>