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97" r:id="rId6"/>
    <p:sldId id="298" r:id="rId7"/>
    <p:sldId id="299" r:id="rId8"/>
    <p:sldId id="300" r:id="rId9"/>
    <p:sldId id="301" r:id="rId10"/>
    <p:sldId id="302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708" autoAdjust="0"/>
  </p:normalViewPr>
  <p:slideViewPr>
    <p:cSldViewPr>
      <p:cViewPr>
        <p:scale>
          <a:sx n="105" d="100"/>
          <a:sy n="105" d="100"/>
        </p:scale>
        <p:origin x="-1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2. 3·1</a:t>
            </a:r>
            <a:r>
              <a:rPr lang="ko-KR" altLang="en-US" sz="2300" b="1" dirty="0" smtClean="0"/>
              <a:t> 운동과 대한민국 임시 정부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en-US" altLang="ko-KR" sz="1600" dirty="0" smtClean="0"/>
              <a:t>3</a:t>
            </a:r>
            <a:r>
              <a:rPr lang="en-US" altLang="ko-KR" sz="1600" b="1" dirty="0"/>
              <a:t>·</a:t>
            </a:r>
            <a:r>
              <a:rPr lang="en-US" altLang="ko-KR" sz="1600" dirty="0" smtClean="0"/>
              <a:t>1 </a:t>
            </a:r>
            <a:r>
              <a:rPr lang="ko-KR" altLang="en-US" sz="1600" dirty="0" smtClean="0"/>
              <a:t>운동의 전개와 그 의의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6228184" y="3520776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r>
                <a:rPr lang="en-US" altLang="ko-KR" sz="28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운동의 전개와 그 의의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5028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46" y="1052736"/>
            <a:ext cx="9035358" cy="56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42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08569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대한민국 임시 정부의 수립과 활동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1568" y="2278705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335" y="4039742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95681" y="2204864"/>
            <a:ext cx="5012623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/>
              <a:t>3·1 </a:t>
            </a:r>
            <a:r>
              <a:rPr lang="ko-KR" altLang="en-US" sz="2400" b="1" dirty="0"/>
              <a:t>운동이 일어난 배경과 그 전개 과정에서 나타난 특징을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5680" y="3934096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/>
              <a:t>3·1 </a:t>
            </a:r>
            <a:r>
              <a:rPr lang="ko-KR" altLang="en-US" sz="2400" b="1" dirty="0"/>
              <a:t>운동의 역사적 의의를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r>
                <a:rPr lang="en-US" altLang="ko-KR" sz="28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운동의 전개와 그 의의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45028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865" y="1340768"/>
            <a:ext cx="6690511" cy="49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628800"/>
            <a:ext cx="8496945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3·1 </a:t>
            </a:r>
            <a:r>
              <a:rPr lang="ko-KR" altLang="en-US" sz="2400" b="1" dirty="0">
                <a:solidFill>
                  <a:srgbClr val="0070C0"/>
                </a:solidFill>
              </a:rPr>
              <a:t>운동의 배경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국제 질서의 변화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민족 자결주의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사회주의 국가 </a:t>
            </a:r>
            <a:r>
              <a:rPr lang="ko-KR" altLang="en-US" sz="2400" b="1" dirty="0" smtClean="0"/>
              <a:t>등장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독립의 기회로 인식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신한 청년당의 활동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파리 강화 회의에 대표 파견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김규식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독립 선언 발표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대한 독립 선언서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만주</a:t>
            </a:r>
            <a:r>
              <a:rPr lang="en-US" altLang="ko-KR" sz="2400" b="1" dirty="0"/>
              <a:t>), 2·8 </a:t>
            </a:r>
            <a:r>
              <a:rPr lang="ko-KR" altLang="en-US" sz="2400" b="1" dirty="0"/>
              <a:t>독립 </a:t>
            </a:r>
            <a:r>
              <a:rPr lang="ko-KR" altLang="en-US" sz="2400" b="1" dirty="0" smtClean="0"/>
              <a:t>선언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도쿄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국내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종교계를 중심으로 거족적 민족 운동 준비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고종의 </a:t>
            </a:r>
            <a:r>
              <a:rPr lang="ko-KR" altLang="en-US" sz="2400" b="1" dirty="0"/>
              <a:t>서거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r>
                <a:rPr lang="en-US" altLang="ko-KR" sz="28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운동의 전개와 그 의의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45028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0" name="그룹 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1" name="TextBox 1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r>
                <a:rPr lang="en-US" altLang="ko-KR" sz="28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운동의 전개와 그 의의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45028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196752"/>
            <a:ext cx="4625838" cy="527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691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7" y="1452840"/>
            <a:ext cx="5760641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범민족적 </a:t>
            </a:r>
            <a:r>
              <a:rPr lang="en-US" altLang="ko-KR" sz="2400" b="1" dirty="0">
                <a:solidFill>
                  <a:srgbClr val="0070C0"/>
                </a:solidFill>
              </a:rPr>
              <a:t>3·1 </a:t>
            </a:r>
            <a:r>
              <a:rPr lang="ko-KR" altLang="en-US" sz="2400" b="1" dirty="0">
                <a:solidFill>
                  <a:srgbClr val="0070C0"/>
                </a:solidFill>
              </a:rPr>
              <a:t>운동의 전개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독립 선언 → 비폭력 평화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시위 </a:t>
            </a:r>
            <a:r>
              <a:rPr lang="ko-KR" altLang="en-US" sz="2400" b="1" dirty="0"/>
              <a:t>시작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전국 도시로 확산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상인 철시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노동자 </a:t>
            </a:r>
            <a:r>
              <a:rPr lang="ko-KR" altLang="en-US" sz="2400" b="1" dirty="0"/>
              <a:t>파업 투쟁 병행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전국 농촌 지역으로 확산</a:t>
            </a:r>
            <a:r>
              <a:rPr lang="en-US" altLang="ko-KR" sz="2400" b="1" dirty="0"/>
              <a:t>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식민 </a:t>
            </a:r>
            <a:r>
              <a:rPr lang="ko-KR" altLang="en-US" sz="2400" b="1" dirty="0"/>
              <a:t>통치 기관 공격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폭력 투쟁화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해외에서도 만세 시위 전개</a:t>
            </a:r>
            <a:r>
              <a:rPr lang="en-US" altLang="ko-KR" sz="2400" b="1" dirty="0"/>
              <a:t>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만주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연해주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미주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일본 등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r>
                <a:rPr lang="en-US" altLang="ko-KR" sz="28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운동의 전개와 그 의의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5028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587" y="1571690"/>
            <a:ext cx="3463901" cy="358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11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0" name="그룹 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1" name="TextBox 1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r>
                <a:rPr lang="en-US" altLang="ko-KR" sz="28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운동의 전개와 그 의의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45028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49882"/>
            <a:ext cx="9144000" cy="31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0" name="그룹 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1" name="TextBox 1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r>
                <a:rPr lang="en-US" altLang="ko-KR" sz="28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운동의 전개와 그 의의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45028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732640" y="1124744"/>
            <a:ext cx="8087832" cy="5367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평화적 만세 시위가 농촌으로 확산되면서 무력 </a:t>
            </a:r>
            <a:r>
              <a:rPr lang="ko-KR" altLang="en-US" sz="2400" b="1" dirty="0" smtClean="0"/>
              <a:t>투쟁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으로 </a:t>
            </a:r>
            <a:r>
              <a:rPr lang="ko-KR" altLang="en-US" sz="2400" b="1" dirty="0"/>
              <a:t>발전한 까닭이 무엇인지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• </a:t>
            </a:r>
            <a:r>
              <a:rPr lang="ko-KR" altLang="en-US" sz="2400" b="1" dirty="0">
                <a:solidFill>
                  <a:srgbClr val="0000FF"/>
                </a:solidFill>
              </a:rPr>
              <a:t>농민층은 개항 이래 일제의 침략에 가장 큰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피해와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   고통을 </a:t>
            </a:r>
            <a:r>
              <a:rPr lang="ko-KR" altLang="en-US" sz="2400" b="1" dirty="0">
                <a:solidFill>
                  <a:srgbClr val="0000FF"/>
                </a:solidFill>
              </a:rPr>
              <a:t>겪은 계층이다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그리하여 동학 농민 운동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항일 </a:t>
            </a:r>
            <a:r>
              <a:rPr lang="ko-KR" altLang="en-US" sz="2400" b="1" dirty="0">
                <a:solidFill>
                  <a:srgbClr val="0000FF"/>
                </a:solidFill>
              </a:rPr>
              <a:t>의병 등 일제의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침략에 </a:t>
            </a:r>
            <a:r>
              <a:rPr lang="ko-KR" altLang="en-US" sz="2400" b="1" dirty="0">
                <a:solidFill>
                  <a:srgbClr val="0000FF"/>
                </a:solidFill>
              </a:rPr>
              <a:t>가장 강력한 저항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의식을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보여 주었다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• </a:t>
            </a:r>
            <a:r>
              <a:rPr lang="ko-KR" altLang="en-US" sz="2400" b="1" dirty="0">
                <a:solidFill>
                  <a:srgbClr val="0000FF"/>
                </a:solidFill>
              </a:rPr>
              <a:t>일제의 강점 이후 토지 조사 사업으로 지주의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권한이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강화된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반면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농민은 토지를 </a:t>
            </a:r>
            <a:r>
              <a:rPr lang="ko-KR" altLang="en-US" sz="2400" b="1" dirty="0" err="1" smtClean="0">
                <a:solidFill>
                  <a:srgbClr val="0000FF"/>
                </a:solidFill>
              </a:rPr>
              <a:t>점탈당하고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각종 조세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수탈에 </a:t>
            </a:r>
            <a:r>
              <a:rPr lang="ko-KR" altLang="en-US" sz="2400" b="1" dirty="0">
                <a:solidFill>
                  <a:srgbClr val="0000FF"/>
                </a:solidFill>
              </a:rPr>
              <a:t>시달리며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생활 </a:t>
            </a:r>
            <a:r>
              <a:rPr lang="ko-KR" altLang="en-US" sz="2400" b="1" dirty="0">
                <a:solidFill>
                  <a:srgbClr val="0000FF"/>
                </a:solidFill>
              </a:rPr>
              <a:t>기반이 더욱 취약해졌다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이로 </a:t>
            </a:r>
            <a:r>
              <a:rPr lang="ko-KR" altLang="en-US" sz="2400" b="1" dirty="0">
                <a:solidFill>
                  <a:srgbClr val="0000FF"/>
                </a:solidFill>
              </a:rPr>
              <a:t>인해 항일 의식이 더욱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강하였다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0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</a:rPr>
                <a:t>2. 3·1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운동과 대한민국 임시 정부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r>
                <a:rPr lang="en-US" altLang="ko-KR" sz="28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1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운동의 전개와 그 의의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5028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706640"/>
            <a:ext cx="2763501" cy="29558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1124744"/>
            <a:ext cx="612068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3·1 </a:t>
            </a:r>
            <a:r>
              <a:rPr lang="ko-KR" altLang="en-US" sz="2400" b="1" dirty="0">
                <a:solidFill>
                  <a:srgbClr val="0070C0"/>
                </a:solidFill>
              </a:rPr>
              <a:t>운동의 성격과 의의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우리 역사상 최대 규모의 민족 운동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모든 계층이 참여 → 한민족의 </a:t>
            </a:r>
            <a:r>
              <a:rPr lang="ko-KR" altLang="en-US" sz="2400" b="1" dirty="0" smtClean="0"/>
              <a:t>독립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의지를 전 세계에 천명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대한민국 임시 정부 수립의 계기</a:t>
            </a:r>
            <a:r>
              <a:rPr lang="en-US" altLang="ko-KR" sz="2400" b="1" dirty="0"/>
              <a:t>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근대 </a:t>
            </a:r>
            <a:r>
              <a:rPr lang="ko-KR" altLang="en-US" sz="2400" b="1" dirty="0"/>
              <a:t>국민 국가 수립 운동의 첫 결실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민족 운동의 주체 확대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학생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농민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노동자 → 다양한 민족 운동의 </a:t>
            </a:r>
            <a:r>
              <a:rPr lang="ko-KR" altLang="en-US" sz="2400" b="1" dirty="0" smtClean="0"/>
              <a:t>전기마련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식민 통치 정책 변화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무단 통치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문화 통치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민족 분열 통치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⑤ </a:t>
            </a:r>
            <a:r>
              <a:rPr lang="ko-KR" altLang="en-US" sz="2400" b="1" dirty="0"/>
              <a:t>세계 약소민족의 민족 운동에 영향</a:t>
            </a:r>
            <a:r>
              <a:rPr lang="en-US" altLang="ko-KR" sz="2400" b="1" dirty="0"/>
              <a:t>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중국의 </a:t>
            </a:r>
            <a:r>
              <a:rPr lang="en-US" altLang="ko-KR" sz="2400" b="1" dirty="0"/>
              <a:t>5·4 </a:t>
            </a:r>
            <a:r>
              <a:rPr lang="ko-KR" altLang="en-US" sz="2400" b="1" dirty="0"/>
              <a:t>운동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인도의 반영 운동</a:t>
            </a:r>
          </a:p>
        </p:txBody>
      </p:sp>
    </p:spTree>
    <p:extLst>
      <p:ext uri="{BB962C8B-B14F-4D97-AF65-F5344CB8AC3E}">
        <p14:creationId xmlns:p14="http://schemas.microsoft.com/office/powerpoint/2010/main" xmlns="" val="62694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496</Words>
  <Application>Microsoft Office PowerPoint</Application>
  <PresentationFormat>화면 슬라이드 쇼(4:3)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1670</cp:revision>
  <dcterms:created xsi:type="dcterms:W3CDTF">2013-03-25T12:51:11Z</dcterms:created>
  <dcterms:modified xsi:type="dcterms:W3CDTF">2013-12-06T04:49:56Z</dcterms:modified>
</cp:coreProperties>
</file>