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97" r:id="rId6"/>
    <p:sldId id="298" r:id="rId7"/>
    <p:sldId id="299" r:id="rId8"/>
    <p:sldId id="284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3·1</a:t>
            </a:r>
            <a:r>
              <a:rPr lang="ko-KR" altLang="en-US" sz="2300" b="1" dirty="0" smtClean="0"/>
              <a:t> 운동과 대한민국 임시 정부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항일 비밀 결사의 활동과 독립운동 기지의 건설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311127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568" y="219658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4056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122746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1910</a:t>
            </a:r>
            <a:r>
              <a:rPr lang="ko-KR" altLang="en-US" sz="2400" b="1" dirty="0"/>
              <a:t>년대 국내에서 전개된 항일 민족 운동의 주요 내용을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34914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1910</a:t>
            </a:r>
            <a:r>
              <a:rPr lang="ko-KR" altLang="en-US" sz="2400" b="1" dirty="0"/>
              <a:t>년대 독립운동 기지가 건설되어 무장 독립 전쟁의 기초를 다져갔음을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738664"/>
            <a:chOff x="3059832" y="131728"/>
            <a:chExt cx="5904656" cy="73866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117946" y="530677"/>
              <a:ext cx="301926" cy="3019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90556" y="5881869"/>
            <a:ext cx="261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대한 광복회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총사령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박상진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509" y="1412776"/>
            <a:ext cx="3361963" cy="440077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88032" y="1340768"/>
            <a:ext cx="5436096" cy="472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부호의 의연금 및 일본인이 불법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징수하는 세금을 압수하여 무장을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</a:t>
            </a:r>
            <a:r>
              <a:rPr lang="ko-KR" altLang="en-US" sz="2300" b="1" dirty="0" smtClean="0"/>
              <a:t>준비한다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남북 만주에 군관 학교를 세워 독립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ko-KR" altLang="en-US" sz="2300" b="1" dirty="0" smtClean="0"/>
              <a:t> 전사를 양성한다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종래의 의병 및 해산 군인과 만주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ko-KR" altLang="en-US" sz="2300" b="1" dirty="0" smtClean="0"/>
              <a:t> 이주민을 소집하여 훈련한다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7. </a:t>
            </a:r>
            <a:r>
              <a:rPr lang="ko-KR" altLang="en-US" sz="2300" b="1" dirty="0" smtClean="0"/>
              <a:t>무력이 완비되는 대로 일본인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ko-KR" altLang="en-US" sz="2300" b="1" dirty="0" smtClean="0"/>
              <a:t> 섬멸전을 단행하여 최후의 목적을</a:t>
            </a:r>
            <a:endParaRPr lang="en-US" altLang="ko-KR" sz="23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ko-KR" altLang="en-US" sz="2300" b="1" dirty="0" smtClean="0"/>
              <a:t> 이룬다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                      - </a:t>
            </a:r>
            <a:r>
              <a:rPr lang="ko-KR" altLang="en-US" sz="2300" b="1" dirty="0" smtClean="0"/>
              <a:t>대한 광복회 강령 </a:t>
            </a:r>
            <a:r>
              <a:rPr lang="en-US" altLang="ko-KR" sz="2300" b="1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738664"/>
            <a:chOff x="3059832" y="131728"/>
            <a:chExt cx="590465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17946" y="530677"/>
              <a:ext cx="301926" cy="3019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42130"/>
            <a:ext cx="2934741" cy="4479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1196752"/>
            <a:ext cx="5904657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국내 항일 비밀 결사의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1910</a:t>
            </a:r>
            <a:r>
              <a:rPr lang="ko-KR" altLang="en-US" sz="2400" b="1" dirty="0"/>
              <a:t>년대 국내 민족 운동의 </a:t>
            </a:r>
            <a:r>
              <a:rPr lang="ko-KR" altLang="en-US" sz="2400" b="1" dirty="0" smtClean="0"/>
              <a:t>방향</a:t>
            </a:r>
            <a:r>
              <a:rPr lang="en-US" altLang="ko-KR" sz="2400" b="1" dirty="0"/>
              <a:t>: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소규모 </a:t>
            </a:r>
            <a:r>
              <a:rPr lang="ko-KR" altLang="en-US" sz="2400" b="1" dirty="0"/>
              <a:t>의병 투쟁 </a:t>
            </a:r>
            <a:r>
              <a:rPr lang="ko-KR" altLang="en-US" sz="2400" b="1" dirty="0" smtClean="0"/>
              <a:t>지속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/>
              <a:t>채응언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항일 비밀 결사의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대표적 항일 비밀 결사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독립 </a:t>
            </a:r>
            <a:r>
              <a:rPr lang="ko-KR" altLang="en-US" sz="2400" b="1" dirty="0" err="1"/>
              <a:t>의군부</a:t>
            </a:r>
            <a:r>
              <a:rPr lang="en-US" altLang="ko-KR" sz="2400" b="1" dirty="0"/>
              <a:t>(1912, </a:t>
            </a:r>
            <a:r>
              <a:rPr lang="ko-KR" altLang="en-US" sz="2400" b="1" dirty="0"/>
              <a:t>임병찬</a:t>
            </a:r>
            <a:r>
              <a:rPr lang="en-US" altLang="ko-KR" sz="2400" b="1" dirty="0"/>
              <a:t>): </a:t>
            </a:r>
            <a:r>
              <a:rPr lang="ko-KR" altLang="en-US" sz="2400" b="1" dirty="0" smtClean="0"/>
              <a:t>고종의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밀지로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전국적 의병 봉기 준비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복벽주의</a:t>
            </a:r>
            <a:r>
              <a:rPr lang="ko-KR" altLang="en-US" sz="2400" b="1" dirty="0"/>
              <a:t> 이념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국권 반환 요구서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발송 </a:t>
            </a:r>
            <a:r>
              <a:rPr lang="ko-KR" altLang="en-US" sz="2400" b="1" dirty="0"/>
              <a:t>계획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대한 광복회</a:t>
            </a:r>
            <a:r>
              <a:rPr lang="en-US" altLang="ko-KR" sz="2400" b="1" dirty="0"/>
              <a:t>(1915, </a:t>
            </a:r>
            <a:r>
              <a:rPr lang="ko-KR" altLang="en-US" sz="2400" b="1" dirty="0"/>
              <a:t>박상진</a:t>
            </a:r>
            <a:r>
              <a:rPr lang="en-US" altLang="ko-KR" sz="2400" b="1" dirty="0"/>
              <a:t>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의병 </a:t>
            </a:r>
            <a:r>
              <a:rPr lang="ko-KR" altLang="en-US" sz="2400" b="1" dirty="0"/>
              <a:t>계열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애국 계몽 운동 계열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공화주의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 전쟁 준비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만주에 지부</a:t>
            </a:r>
          </a:p>
        </p:txBody>
      </p: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738664"/>
            <a:chOff x="3059832" y="131728"/>
            <a:chExt cx="590465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17946" y="530677"/>
              <a:ext cx="301926" cy="3019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013" y="1482425"/>
            <a:ext cx="4105475" cy="2810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1341806"/>
            <a:ext cx="820891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국외 독립운동 기지 건설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목표와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만주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연해주에 </a:t>
            </a:r>
            <a:r>
              <a:rPr lang="ko-KR" altLang="en-US" sz="2400" b="1" dirty="0" smtClean="0"/>
              <a:t>독립운동의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거점 마련 → 독립 전쟁 수행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한인 집단촌 건설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자치 단체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학교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독립군 양성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북간도 지역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용정촌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명동촌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중심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ko-KR" altLang="en-US" sz="2400" b="1" dirty="0" err="1"/>
              <a:t>간민회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서전서숙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명동 학교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중광단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북로 군정서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남만주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서간도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지역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삼원보</a:t>
            </a:r>
            <a:r>
              <a:rPr lang="ko-KR" altLang="en-US" sz="2400" b="1" dirty="0"/>
              <a:t> 일대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신민회가 주도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경학사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부민단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한족회로 발전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신흥 무관 학교</a:t>
            </a:r>
          </a:p>
        </p:txBody>
      </p:sp>
    </p:spTree>
    <p:extLst>
      <p:ext uri="{BB962C8B-B14F-4D97-AF65-F5344CB8AC3E}">
        <p14:creationId xmlns:p14="http://schemas.microsoft.com/office/powerpoint/2010/main" xmlns="" val="31369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738664"/>
            <a:chOff x="3059832" y="131728"/>
            <a:chExt cx="590465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17946" y="530677"/>
              <a:ext cx="301926" cy="3019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12776"/>
            <a:ext cx="3348347" cy="4243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1340768"/>
            <a:ext cx="561662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연해주 지역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신한촌</a:t>
            </a:r>
            <a:r>
              <a:rPr lang="ko-KR" altLang="en-US" sz="2400" b="1" dirty="0"/>
              <a:t> 중심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권업회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대한 광복군 정부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한인 </a:t>
            </a:r>
            <a:r>
              <a:rPr lang="ko-KR" altLang="en-US" sz="2400" b="1" dirty="0"/>
              <a:t>사회당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사회주의 계열의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민족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운동 시작</a:t>
            </a:r>
            <a:r>
              <a:rPr lang="en-US" altLang="ko-KR" sz="2400" b="1" dirty="0" smtClean="0"/>
              <a:t>)</a:t>
            </a: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⑤ 중국 관내와 미주 지역 독립운동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중국 관내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신한 청년당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임시 정부 수립의 기반 조성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미주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대한인 </a:t>
            </a:r>
            <a:r>
              <a:rPr lang="ko-KR" altLang="en-US" sz="2400" b="1" dirty="0" err="1"/>
              <a:t>국민회</a:t>
            </a:r>
            <a:r>
              <a:rPr lang="ko-KR" altLang="en-US" sz="2400" b="1" dirty="0"/>
              <a:t> → 민주 </a:t>
            </a:r>
            <a:r>
              <a:rPr lang="ko-KR" altLang="en-US" sz="2400" b="1" dirty="0" smtClean="0"/>
              <a:t>공화국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수립 주장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군자금 모금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하와이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대조선 국민군단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박용만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멕시코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숭무</a:t>
            </a:r>
            <a:r>
              <a:rPr lang="ko-KR" altLang="en-US" sz="2400" b="1" dirty="0"/>
              <a:t> 학교</a:t>
            </a:r>
          </a:p>
        </p:txBody>
      </p:sp>
    </p:spTree>
    <p:extLst>
      <p:ext uri="{BB962C8B-B14F-4D97-AF65-F5344CB8AC3E}">
        <p14:creationId xmlns:p14="http://schemas.microsoft.com/office/powerpoint/2010/main" xmlns="" val="1071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738664"/>
            <a:chOff x="3059832" y="131728"/>
            <a:chExt cx="590465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117946" y="530677"/>
              <a:ext cx="301926" cy="30192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65244"/>
            <a:ext cx="8673739" cy="44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2" name="직사각형 21"/>
          <p:cNvSpPr/>
          <p:nvPr/>
        </p:nvSpPr>
        <p:spPr>
          <a:xfrm>
            <a:off x="395536" y="1340768"/>
            <a:ext cx="849694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 latinLnBrk="0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이회영 </a:t>
            </a:r>
            <a:r>
              <a:rPr lang="ko-KR" altLang="en-US" sz="2400" b="1" dirty="0"/>
              <a:t>일가가 가산을 정리해 식솔과 함께 </a:t>
            </a:r>
            <a:r>
              <a:rPr lang="ko-KR" altLang="en-US" sz="2400" b="1" dirty="0" smtClean="0"/>
              <a:t>만주로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이주한</a:t>
            </a: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목적은 </a:t>
            </a:r>
            <a:r>
              <a:rPr lang="ko-KR" altLang="en-US" sz="2400" b="1" dirty="0"/>
              <a:t>무엇이었는지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장차 독립 전쟁을 수행하기 위한 장기적인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독립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운동의 </a:t>
            </a:r>
            <a:r>
              <a:rPr lang="ko-KR" altLang="en-US" sz="2400" b="1" dirty="0">
                <a:solidFill>
                  <a:srgbClr val="0000FF"/>
                </a:solidFill>
              </a:rPr>
              <a:t>거점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독립운동 기지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r>
              <a:rPr lang="ko-KR" altLang="en-US" sz="2400" b="1" dirty="0">
                <a:solidFill>
                  <a:srgbClr val="0000FF"/>
                </a:solidFill>
              </a:rPr>
              <a:t>을 건설하고자 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131840" y="77723"/>
            <a:ext cx="5904656" cy="812530"/>
            <a:chOff x="3059832" y="131728"/>
            <a:chExt cx="5904656" cy="812530"/>
          </a:xfrm>
        </p:grpSpPr>
        <p:sp>
          <p:nvSpPr>
            <p:cNvPr id="30" name="TextBox 29"/>
            <p:cNvSpPr txBox="1"/>
            <p:nvPr/>
          </p:nvSpPr>
          <p:spPr>
            <a:xfrm>
              <a:off x="3059832" y="131728"/>
              <a:ext cx="590465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>
                <a:lnSpc>
                  <a:spcPct val="120000"/>
                </a:lnSpc>
              </a:pPr>
              <a:r>
                <a:rPr lang="ko-KR" altLang="en-US" sz="1700" b="1" dirty="0" smtClean="0">
                  <a:solidFill>
                    <a:schemeClr val="tx2">
                      <a:lumMod val="75000"/>
                    </a:schemeClr>
                  </a:solidFill>
                </a:rPr>
                <a:t>항일 비밀 결사의 활동과 독립운동 기지의 건설</a:t>
              </a:r>
              <a:endParaRPr lang="ko-KR" altLang="en-US" sz="17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4045416" y="602685"/>
              <a:ext cx="238552" cy="23855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6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3·1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운동의 전개와 그 의의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526</Words>
  <Application>Microsoft Office PowerPoint</Application>
  <PresentationFormat>화면 슬라이드 쇼(4:3)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1644</cp:revision>
  <dcterms:created xsi:type="dcterms:W3CDTF">2013-03-25T12:51:11Z</dcterms:created>
  <dcterms:modified xsi:type="dcterms:W3CDTF">2013-12-18T01:39:52Z</dcterms:modified>
</cp:coreProperties>
</file>