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3" r:id="rId3"/>
    <p:sldId id="260" r:id="rId4"/>
    <p:sldId id="257" r:id="rId5"/>
    <p:sldId id="284" r:id="rId6"/>
    <p:sldId id="286" r:id="rId7"/>
    <p:sldId id="291" r:id="rId8"/>
    <p:sldId id="294" r:id="rId9"/>
    <p:sldId id="287" r:id="rId10"/>
    <p:sldId id="290" r:id="rId11"/>
    <p:sldId id="295" r:id="rId12"/>
    <p:sldId id="264" r:id="rId13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8524" autoAdjust="0"/>
    <p:restoredTop sz="94708" autoAdjust="0"/>
  </p:normalViewPr>
  <p:slideViewPr>
    <p:cSldViewPr>
      <p:cViewPr>
        <p:scale>
          <a:sx n="105" d="100"/>
          <a:sy n="105" d="100"/>
        </p:scale>
        <p:origin x="-36" y="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896100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713168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518225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729209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973590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866260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641804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158112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178261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030955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635352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691263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357"/>
            <a:ext cx="9144000" cy="685128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707904" y="3068960"/>
            <a:ext cx="5328592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altLang="ko-KR" sz="2300" b="1" dirty="0" smtClean="0"/>
              <a:t>1. </a:t>
            </a:r>
            <a:r>
              <a:rPr lang="ko-KR" altLang="en-US" sz="2300" b="1" dirty="0" smtClean="0"/>
              <a:t>일제의 강점과 수탈</a:t>
            </a:r>
            <a:endParaRPr lang="en-US" altLang="ko-KR" sz="2300" b="1" dirty="0" smtClean="0"/>
          </a:p>
          <a:p>
            <a:pPr algn="r">
              <a:lnSpc>
                <a:spcPct val="120000"/>
              </a:lnSpc>
            </a:pPr>
            <a:r>
              <a:rPr lang="ko-KR" altLang="en-US" sz="1600" dirty="0" smtClean="0"/>
              <a:t>민족 말살 통치와 전쟁 동원 체제</a:t>
            </a:r>
            <a:endParaRPr lang="ko-KR" altLang="en-US" sz="1600" dirty="0"/>
          </a:p>
        </p:txBody>
      </p:sp>
      <p:grpSp>
        <p:nvGrpSpPr>
          <p:cNvPr id="10" name="그룹 9"/>
          <p:cNvGrpSpPr/>
          <p:nvPr/>
        </p:nvGrpSpPr>
        <p:grpSpPr>
          <a:xfrm>
            <a:off x="5580112" y="3520776"/>
            <a:ext cx="260873" cy="338554"/>
            <a:chOff x="6381669" y="3444431"/>
            <a:chExt cx="260873" cy="338554"/>
          </a:xfrm>
        </p:grpSpPr>
        <p:sp>
          <p:nvSpPr>
            <p:cNvPr id="11" name="TextBox 10"/>
            <p:cNvSpPr txBox="1"/>
            <p:nvPr/>
          </p:nvSpPr>
          <p:spPr>
            <a:xfrm>
              <a:off x="6381669" y="3444431"/>
              <a:ext cx="260873" cy="338554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600" dirty="0" smtClean="0">
                  <a:ln w="12700">
                    <a:noFill/>
                  </a:ln>
                </a:rPr>
                <a:t>4</a:t>
              </a:r>
              <a:endParaRPr lang="ko-KR" altLang="en-US" sz="1600" dirty="0">
                <a:ln w="12700">
                  <a:noFill/>
                </a:ln>
              </a:endParaRPr>
            </a:p>
          </p:txBody>
        </p:sp>
        <p:sp>
          <p:nvSpPr>
            <p:cNvPr id="12" name="직사각형 11"/>
            <p:cNvSpPr/>
            <p:nvPr/>
          </p:nvSpPr>
          <p:spPr>
            <a:xfrm>
              <a:off x="6399359" y="3501008"/>
              <a:ext cx="216024" cy="216024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1854753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그림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357"/>
            <a:ext cx="9144000" cy="685128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835696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(250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sp>
        <p:nvSpPr>
          <p:cNvPr id="8" name="직사각형 7"/>
          <p:cNvSpPr/>
          <p:nvPr/>
        </p:nvSpPr>
        <p:spPr>
          <a:xfrm>
            <a:off x="781714" y="1818455"/>
            <a:ext cx="7678718" cy="319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2400" b="1" dirty="0"/>
              <a:t>① 일제가 위의 법령을 제정한 배경과 이를 바탕으로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한국인에게 </a:t>
            </a:r>
            <a:r>
              <a:rPr lang="ko-KR" altLang="en-US" sz="2400" b="1" dirty="0"/>
              <a:t>강요한 정책을 서술해 보자</a:t>
            </a:r>
            <a:r>
              <a:rPr lang="en-US" altLang="ko-KR" sz="2400" b="1" dirty="0" smtClean="0"/>
              <a:t>.</a:t>
            </a:r>
          </a:p>
          <a:p>
            <a:pPr fontAlgn="base">
              <a:lnSpc>
                <a:spcPct val="120000"/>
              </a:lnSpc>
            </a:pPr>
            <a:endParaRPr lang="ko-KR" altLang="en-US" sz="2400" b="1" dirty="0"/>
          </a:p>
          <a:p>
            <a:pPr fontAlgn="base" latinLnBrk="0">
              <a:lnSpc>
                <a:spcPct val="120000"/>
              </a:lnSpc>
            </a:pPr>
            <a:r>
              <a:rPr lang="en-US" altLang="ko-KR" sz="2400" b="1" dirty="0" smtClean="0">
                <a:solidFill>
                  <a:srgbClr val="0000FF"/>
                </a:solidFill>
              </a:rPr>
              <a:t>  [</a:t>
            </a:r>
            <a:r>
              <a:rPr lang="ko-KR" altLang="en-US" sz="2400" b="1" dirty="0">
                <a:solidFill>
                  <a:srgbClr val="0000FF"/>
                </a:solidFill>
              </a:rPr>
              <a:t>예시</a:t>
            </a:r>
            <a:r>
              <a:rPr lang="en-US" altLang="ko-KR" sz="2400" b="1" dirty="0">
                <a:solidFill>
                  <a:srgbClr val="0000FF"/>
                </a:solidFill>
              </a:rPr>
              <a:t>] </a:t>
            </a:r>
            <a:endParaRPr lang="en-US" altLang="ko-KR" sz="2400" b="1" dirty="0" smtClean="0">
              <a:solidFill>
                <a:srgbClr val="0000FF"/>
              </a:solidFill>
            </a:endParaRPr>
          </a:p>
          <a:p>
            <a:pPr fontAlgn="base" latinLnBrk="0">
              <a:lnSpc>
                <a:spcPct val="120000"/>
              </a:lnSpc>
            </a:pPr>
            <a:r>
              <a:rPr lang="en-US" altLang="ko-KR" sz="2400" b="1" dirty="0">
                <a:solidFill>
                  <a:srgbClr val="0000FF"/>
                </a:solidFill>
              </a:rPr>
              <a:t> </a:t>
            </a:r>
            <a:r>
              <a:rPr lang="en-US" altLang="ko-KR" sz="2400" b="1" dirty="0" smtClean="0">
                <a:solidFill>
                  <a:srgbClr val="0000FF"/>
                </a:solidFill>
              </a:rPr>
              <a:t>  • </a:t>
            </a:r>
            <a:r>
              <a:rPr lang="ko-KR" altLang="en-US" sz="2400" b="1" dirty="0">
                <a:solidFill>
                  <a:srgbClr val="0000FF"/>
                </a:solidFill>
              </a:rPr>
              <a:t>배경</a:t>
            </a:r>
            <a:r>
              <a:rPr lang="en-US" altLang="ko-KR" sz="2400" b="1" dirty="0">
                <a:solidFill>
                  <a:srgbClr val="0000FF"/>
                </a:solidFill>
              </a:rPr>
              <a:t>: </a:t>
            </a:r>
            <a:r>
              <a:rPr lang="ko-KR" altLang="en-US" sz="2400" b="1" dirty="0">
                <a:solidFill>
                  <a:srgbClr val="0000FF"/>
                </a:solidFill>
              </a:rPr>
              <a:t>중</a:t>
            </a:r>
            <a:r>
              <a:rPr lang="en-US" altLang="ko-KR" sz="2400" b="1" dirty="0">
                <a:solidFill>
                  <a:srgbClr val="0000FF"/>
                </a:solidFill>
              </a:rPr>
              <a:t>·</a:t>
            </a:r>
            <a:r>
              <a:rPr lang="ko-KR" altLang="en-US" sz="2400" b="1" dirty="0">
                <a:solidFill>
                  <a:srgbClr val="0000FF"/>
                </a:solidFill>
              </a:rPr>
              <a:t>일 전쟁 도발</a:t>
            </a:r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>
                <a:solidFill>
                  <a:srgbClr val="0000FF"/>
                </a:solidFill>
              </a:rPr>
              <a:t>   • </a:t>
            </a:r>
            <a:r>
              <a:rPr lang="ko-KR" altLang="en-US" sz="2400" b="1" dirty="0">
                <a:solidFill>
                  <a:srgbClr val="0000FF"/>
                </a:solidFill>
              </a:rPr>
              <a:t>일제가 강요한 정책</a:t>
            </a:r>
            <a:r>
              <a:rPr lang="en-US" altLang="ko-KR" sz="2400" b="1" dirty="0">
                <a:solidFill>
                  <a:srgbClr val="0000FF"/>
                </a:solidFill>
              </a:rPr>
              <a:t>: </a:t>
            </a:r>
            <a:r>
              <a:rPr lang="ko-KR" altLang="en-US" sz="2400" b="1" dirty="0">
                <a:solidFill>
                  <a:srgbClr val="0000FF"/>
                </a:solidFill>
              </a:rPr>
              <a:t>전시 통제 강화</a:t>
            </a:r>
            <a:r>
              <a:rPr lang="en-US" altLang="ko-KR" sz="2400" b="1" dirty="0">
                <a:solidFill>
                  <a:srgbClr val="0000FF"/>
                </a:solidFill>
              </a:rPr>
              <a:t>, </a:t>
            </a:r>
            <a:r>
              <a:rPr lang="ko-KR" altLang="en-US" sz="2400" b="1" dirty="0">
                <a:solidFill>
                  <a:srgbClr val="0000FF"/>
                </a:solidFill>
              </a:rPr>
              <a:t>인력과 물자 </a:t>
            </a:r>
            <a:endParaRPr lang="en-US" altLang="ko-KR" sz="2400" b="1" dirty="0" smtClean="0">
              <a:solidFill>
                <a:srgbClr val="0000FF"/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00FF"/>
                </a:solidFill>
              </a:rPr>
              <a:t> </a:t>
            </a:r>
            <a:r>
              <a:rPr lang="en-US" altLang="ko-KR" sz="2400" b="1" dirty="0" smtClean="0">
                <a:solidFill>
                  <a:srgbClr val="0000FF"/>
                </a:solidFill>
              </a:rPr>
              <a:t>  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수탈 </a:t>
            </a:r>
            <a:r>
              <a:rPr lang="ko-KR" altLang="en-US" sz="2400" b="1" dirty="0">
                <a:solidFill>
                  <a:srgbClr val="0000FF"/>
                </a:solidFill>
              </a:rPr>
              <a:t>확대</a:t>
            </a:r>
          </a:p>
        </p:txBody>
      </p:sp>
      <p:grpSp>
        <p:nvGrpSpPr>
          <p:cNvPr id="12" name="그룹 11"/>
          <p:cNvGrpSpPr/>
          <p:nvPr/>
        </p:nvGrpSpPr>
        <p:grpSpPr>
          <a:xfrm>
            <a:off x="3131840" y="77723"/>
            <a:ext cx="5904656" cy="830997"/>
            <a:chOff x="3059832" y="131728"/>
            <a:chExt cx="5904656" cy="830997"/>
          </a:xfrm>
        </p:grpSpPr>
        <p:sp>
          <p:nvSpPr>
            <p:cNvPr id="17" name="TextBox 16"/>
            <p:cNvSpPr txBox="1"/>
            <p:nvPr/>
          </p:nvSpPr>
          <p:spPr>
            <a:xfrm>
              <a:off x="3059832" y="131728"/>
              <a:ext cx="59046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1.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일제의 강점과 수탈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민족 말살 통치와 전쟁 동원 체제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9" name="모서리가 둥근 직사각형 18"/>
            <p:cNvSpPr/>
            <p:nvPr/>
          </p:nvSpPr>
          <p:spPr bwMode="auto">
            <a:xfrm>
              <a:off x="3566740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4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602255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357"/>
            <a:ext cx="9144000" cy="685128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347864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(251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sp>
        <p:nvSpPr>
          <p:cNvPr id="8" name="직사각형 7"/>
          <p:cNvSpPr/>
          <p:nvPr/>
        </p:nvSpPr>
        <p:spPr>
          <a:xfrm>
            <a:off x="467544" y="1840756"/>
            <a:ext cx="832679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 smtClean="0"/>
              <a:t>1.</a:t>
            </a:r>
            <a:r>
              <a:rPr lang="ko-KR" altLang="en-US" sz="2400" b="1" dirty="0" smtClean="0"/>
              <a:t> 그래프와 </a:t>
            </a:r>
            <a:r>
              <a:rPr lang="ko-KR" altLang="en-US" sz="2400" b="1" dirty="0"/>
              <a:t>같이 세민과 </a:t>
            </a:r>
            <a:r>
              <a:rPr lang="ko-KR" altLang="en-US" sz="2400" b="1" dirty="0" err="1" smtClean="0"/>
              <a:t>궁민이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늘어나는 결과를 </a:t>
            </a:r>
            <a:r>
              <a:rPr lang="ko-KR" altLang="en-US" sz="2400" b="1" dirty="0" smtClean="0"/>
              <a:t>초래한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일제의 대표적인 식민지 수탈 정책 두 가지를 써 보자</a:t>
            </a:r>
            <a:r>
              <a:rPr lang="en-US" altLang="ko-KR" sz="2400" b="1" dirty="0" smtClean="0"/>
              <a:t>.</a:t>
            </a:r>
          </a:p>
          <a:p>
            <a:pPr marL="457200" indent="-457200" fontAlgn="base">
              <a:lnSpc>
                <a:spcPct val="120000"/>
              </a:lnSpc>
              <a:buAutoNum type="arabicPeriod"/>
            </a:pP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>
                <a:solidFill>
                  <a:srgbClr val="0000FF"/>
                </a:solidFill>
              </a:rPr>
              <a:t>  [</a:t>
            </a:r>
            <a:r>
              <a:rPr lang="ko-KR" altLang="en-US" sz="2400" b="1" dirty="0">
                <a:solidFill>
                  <a:srgbClr val="0000FF"/>
                </a:solidFill>
              </a:rPr>
              <a:t>예시</a:t>
            </a:r>
            <a:r>
              <a:rPr lang="en-US" altLang="ko-KR" sz="2400" b="1" dirty="0">
                <a:solidFill>
                  <a:srgbClr val="0000FF"/>
                </a:solidFill>
              </a:rPr>
              <a:t>] </a:t>
            </a:r>
            <a:r>
              <a:rPr lang="ko-KR" altLang="en-US" sz="2400" b="1" dirty="0">
                <a:solidFill>
                  <a:srgbClr val="0000FF"/>
                </a:solidFill>
              </a:rPr>
              <a:t>농민의 몰락을 초래한 일제의 대표적 경제 수탈 </a:t>
            </a:r>
            <a:endParaRPr lang="en-US" altLang="ko-KR" sz="2400" b="1" dirty="0" smtClean="0">
              <a:solidFill>
                <a:srgbClr val="0000FF"/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00FF"/>
                </a:solidFill>
              </a:rPr>
              <a:t> </a:t>
            </a:r>
            <a:r>
              <a:rPr lang="en-US" altLang="ko-KR" sz="2400" b="1" dirty="0" smtClean="0">
                <a:solidFill>
                  <a:srgbClr val="0000FF"/>
                </a:solidFill>
              </a:rPr>
              <a:t>        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정책은 </a:t>
            </a:r>
            <a:r>
              <a:rPr lang="ko-KR" altLang="en-US" sz="2400" b="1" dirty="0">
                <a:solidFill>
                  <a:srgbClr val="0000FF"/>
                </a:solidFill>
              </a:rPr>
              <a:t>토지 조사 사업과 산미 증식 계획이다</a:t>
            </a:r>
            <a:r>
              <a:rPr lang="en-US" altLang="ko-KR" sz="2400" b="1" dirty="0">
                <a:solidFill>
                  <a:srgbClr val="0000FF"/>
                </a:solidFill>
              </a:rPr>
              <a:t>.</a:t>
            </a:r>
            <a:endParaRPr lang="ko-KR" altLang="en-US" sz="2400" b="1" dirty="0">
              <a:solidFill>
                <a:srgbClr val="0000FF"/>
              </a:solidFill>
            </a:endParaRPr>
          </a:p>
        </p:txBody>
      </p:sp>
      <p:grpSp>
        <p:nvGrpSpPr>
          <p:cNvPr id="11" name="그룹 10"/>
          <p:cNvGrpSpPr/>
          <p:nvPr/>
        </p:nvGrpSpPr>
        <p:grpSpPr>
          <a:xfrm>
            <a:off x="3131840" y="77723"/>
            <a:ext cx="5904656" cy="769441"/>
            <a:chOff x="3059832" y="131728"/>
            <a:chExt cx="5904656" cy="769441"/>
          </a:xfrm>
        </p:grpSpPr>
        <p:sp>
          <p:nvSpPr>
            <p:cNvPr id="13" name="TextBox 12"/>
            <p:cNvSpPr txBox="1"/>
            <p:nvPr/>
          </p:nvSpPr>
          <p:spPr>
            <a:xfrm>
              <a:off x="3059832" y="131728"/>
              <a:ext cx="590465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1.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일제의 강점과 수탈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200" b="1" dirty="0" smtClean="0">
                  <a:solidFill>
                    <a:schemeClr val="tx2">
                      <a:lumMod val="75000"/>
                    </a:schemeClr>
                  </a:solidFill>
                </a:rPr>
                <a:t>민족 말살 통치와 전쟁 동원 체제</a:t>
              </a:r>
              <a:endParaRPr lang="ko-KR" altLang="en-US" sz="22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4" name="모서리가 둥근 직사각형 13"/>
            <p:cNvSpPr/>
            <p:nvPr/>
          </p:nvSpPr>
          <p:spPr bwMode="auto">
            <a:xfrm>
              <a:off x="4355976" y="530677"/>
              <a:ext cx="320033" cy="320033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4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182770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20"/>
            <a:ext cx="9144000" cy="68571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01829" y="2708569"/>
            <a:ext cx="3414387" cy="1643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2800" b="1" dirty="0" smtClean="0">
                <a:solidFill>
                  <a:schemeClr val="accent3">
                    <a:lumMod val="50000"/>
                  </a:schemeClr>
                </a:solidFill>
              </a:rPr>
              <a:t>친일 반민족 행위자</a:t>
            </a:r>
            <a:r>
              <a:rPr lang="en-US" altLang="ko-KR" sz="2800" b="1" dirty="0" smtClean="0">
                <a:solidFill>
                  <a:schemeClr val="accent3">
                    <a:lumMod val="50000"/>
                  </a:schemeClr>
                </a:solidFill>
              </a:rPr>
              <a:t>,</a:t>
            </a:r>
          </a:p>
          <a:p>
            <a:pPr>
              <a:lnSpc>
                <a:spcPct val="120000"/>
              </a:lnSpc>
            </a:pPr>
            <a:r>
              <a:rPr lang="ko-KR" altLang="en-US" sz="2800" b="1" dirty="0" smtClean="0">
                <a:solidFill>
                  <a:schemeClr val="accent3">
                    <a:lumMod val="50000"/>
                  </a:schemeClr>
                </a:solidFill>
              </a:rPr>
              <a:t>그들은 누구인가</a:t>
            </a:r>
            <a:r>
              <a:rPr lang="en-US" altLang="ko-KR" sz="2800" b="1" dirty="0" smtClean="0">
                <a:solidFill>
                  <a:schemeClr val="accent3">
                    <a:lumMod val="50000"/>
                  </a:schemeClr>
                </a:solidFill>
              </a:rPr>
              <a:t>?</a:t>
            </a:r>
          </a:p>
          <a:p>
            <a:pPr>
              <a:lnSpc>
                <a:spcPct val="120000"/>
              </a:lnSpc>
            </a:pPr>
            <a:r>
              <a:rPr lang="en-US" altLang="ko-KR" sz="2800" b="1" dirty="0" smtClean="0">
                <a:solidFill>
                  <a:schemeClr val="accent3">
                    <a:lumMod val="50000"/>
                  </a:schemeClr>
                </a:solidFill>
              </a:rPr>
              <a:t>                  </a:t>
            </a:r>
            <a:r>
              <a:rPr lang="ko-KR" altLang="en-US" sz="2000" b="1" dirty="0" smtClean="0"/>
              <a:t>입니다</a:t>
            </a:r>
            <a:r>
              <a:rPr lang="en-US" altLang="ko-KR" sz="2000" b="1" dirty="0" smtClean="0"/>
              <a:t>.</a:t>
            </a:r>
            <a:endParaRPr lang="ko-KR" altLang="en-US" sz="2000" b="1" dirty="0"/>
          </a:p>
        </p:txBody>
      </p:sp>
      <p:sp>
        <p:nvSpPr>
          <p:cNvPr id="5" name="모서리가 둥근 직사각형 4"/>
          <p:cNvSpPr/>
          <p:nvPr/>
        </p:nvSpPr>
        <p:spPr bwMode="auto">
          <a:xfrm>
            <a:off x="2699793" y="2852585"/>
            <a:ext cx="357188" cy="357188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xmlns="" val="1983287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680"/>
            <a:ext cx="9144000" cy="6856320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35640" y="2422721"/>
            <a:ext cx="531992" cy="352923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37407" y="3894686"/>
            <a:ext cx="530225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367689" y="2348880"/>
            <a:ext cx="5012623" cy="935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2400" b="1" dirty="0" smtClean="0">
                <a:latin typeface="+mn-ea"/>
              </a:rPr>
              <a:t> </a:t>
            </a:r>
            <a:r>
              <a:rPr lang="ko-KR" altLang="en-US" sz="2400" b="1" dirty="0"/>
              <a:t>일제가 민족 말살 정책을 실시한 의도와 그 주요 내용을 설명한다</a:t>
            </a:r>
            <a:r>
              <a:rPr lang="en-US" altLang="ko-KR" sz="2400" b="1" dirty="0"/>
              <a:t>.</a:t>
            </a:r>
            <a:endParaRPr lang="ko-KR" altLang="en-US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2367688" y="3789040"/>
            <a:ext cx="5012624" cy="935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2400" b="1" dirty="0" smtClean="0">
                <a:latin typeface="+mn-ea"/>
              </a:rPr>
              <a:t> </a:t>
            </a:r>
            <a:r>
              <a:rPr lang="ko-KR" altLang="en-US" sz="2400" b="1" dirty="0"/>
              <a:t>일제의 병참 기지화 정책과 전시 수탈 체제의 주요 내용을 파악한다</a:t>
            </a:r>
            <a:r>
              <a:rPr lang="en-US" altLang="ko-KR" sz="2400" b="1" dirty="0"/>
              <a:t>.</a:t>
            </a:r>
            <a:endParaRPr lang="ko-KR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xmlns="" val="1795644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208"/>
            <a:ext cx="9144000" cy="68563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35696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(248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grpSp>
        <p:nvGrpSpPr>
          <p:cNvPr id="18" name="그룹 17"/>
          <p:cNvGrpSpPr/>
          <p:nvPr/>
        </p:nvGrpSpPr>
        <p:grpSpPr>
          <a:xfrm>
            <a:off x="3131840" y="77723"/>
            <a:ext cx="5904656" cy="830997"/>
            <a:chOff x="3059832" y="131728"/>
            <a:chExt cx="5904656" cy="830997"/>
          </a:xfrm>
        </p:grpSpPr>
        <p:sp>
          <p:nvSpPr>
            <p:cNvPr id="19" name="TextBox 18"/>
            <p:cNvSpPr txBox="1"/>
            <p:nvPr/>
          </p:nvSpPr>
          <p:spPr>
            <a:xfrm>
              <a:off x="3059832" y="131728"/>
              <a:ext cx="59046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1.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일제의 강점과 수탈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민족 말살 통치와 전쟁 동원 체제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0" name="모서리가 둥근 직사각형 19"/>
            <p:cNvSpPr/>
            <p:nvPr/>
          </p:nvSpPr>
          <p:spPr bwMode="auto">
            <a:xfrm>
              <a:off x="3566740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4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pic>
        <p:nvPicPr>
          <p:cNvPr id="6" name="그림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3177" y="1472166"/>
            <a:ext cx="8347295" cy="4477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0258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9592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(248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grpSp>
        <p:nvGrpSpPr>
          <p:cNvPr id="23" name="그룹 22"/>
          <p:cNvGrpSpPr/>
          <p:nvPr/>
        </p:nvGrpSpPr>
        <p:grpSpPr>
          <a:xfrm>
            <a:off x="3131840" y="77723"/>
            <a:ext cx="5904656" cy="830997"/>
            <a:chOff x="3059832" y="131728"/>
            <a:chExt cx="5904656" cy="830997"/>
          </a:xfrm>
        </p:grpSpPr>
        <p:sp>
          <p:nvSpPr>
            <p:cNvPr id="24" name="TextBox 23"/>
            <p:cNvSpPr txBox="1"/>
            <p:nvPr/>
          </p:nvSpPr>
          <p:spPr>
            <a:xfrm>
              <a:off x="3059832" y="131728"/>
              <a:ext cx="59046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1.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일제의 강점과 수탈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민족 말살 통치와 전쟁 동원 체제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5" name="모서리가 둥근 직사각형 24"/>
            <p:cNvSpPr/>
            <p:nvPr/>
          </p:nvSpPr>
          <p:spPr bwMode="auto">
            <a:xfrm>
              <a:off x="3566740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4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pic>
        <p:nvPicPr>
          <p:cNvPr id="4" name="그림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0745" y="1628800"/>
            <a:ext cx="4831735" cy="290201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51520" y="1556792"/>
            <a:ext cx="7977847" cy="4967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70C0"/>
                </a:solidFill>
              </a:rPr>
              <a:t>1. </a:t>
            </a:r>
            <a:r>
              <a:rPr lang="ko-KR" altLang="en-US" sz="2400" b="1" dirty="0">
                <a:solidFill>
                  <a:srgbClr val="0070C0"/>
                </a:solidFill>
              </a:rPr>
              <a:t>민족 말살 통치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① </a:t>
            </a:r>
            <a:r>
              <a:rPr lang="ko-KR" altLang="en-US" sz="2400" b="1" dirty="0"/>
              <a:t>의도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황국 신민화 강조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→ </a:t>
            </a:r>
            <a:r>
              <a:rPr lang="ko-KR" altLang="en-US" sz="2400" b="1" dirty="0"/>
              <a:t>민족의 저항 억제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침략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전쟁에 </a:t>
            </a:r>
            <a:r>
              <a:rPr lang="ko-KR" altLang="en-US" sz="2400" b="1" dirty="0"/>
              <a:t>동원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② </a:t>
            </a:r>
            <a:r>
              <a:rPr lang="ko-KR" altLang="en-US" sz="2400" b="1" dirty="0"/>
              <a:t>주요 내용</a:t>
            </a:r>
            <a:r>
              <a:rPr lang="en-US" altLang="ko-KR" sz="2400" b="1" dirty="0"/>
              <a:t>(1): </a:t>
            </a:r>
            <a:r>
              <a:rPr lang="ko-KR" altLang="en-US" sz="2400" b="1" dirty="0"/>
              <a:t>신사 참배</a:t>
            </a:r>
            <a:r>
              <a:rPr lang="en-US" altLang="ko-KR" sz="2400" b="1" dirty="0"/>
              <a:t>,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궁성 </a:t>
            </a:r>
            <a:r>
              <a:rPr lang="ko-KR" altLang="en-US" sz="2400" b="1" dirty="0" err="1"/>
              <a:t>요배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황국 신민의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서사 </a:t>
            </a:r>
            <a:r>
              <a:rPr lang="ko-KR" altLang="en-US" sz="2400" b="1" dirty="0"/>
              <a:t>암송</a:t>
            </a:r>
            <a:r>
              <a:rPr lang="en-US" altLang="ko-KR" sz="2400" b="1" dirty="0"/>
              <a:t>, </a:t>
            </a:r>
            <a:r>
              <a:rPr lang="ko-KR" altLang="en-US" sz="2400" b="1" dirty="0" smtClean="0"/>
              <a:t>초등학교를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/>
              <a:t>    </a:t>
            </a:r>
            <a:r>
              <a:rPr lang="ko-KR" altLang="en-US" sz="2400" b="1" dirty="0" smtClean="0"/>
              <a:t>국민학교로 명칭 변경</a:t>
            </a: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③ </a:t>
            </a:r>
            <a:r>
              <a:rPr lang="ko-KR" altLang="en-US" sz="2400" b="1" dirty="0"/>
              <a:t>주요 내용</a:t>
            </a:r>
            <a:r>
              <a:rPr lang="en-US" altLang="ko-KR" sz="2400" b="1" dirty="0"/>
              <a:t>(2): </a:t>
            </a:r>
            <a:r>
              <a:rPr lang="ko-KR" altLang="en-US" sz="2400" b="1" dirty="0"/>
              <a:t>우리말 사용 금지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조선어 과목 폐지</a:t>
            </a:r>
            <a:r>
              <a:rPr lang="en-US" altLang="ko-KR" sz="2400" b="1" dirty="0"/>
              <a:t>,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언론</a:t>
            </a:r>
            <a:r>
              <a:rPr lang="en-US" altLang="ko-KR" sz="2400" b="1" dirty="0"/>
              <a:t>·</a:t>
            </a:r>
            <a:r>
              <a:rPr lang="ko-KR" altLang="en-US" sz="2400" b="1" dirty="0"/>
              <a:t>학술 단체에 대한 통제 강화</a:t>
            </a:r>
            <a:r>
              <a:rPr lang="en-US" altLang="ko-KR" sz="2400" b="1" dirty="0"/>
              <a:t>(</a:t>
            </a:r>
            <a:r>
              <a:rPr lang="ko-KR" altLang="en-US" sz="2400" b="1" dirty="0"/>
              <a:t>조선어 학회 사건</a:t>
            </a:r>
            <a:r>
              <a:rPr lang="en-US" altLang="ko-KR" sz="2400" b="1" dirty="0" smtClean="0"/>
              <a:t>),</a:t>
            </a:r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/>
              <a:t>일본식 성명 강요</a:t>
            </a:r>
          </a:p>
        </p:txBody>
      </p:sp>
    </p:spTree>
    <p:extLst>
      <p:ext uri="{BB962C8B-B14F-4D97-AF65-F5344CB8AC3E}">
        <p14:creationId xmlns:p14="http://schemas.microsoft.com/office/powerpoint/2010/main" xmlns="" val="930992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9592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(249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grpSp>
        <p:nvGrpSpPr>
          <p:cNvPr id="23" name="그룹 22"/>
          <p:cNvGrpSpPr/>
          <p:nvPr/>
        </p:nvGrpSpPr>
        <p:grpSpPr>
          <a:xfrm>
            <a:off x="3131840" y="77723"/>
            <a:ext cx="5904656" cy="830997"/>
            <a:chOff x="3059832" y="131728"/>
            <a:chExt cx="5904656" cy="830997"/>
          </a:xfrm>
        </p:grpSpPr>
        <p:sp>
          <p:nvSpPr>
            <p:cNvPr id="24" name="TextBox 23"/>
            <p:cNvSpPr txBox="1"/>
            <p:nvPr/>
          </p:nvSpPr>
          <p:spPr>
            <a:xfrm>
              <a:off x="3059832" y="131728"/>
              <a:ext cx="59046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1.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일제의 강점과 수탈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민족 말살 통치와 전쟁 동원 체제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5" name="모서리가 둥근 직사각형 24"/>
            <p:cNvSpPr/>
            <p:nvPr/>
          </p:nvSpPr>
          <p:spPr bwMode="auto">
            <a:xfrm>
              <a:off x="3566740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4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pic>
        <p:nvPicPr>
          <p:cNvPr id="5" name="그림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6512" y="1740133"/>
            <a:ext cx="9198808" cy="3993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55322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9592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(249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67544" y="1556792"/>
            <a:ext cx="8388425" cy="363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70C0"/>
                </a:solidFill>
              </a:rPr>
              <a:t>2. </a:t>
            </a:r>
            <a:r>
              <a:rPr lang="ko-KR" altLang="en-US" sz="2400" b="1" dirty="0">
                <a:solidFill>
                  <a:srgbClr val="0070C0"/>
                </a:solidFill>
              </a:rPr>
              <a:t>식민지 공업화 추진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① </a:t>
            </a:r>
            <a:r>
              <a:rPr lang="ko-KR" altLang="en-US" sz="2400" b="1" dirty="0"/>
              <a:t>내용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농업 → 광공업 분야로 수탈 확대</a:t>
            </a:r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/>
              <a:t>   • </a:t>
            </a:r>
            <a:r>
              <a:rPr lang="ko-KR" altLang="en-US" sz="2400" b="1" dirty="0"/>
              <a:t>남면북양 정책 강요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산미 증식 계획 중단</a:t>
            </a:r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/>
              <a:t>   • </a:t>
            </a:r>
            <a:r>
              <a:rPr lang="ko-KR" altLang="en-US" sz="2400" b="1" dirty="0"/>
              <a:t>독점 자본의 한국 진출 확대 → 군수 산업과 관련된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중화학 </a:t>
            </a:r>
            <a:r>
              <a:rPr lang="ko-KR" altLang="en-US" sz="2400" b="1" dirty="0"/>
              <a:t>공업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광업 부분 투자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② </a:t>
            </a:r>
            <a:r>
              <a:rPr lang="ko-KR" altLang="en-US" sz="2400" b="1" dirty="0"/>
              <a:t>결과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식민지 공업화 급진전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소비재 생산 위축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③ </a:t>
            </a:r>
            <a:r>
              <a:rPr lang="ko-KR" altLang="en-US" sz="2400" b="1" dirty="0"/>
              <a:t>일제의 의도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한국의 자원과 노동력 활용 → 병참 </a:t>
            </a:r>
            <a:r>
              <a:rPr lang="ko-KR" altLang="en-US" sz="2400" b="1" dirty="0" smtClean="0"/>
              <a:t>기지화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정책 수행</a:t>
            </a:r>
          </a:p>
        </p:txBody>
      </p:sp>
      <p:grpSp>
        <p:nvGrpSpPr>
          <p:cNvPr id="23" name="그룹 22"/>
          <p:cNvGrpSpPr/>
          <p:nvPr/>
        </p:nvGrpSpPr>
        <p:grpSpPr>
          <a:xfrm>
            <a:off x="3131840" y="77723"/>
            <a:ext cx="5904656" cy="830997"/>
            <a:chOff x="3059832" y="131728"/>
            <a:chExt cx="5904656" cy="830997"/>
          </a:xfrm>
        </p:grpSpPr>
        <p:sp>
          <p:nvSpPr>
            <p:cNvPr id="24" name="TextBox 23"/>
            <p:cNvSpPr txBox="1"/>
            <p:nvPr/>
          </p:nvSpPr>
          <p:spPr>
            <a:xfrm>
              <a:off x="3059832" y="131728"/>
              <a:ext cx="59046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1.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일제의 강점과 수탈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민족 말살 통치와 전쟁 동원 체제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5" name="모서리가 둥근 직사각형 24"/>
            <p:cNvSpPr/>
            <p:nvPr/>
          </p:nvSpPr>
          <p:spPr bwMode="auto">
            <a:xfrm>
              <a:off x="3566740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4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467286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9592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(250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95536" y="1556792"/>
            <a:ext cx="5544616" cy="319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70C0"/>
                </a:solidFill>
              </a:rPr>
              <a:t>3. </a:t>
            </a:r>
            <a:r>
              <a:rPr lang="ko-KR" altLang="en-US" sz="2400" b="1" dirty="0">
                <a:solidFill>
                  <a:srgbClr val="0070C0"/>
                </a:solidFill>
              </a:rPr>
              <a:t>주민 통제와 전시 동원 체제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① </a:t>
            </a:r>
            <a:r>
              <a:rPr lang="ko-KR" altLang="en-US" sz="2400" b="1" dirty="0"/>
              <a:t>농촌 진흥 운동</a:t>
            </a:r>
            <a:r>
              <a:rPr lang="en-US" altLang="ko-KR" sz="2400" b="1" dirty="0"/>
              <a:t>(1932): </a:t>
            </a:r>
            <a:r>
              <a:rPr lang="ko-KR" altLang="en-US" sz="2400" b="1" dirty="0"/>
              <a:t>소작 </a:t>
            </a:r>
            <a:r>
              <a:rPr lang="ko-KR" altLang="en-US" sz="2400" b="1" dirty="0" smtClean="0"/>
              <a:t>쟁의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억제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농촌 안정 추구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정신 </a:t>
            </a:r>
            <a:r>
              <a:rPr lang="ko-KR" altLang="en-US" sz="2400" b="1" dirty="0" smtClean="0"/>
              <a:t>운동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으로 </a:t>
            </a:r>
            <a:r>
              <a:rPr lang="ko-KR" altLang="en-US" sz="2400" b="1" dirty="0"/>
              <a:t>추진 → 농촌 통제 목적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② </a:t>
            </a:r>
            <a:r>
              <a:rPr lang="ko-KR" altLang="en-US" sz="2400" b="1" dirty="0"/>
              <a:t>중</a:t>
            </a:r>
            <a:r>
              <a:rPr lang="en-US" altLang="ko-KR" sz="2400" b="1" dirty="0"/>
              <a:t>·</a:t>
            </a:r>
            <a:r>
              <a:rPr lang="ko-KR" altLang="en-US" sz="2400" b="1" dirty="0"/>
              <a:t>일 전쟁 이후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국민정신 </a:t>
            </a:r>
            <a:r>
              <a:rPr lang="ko-KR" altLang="en-US" sz="2400" b="1" dirty="0" smtClean="0"/>
              <a:t>총동원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 </a:t>
            </a:r>
            <a:r>
              <a:rPr lang="ko-KR" altLang="en-US" sz="2400" b="1" dirty="0" smtClean="0"/>
              <a:t>운동 </a:t>
            </a:r>
            <a:r>
              <a:rPr lang="ko-KR" altLang="en-US" sz="2400" b="1" dirty="0"/>
              <a:t>등 → 황국 신민화</a:t>
            </a:r>
            <a:r>
              <a:rPr lang="en-US" altLang="ko-KR" sz="2400" b="1" dirty="0"/>
              <a:t>, </a:t>
            </a:r>
            <a:r>
              <a:rPr lang="ko-KR" altLang="en-US" sz="2400" b="1" dirty="0" smtClean="0"/>
              <a:t>침략 </a:t>
            </a:r>
            <a:r>
              <a:rPr lang="ko-KR" altLang="en-US" sz="2400" b="1" dirty="0"/>
              <a:t>전쟁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협력 </a:t>
            </a:r>
            <a:r>
              <a:rPr lang="ko-KR" altLang="en-US" sz="2400" b="1" dirty="0"/>
              <a:t>강요</a:t>
            </a:r>
          </a:p>
        </p:txBody>
      </p:sp>
      <p:grpSp>
        <p:nvGrpSpPr>
          <p:cNvPr id="10" name="그룹 9"/>
          <p:cNvGrpSpPr/>
          <p:nvPr/>
        </p:nvGrpSpPr>
        <p:grpSpPr>
          <a:xfrm>
            <a:off x="3131840" y="77723"/>
            <a:ext cx="5904656" cy="830997"/>
            <a:chOff x="3059832" y="131728"/>
            <a:chExt cx="5904656" cy="830997"/>
          </a:xfrm>
        </p:grpSpPr>
        <p:sp>
          <p:nvSpPr>
            <p:cNvPr id="11" name="TextBox 10"/>
            <p:cNvSpPr txBox="1"/>
            <p:nvPr/>
          </p:nvSpPr>
          <p:spPr>
            <a:xfrm>
              <a:off x="3059832" y="131728"/>
              <a:ext cx="59046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1.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일제의 강점과 수탈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민족 말살 통치와 전쟁 동원 체제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3" name="모서리가 둥근 직사각형 12"/>
            <p:cNvSpPr/>
            <p:nvPr/>
          </p:nvSpPr>
          <p:spPr bwMode="auto">
            <a:xfrm>
              <a:off x="3566740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4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pic>
        <p:nvPicPr>
          <p:cNvPr id="5" name="그림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79092" y="1466661"/>
            <a:ext cx="2537324" cy="5011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80422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9592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(250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67544" y="1772816"/>
            <a:ext cx="5328592" cy="363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70C0"/>
                </a:solidFill>
              </a:rPr>
              <a:t>4. </a:t>
            </a:r>
            <a:r>
              <a:rPr lang="ko-KR" altLang="en-US" sz="2400" b="1" dirty="0">
                <a:solidFill>
                  <a:srgbClr val="0070C0"/>
                </a:solidFill>
              </a:rPr>
              <a:t>인력과 물자의 수탈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① </a:t>
            </a:r>
            <a:r>
              <a:rPr lang="ko-KR" altLang="en-US" sz="2400" b="1" dirty="0"/>
              <a:t>인력 수탈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징용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지원병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→ </a:t>
            </a:r>
            <a:r>
              <a:rPr lang="ko-KR" altLang="en-US" sz="2400" b="1" dirty="0"/>
              <a:t>학도 지원병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징병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정신대</a:t>
            </a:r>
            <a:r>
              <a:rPr lang="en-US" altLang="ko-KR" sz="2400" b="1" dirty="0"/>
              <a:t>,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근로 </a:t>
            </a:r>
            <a:r>
              <a:rPr lang="ko-KR" altLang="en-US" sz="2400" b="1" dirty="0" err="1"/>
              <a:t>보국대</a:t>
            </a: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/>
              <a:t>    ※ </a:t>
            </a:r>
            <a:r>
              <a:rPr lang="ko-KR" altLang="en-US" sz="2400" b="1" dirty="0"/>
              <a:t>‘일본군 위안부’ 명목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 </a:t>
            </a:r>
            <a:r>
              <a:rPr lang="ko-KR" altLang="en-US" sz="2400" b="1" dirty="0" smtClean="0"/>
              <a:t>→ </a:t>
            </a:r>
            <a:r>
              <a:rPr lang="ko-KR" altLang="en-US" sz="2400" b="1" dirty="0"/>
              <a:t>성 </a:t>
            </a:r>
            <a:r>
              <a:rPr lang="ko-KR" altLang="en-US" sz="2400" b="1" dirty="0" smtClean="0"/>
              <a:t>노예</a:t>
            </a:r>
            <a:r>
              <a:rPr lang="en-US" altLang="ko-KR" sz="2400" b="1" dirty="0"/>
              <a:t> </a:t>
            </a:r>
            <a:r>
              <a:rPr lang="ko-KR" altLang="en-US" sz="2400" b="1" dirty="0" smtClean="0"/>
              <a:t>강요</a:t>
            </a: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② </a:t>
            </a:r>
            <a:r>
              <a:rPr lang="ko-KR" altLang="en-US" sz="2400" b="1" dirty="0"/>
              <a:t>물자 수탈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식량 공출 → 양곡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배급제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물자 공출</a:t>
            </a:r>
            <a:r>
              <a:rPr lang="en-US" altLang="ko-KR" sz="2400" b="1" dirty="0"/>
              <a:t>(</a:t>
            </a:r>
            <a:r>
              <a:rPr lang="ko-KR" altLang="en-US" sz="2400" b="1" dirty="0"/>
              <a:t>금속류</a:t>
            </a:r>
            <a:r>
              <a:rPr lang="en-US" altLang="ko-KR" sz="2400" b="1" dirty="0"/>
              <a:t>)</a:t>
            </a:r>
            <a:endParaRPr lang="ko-KR" altLang="en-US" sz="2400" b="1" dirty="0"/>
          </a:p>
        </p:txBody>
      </p:sp>
      <p:grpSp>
        <p:nvGrpSpPr>
          <p:cNvPr id="10" name="그룹 9"/>
          <p:cNvGrpSpPr/>
          <p:nvPr/>
        </p:nvGrpSpPr>
        <p:grpSpPr>
          <a:xfrm>
            <a:off x="3131840" y="77723"/>
            <a:ext cx="5904656" cy="830997"/>
            <a:chOff x="3059832" y="131728"/>
            <a:chExt cx="5904656" cy="830997"/>
          </a:xfrm>
        </p:grpSpPr>
        <p:sp>
          <p:nvSpPr>
            <p:cNvPr id="11" name="TextBox 10"/>
            <p:cNvSpPr txBox="1"/>
            <p:nvPr/>
          </p:nvSpPr>
          <p:spPr>
            <a:xfrm>
              <a:off x="3059832" y="131728"/>
              <a:ext cx="59046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1.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일제의 강점과 수탈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민족 말살 통치와 전쟁 동원 체제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3" name="모서리가 둥근 직사각형 12"/>
            <p:cNvSpPr/>
            <p:nvPr/>
          </p:nvSpPr>
          <p:spPr bwMode="auto">
            <a:xfrm>
              <a:off x="3566740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4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2285992"/>
            <a:ext cx="3162300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4119010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그림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357"/>
            <a:ext cx="9144000" cy="685128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835696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(250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grpSp>
        <p:nvGrpSpPr>
          <p:cNvPr id="22" name="그룹 21"/>
          <p:cNvGrpSpPr/>
          <p:nvPr/>
        </p:nvGrpSpPr>
        <p:grpSpPr>
          <a:xfrm>
            <a:off x="3131840" y="77723"/>
            <a:ext cx="5904656" cy="830997"/>
            <a:chOff x="3059832" y="131728"/>
            <a:chExt cx="5904656" cy="830997"/>
          </a:xfrm>
        </p:grpSpPr>
        <p:sp>
          <p:nvSpPr>
            <p:cNvPr id="23" name="TextBox 22"/>
            <p:cNvSpPr txBox="1"/>
            <p:nvPr/>
          </p:nvSpPr>
          <p:spPr>
            <a:xfrm>
              <a:off x="3059832" y="131728"/>
              <a:ext cx="59046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1.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일제의 강점과 수탈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민족 말살 통치와 전쟁 동원 체제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4" name="모서리가 둥근 직사각형 23"/>
            <p:cNvSpPr/>
            <p:nvPr/>
          </p:nvSpPr>
          <p:spPr bwMode="auto">
            <a:xfrm>
              <a:off x="3566740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4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pic>
        <p:nvPicPr>
          <p:cNvPr id="6" name="그림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563022"/>
            <a:ext cx="9144000" cy="4098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70860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3142</TotalTime>
  <Words>531</Words>
  <Application>Microsoft Office PowerPoint</Application>
  <PresentationFormat>화면 슬라이드 쇼(4:3)</PresentationFormat>
  <Paragraphs>91</Paragraphs>
  <Slides>12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13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kweni</dc:creator>
  <cp:lastModifiedBy>user</cp:lastModifiedBy>
  <cp:revision>1603</cp:revision>
  <dcterms:created xsi:type="dcterms:W3CDTF">2013-03-25T12:51:11Z</dcterms:created>
  <dcterms:modified xsi:type="dcterms:W3CDTF">2013-12-18T01:40:36Z</dcterms:modified>
</cp:coreProperties>
</file>