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7" r:id="rId5"/>
    <p:sldId id="284" r:id="rId6"/>
    <p:sldId id="307" r:id="rId7"/>
    <p:sldId id="308" r:id="rId8"/>
    <p:sldId id="309" r:id="rId9"/>
    <p:sldId id="310" r:id="rId10"/>
    <p:sldId id="264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08" autoAdjust="0"/>
  </p:normalViewPr>
  <p:slideViewPr>
    <p:cSldViewPr>
      <p:cViewPr>
        <p:scale>
          <a:sx n="105" d="100"/>
          <a:sy n="105" d="100"/>
        </p:scale>
        <p:origin x="-1794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847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07904" y="3194392"/>
            <a:ext cx="532859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1930" b="1" dirty="0" smtClean="0"/>
              <a:t>5. </a:t>
            </a:r>
            <a:r>
              <a:rPr lang="ko-KR" altLang="en-US" sz="1930" b="1" dirty="0" smtClean="0"/>
              <a:t>개항 이후의 경제와 사회</a:t>
            </a:r>
            <a:r>
              <a:rPr lang="en-US" altLang="ko-KR" sz="1930" b="1" dirty="0" smtClean="0"/>
              <a:t>·</a:t>
            </a:r>
            <a:r>
              <a:rPr lang="ko-KR" altLang="en-US" sz="1930" b="1" dirty="0" smtClean="0"/>
              <a:t>문화의 변화</a:t>
            </a:r>
            <a:endParaRPr lang="en-US" altLang="ko-KR" sz="193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근대 문물의 수용</a:t>
            </a:r>
            <a:endParaRPr lang="ko-KR" altLang="en-US" sz="1600" dirty="0"/>
          </a:p>
        </p:txBody>
      </p:sp>
      <p:grpSp>
        <p:nvGrpSpPr>
          <p:cNvPr id="15" name="그룹 14"/>
          <p:cNvGrpSpPr/>
          <p:nvPr/>
        </p:nvGrpSpPr>
        <p:grpSpPr>
          <a:xfrm>
            <a:off x="7092280" y="3609891"/>
            <a:ext cx="248849" cy="323165"/>
            <a:chOff x="6370163" y="3436845"/>
            <a:chExt cx="272380" cy="353724"/>
          </a:xfrm>
        </p:grpSpPr>
        <p:sp>
          <p:nvSpPr>
            <p:cNvPr id="16" name="TextBox 15"/>
            <p:cNvSpPr txBox="1"/>
            <p:nvPr/>
          </p:nvSpPr>
          <p:spPr>
            <a:xfrm>
              <a:off x="6370163" y="3436845"/>
              <a:ext cx="272380" cy="35372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500" dirty="0" smtClean="0">
                  <a:ln w="12700">
                    <a:noFill/>
                  </a:ln>
                </a:rPr>
                <a:t>4</a:t>
              </a:r>
              <a:endParaRPr lang="ko-KR" altLang="en-US" sz="1500" dirty="0">
                <a:ln w="12700">
                  <a:noFill/>
                </a:ln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829" y="2708569"/>
            <a:ext cx="341438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근대 문화의 발달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699793" y="2852585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5</a:t>
            </a:r>
            <a:endParaRPr lang="en-US" altLang="ko-KR" sz="1800" b="1" dirty="0" smtClean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340603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463" y="3634914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67745" y="2266762"/>
            <a:ext cx="5012623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근대 문물의 수용에 대해 설명할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67744" y="3562906"/>
            <a:ext cx="5012624" cy="137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근대 문물 속에 담긴 편리함과 제국주의 열강의 침략성을 함께 파악할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(228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0" name="직사각형 9"/>
          <p:cNvSpPr/>
          <p:nvPr/>
        </p:nvSpPr>
        <p:spPr>
          <a:xfrm>
            <a:off x="323528" y="1628800"/>
            <a:ext cx="4608512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화륜차</a:t>
            </a:r>
            <a:r>
              <a:rPr lang="ko-KR" altLang="en-US" sz="2400" b="1" dirty="0" smtClean="0"/>
              <a:t> 소리는 우레와 같아 천지가 진동하고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기관차의 굴뚝 연기는 하늘 높이 솟아오르더라</a:t>
            </a:r>
            <a:r>
              <a:rPr lang="en-US" altLang="ko-KR" sz="24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차창에 앉아서 밖을 내다보니 산천초목이 모두 움직이는 것 같고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나는 새도 미처 따르지 못하더라</a:t>
            </a:r>
            <a:r>
              <a:rPr lang="en-US" altLang="ko-KR" sz="24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/>
              <a:t> 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/>
              <a:t>           - </a:t>
            </a:r>
            <a:r>
              <a:rPr lang="ko-KR" altLang="en-US" sz="2400" b="1" dirty="0" smtClean="0"/>
              <a:t>독립신문</a:t>
            </a:r>
            <a:r>
              <a:rPr lang="en-US" altLang="ko-KR" sz="2400" b="1" dirty="0" smtClean="0"/>
              <a:t>(1899. 9.) -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36096" y="4653136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 경인선 기관차 도입 기념식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(1899)</a:t>
            </a:r>
            <a:endParaRPr lang="ko-KR" altLang="en-US" sz="1050" dirty="0"/>
          </a:p>
        </p:txBody>
      </p:sp>
      <p:grpSp>
        <p:nvGrpSpPr>
          <p:cNvPr id="22" name="그룹 21"/>
          <p:cNvGrpSpPr/>
          <p:nvPr/>
        </p:nvGrpSpPr>
        <p:grpSpPr>
          <a:xfrm>
            <a:off x="3131840" y="46946"/>
            <a:ext cx="5904656" cy="861774"/>
            <a:chOff x="3059832" y="100951"/>
            <a:chExt cx="5904656" cy="861774"/>
          </a:xfrm>
        </p:grpSpPr>
        <p:sp>
          <p:nvSpPr>
            <p:cNvPr id="23" name="TextBox 22"/>
            <p:cNvSpPr txBox="1"/>
            <p:nvPr/>
          </p:nvSpPr>
          <p:spPr>
            <a:xfrm>
              <a:off x="3059832" y="100951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개항 이후의 경제와 사회</a:t>
              </a:r>
              <a:r>
                <a:rPr lang="en-US" altLang="ko-KR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근대 문물의 수용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4" name="모서리가 둥근 직사각형 23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8" name="그림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104" y="1700808"/>
            <a:ext cx="3972979" cy="289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(228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1628800"/>
            <a:ext cx="8208912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서양 문물 수용 노력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 err="1"/>
              <a:t>동도서기론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개화파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정부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유학자들이 서양 기술과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무기에 </a:t>
            </a:r>
            <a:r>
              <a:rPr lang="ko-KR" altLang="en-US" sz="2400" b="1" dirty="0"/>
              <a:t>관심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정부의 개화 정책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유학생 파견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외국인 기술자와 교사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초빙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기기창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무기 제작</a:t>
            </a:r>
            <a:r>
              <a:rPr lang="en-US" altLang="ko-KR" sz="2400" b="1" dirty="0"/>
              <a:t>), </a:t>
            </a:r>
            <a:r>
              <a:rPr lang="ko-KR" altLang="en-US" sz="2400" b="1" dirty="0"/>
              <a:t>박문국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신문 발간</a:t>
            </a:r>
            <a:r>
              <a:rPr lang="en-US" altLang="ko-KR" sz="2400" b="1" dirty="0"/>
              <a:t>), </a:t>
            </a:r>
            <a:r>
              <a:rPr lang="ko-KR" altLang="en-US" sz="2400" b="1" dirty="0" smtClean="0"/>
              <a:t>전환국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ko-KR" altLang="en-US" sz="2400" b="1" dirty="0"/>
              <a:t>화폐 발행</a:t>
            </a:r>
            <a:r>
              <a:rPr lang="en-US" altLang="ko-KR" sz="2400" b="1" dirty="0"/>
              <a:t>) </a:t>
            </a:r>
            <a:r>
              <a:rPr lang="ko-KR" altLang="en-US" sz="2400" b="1" dirty="0"/>
              <a:t>설치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서양 의술 도입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지석영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종두법 도입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천연두 예방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근대식 병원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정부는 광혜원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제중원</a:t>
            </a:r>
            <a:r>
              <a:rPr lang="en-US" altLang="ko-KR" sz="2400" b="1" dirty="0"/>
              <a:t>) </a:t>
            </a:r>
            <a:r>
              <a:rPr lang="ko-KR" altLang="en-US" sz="2400" b="1" dirty="0"/>
              <a:t>설립</a:t>
            </a:r>
          </a:p>
        </p:txBody>
      </p:sp>
      <p:grpSp>
        <p:nvGrpSpPr>
          <p:cNvPr id="38" name="그룹 37"/>
          <p:cNvGrpSpPr/>
          <p:nvPr/>
        </p:nvGrpSpPr>
        <p:grpSpPr>
          <a:xfrm>
            <a:off x="3131840" y="46946"/>
            <a:ext cx="5904656" cy="861774"/>
            <a:chOff x="3059832" y="100951"/>
            <a:chExt cx="5904656" cy="861774"/>
          </a:xfrm>
        </p:grpSpPr>
        <p:sp>
          <p:nvSpPr>
            <p:cNvPr id="39" name="TextBox 38"/>
            <p:cNvSpPr txBox="1"/>
            <p:nvPr/>
          </p:nvSpPr>
          <p:spPr>
            <a:xfrm>
              <a:off x="3059832" y="100951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개항 이후의 경제와 사회</a:t>
              </a:r>
              <a:r>
                <a:rPr lang="en-US" altLang="ko-KR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근대 문물의 수용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0" name="모서리가 둥근 직사각형 39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(228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1419858"/>
            <a:ext cx="828092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④ 새로운 기술 도입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양잠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광산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제지 기계 도입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농무 </a:t>
            </a:r>
            <a:r>
              <a:rPr lang="ko-KR" altLang="en-US" sz="2400" b="1" dirty="0" smtClean="0"/>
              <a:t>목축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시험장 설치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⑤ 실업 학교 설립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대한 제국의 식산흥업 정책 속에서 </a:t>
            </a:r>
            <a:r>
              <a:rPr lang="ko-KR" altLang="en-US" sz="2400" b="1" dirty="0" smtClean="0"/>
              <a:t>광업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학교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의학교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철도 학교 등 설립</a:t>
            </a:r>
          </a:p>
        </p:txBody>
      </p:sp>
      <p:grpSp>
        <p:nvGrpSpPr>
          <p:cNvPr id="35" name="그룹 34"/>
          <p:cNvGrpSpPr/>
          <p:nvPr/>
        </p:nvGrpSpPr>
        <p:grpSpPr>
          <a:xfrm>
            <a:off x="3131840" y="46946"/>
            <a:ext cx="5904656" cy="861774"/>
            <a:chOff x="3059832" y="100951"/>
            <a:chExt cx="5904656" cy="861774"/>
          </a:xfrm>
        </p:grpSpPr>
        <p:sp>
          <p:nvSpPr>
            <p:cNvPr id="36" name="TextBox 35"/>
            <p:cNvSpPr txBox="1"/>
            <p:nvPr/>
          </p:nvSpPr>
          <p:spPr>
            <a:xfrm>
              <a:off x="3059832" y="100951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개항 이후의 경제와 사회</a:t>
              </a:r>
              <a:r>
                <a:rPr lang="en-US" altLang="ko-KR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근대 문물의 수용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7" name="모서리가 둥근 직사각형 36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532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(229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5576" y="1790113"/>
            <a:ext cx="7704856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근대 문물 수용의 양면성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근대 문물 수용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우편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우정총국 설치</a:t>
            </a:r>
            <a:r>
              <a:rPr lang="en-US" altLang="ko-KR" sz="2400" b="1" dirty="0"/>
              <a:t>(1884) </a:t>
            </a:r>
            <a:r>
              <a:rPr lang="ko-KR" altLang="en-US" sz="2400" b="1" dirty="0"/>
              <a:t>→ 갑신정변으로 </a:t>
            </a:r>
            <a:r>
              <a:rPr lang="ko-KR" altLang="en-US" sz="2400" b="1" dirty="0" smtClean="0"/>
              <a:t>중단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되었다가</a:t>
            </a:r>
            <a:r>
              <a:rPr lang="en-US" altLang="ko-KR" sz="2400" b="1" dirty="0" smtClean="0"/>
              <a:t> 1895</a:t>
            </a:r>
            <a:r>
              <a:rPr lang="ko-KR" altLang="en-US" sz="2400" b="1" dirty="0"/>
              <a:t>년 재개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전신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청과 일본이 경쟁적으로 가설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전등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경복궁</a:t>
            </a:r>
            <a:r>
              <a:rPr lang="en-US" altLang="ko-KR" sz="2400" b="1" dirty="0"/>
              <a:t>), </a:t>
            </a:r>
            <a:r>
              <a:rPr lang="ko-KR" altLang="en-US" sz="2400" b="1" dirty="0"/>
              <a:t>전화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경운궁</a:t>
            </a:r>
            <a:r>
              <a:rPr lang="en-US" altLang="ko-KR" sz="2400" b="1" dirty="0"/>
              <a:t>), </a:t>
            </a:r>
            <a:r>
              <a:rPr lang="ko-KR" altLang="en-US" sz="2400" b="1" dirty="0"/>
              <a:t>한성 전기 </a:t>
            </a:r>
            <a:r>
              <a:rPr lang="ko-KR" altLang="en-US" sz="2400" b="1" dirty="0" smtClean="0"/>
              <a:t>회사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ko-KR" altLang="en-US" sz="2400" b="1" dirty="0"/>
              <a:t>황실과 </a:t>
            </a:r>
            <a:r>
              <a:rPr lang="ko-KR" altLang="en-US" sz="2400" b="1" dirty="0" smtClean="0"/>
              <a:t>미국인의 </a:t>
            </a:r>
            <a:r>
              <a:rPr lang="ko-KR" altLang="en-US" sz="2400" b="1" dirty="0"/>
              <a:t>합작</a:t>
            </a:r>
            <a:r>
              <a:rPr lang="en-US" altLang="ko-KR" sz="2400" b="1" dirty="0"/>
              <a:t>)</a:t>
            </a:r>
            <a:endParaRPr lang="ko-KR" altLang="en-US" sz="2400" b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131840" y="46946"/>
            <a:ext cx="5904656" cy="861774"/>
            <a:chOff x="3059832" y="100951"/>
            <a:chExt cx="5904656" cy="861774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00951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개항 이후의 경제와 사회</a:t>
              </a:r>
              <a:r>
                <a:rPr lang="en-US" altLang="ko-KR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근대 문물의 수용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522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(229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1700808"/>
            <a:ext cx="7848872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/>
              <a:t>전차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서대문</a:t>
            </a:r>
            <a:r>
              <a:rPr lang="en-US" altLang="ko-KR" sz="2400" b="1" dirty="0"/>
              <a:t>~</a:t>
            </a:r>
            <a:r>
              <a:rPr lang="ko-KR" altLang="en-US" sz="2400" b="1" dirty="0"/>
              <a:t>청량리 구간 최초 운행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/>
              <a:t>철도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일본이 경인선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경부선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경의선 </a:t>
            </a:r>
            <a:r>
              <a:rPr lang="ko-KR" altLang="en-US" sz="2400" b="1" dirty="0" smtClean="0"/>
              <a:t>가설</a:t>
            </a:r>
            <a:r>
              <a:rPr lang="en-US" altLang="ko-KR" sz="2400" b="1" dirty="0" smtClean="0"/>
              <a:t>(</a:t>
            </a:r>
            <a:r>
              <a:rPr lang="ko-KR" altLang="en-US" sz="2400" b="1" dirty="0"/>
              <a:t>군용 </a:t>
            </a:r>
            <a:r>
              <a:rPr lang="ko-KR" altLang="en-US" sz="2400" b="1" dirty="0" smtClean="0"/>
              <a:t>목적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토지 </a:t>
            </a:r>
            <a:r>
              <a:rPr lang="ko-KR" altLang="en-US" sz="2400" b="1" dirty="0"/>
              <a:t>약탈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② 근대 문물의 수용의 영향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/>
              <a:t>생활의 편리함 확대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/>
              <a:t>자본과 기술력 부족 때문에 외국에 의존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제국주의 열강의 침략 수단에 이용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3131840" y="46946"/>
            <a:ext cx="5904656" cy="861774"/>
            <a:chOff x="3059832" y="100951"/>
            <a:chExt cx="5904656" cy="861774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00951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개항 이후의 경제와 사회</a:t>
              </a:r>
              <a:r>
                <a:rPr lang="en-US" altLang="ko-KR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근대 문물의 수용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633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(229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131840" y="46946"/>
            <a:ext cx="5904656" cy="861774"/>
            <a:chOff x="3059832" y="100951"/>
            <a:chExt cx="5904656" cy="861774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00951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개항 이후의 경제와 사회</a:t>
              </a:r>
              <a:r>
                <a:rPr lang="en-US" altLang="ko-KR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근대 문물의 수용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462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7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(229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131840" y="46946"/>
            <a:ext cx="5904656" cy="861774"/>
            <a:chOff x="3059832" y="100951"/>
            <a:chExt cx="5904656" cy="861774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00951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개항 이후의 경제와 사회</a:t>
              </a:r>
              <a:r>
                <a:rPr lang="en-US" altLang="ko-KR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근대 문물의 수용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3" name="직사각형 2"/>
          <p:cNvSpPr/>
          <p:nvPr/>
        </p:nvSpPr>
        <p:spPr>
          <a:xfrm>
            <a:off x="467544" y="1269798"/>
            <a:ext cx="8352928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① 본문과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 </a:t>
            </a:r>
            <a:r>
              <a:rPr lang="en-US" altLang="ko-KR" sz="2400" b="1" dirty="0"/>
              <a:t>1, 2]</a:t>
            </a:r>
            <a:r>
              <a:rPr lang="ko-KR" altLang="en-US" sz="2400" b="1" dirty="0"/>
              <a:t>를 보고 일본을 비롯한 제국주의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열강이 </a:t>
            </a:r>
            <a:r>
              <a:rPr lang="ko-KR" altLang="en-US" sz="2400" b="1" dirty="0"/>
              <a:t>우리나라에 근대적 시설을 설치한 목적을 써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답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경제적 이익을 획득하고 한국을 침략할 발판으로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삼기 </a:t>
            </a:r>
            <a:r>
              <a:rPr lang="ko-KR" altLang="en-US" sz="2400" b="1" dirty="0">
                <a:solidFill>
                  <a:srgbClr val="0000FF"/>
                </a:solidFill>
              </a:rPr>
              <a:t>위해서였다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②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 </a:t>
            </a:r>
            <a:r>
              <a:rPr lang="en-US" altLang="ko-KR" sz="2400" b="1" dirty="0"/>
              <a:t>1, 2]</a:t>
            </a:r>
            <a:r>
              <a:rPr lang="ko-KR" altLang="en-US" sz="2400" b="1" dirty="0"/>
              <a:t>를 보고 우리 국민이 근대적 시설을 어떻게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인식했는지를 </a:t>
            </a:r>
            <a:r>
              <a:rPr lang="ko-KR" altLang="en-US" sz="2400" b="1" dirty="0"/>
              <a:t>설명해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답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일본 등 제국주의 열강의 침략 수단이자 농민의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생계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수단을 파괴하는 원흉으로 여겼다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36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3125</TotalTime>
  <Words>510</Words>
  <Application>Microsoft Office PowerPoint</Application>
  <PresentationFormat>화면 슬라이드 쇼(4:3)</PresentationFormat>
  <Paragraphs>80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kweni</cp:lastModifiedBy>
  <cp:revision>1692</cp:revision>
  <dcterms:created xsi:type="dcterms:W3CDTF">2013-03-25T12:51:11Z</dcterms:created>
  <dcterms:modified xsi:type="dcterms:W3CDTF">2013-10-18T12:07:45Z</dcterms:modified>
</cp:coreProperties>
</file>