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7" r:id="rId5"/>
    <p:sldId id="284" r:id="rId6"/>
    <p:sldId id="294" r:id="rId7"/>
    <p:sldId id="300" r:id="rId8"/>
    <p:sldId id="295" r:id="rId9"/>
    <p:sldId id="302" r:id="rId10"/>
    <p:sldId id="304" r:id="rId11"/>
    <p:sldId id="305" r:id="rId12"/>
    <p:sldId id="299" r:id="rId13"/>
    <p:sldId id="306" r:id="rId14"/>
    <p:sldId id="264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859" autoAdjust="0"/>
    <p:restoredTop sz="94708" autoAdjust="0"/>
  </p:normalViewPr>
  <p:slideViewPr>
    <p:cSldViewPr>
      <p:cViewPr>
        <p:scale>
          <a:sx n="105" d="100"/>
          <a:sy n="105" d="100"/>
        </p:scale>
        <p:origin x="18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847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07904" y="3194392"/>
            <a:ext cx="532859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1930" b="1" dirty="0" smtClean="0"/>
              <a:t>5. </a:t>
            </a:r>
            <a:r>
              <a:rPr lang="ko-KR" altLang="en-US" sz="1930" b="1" dirty="0" smtClean="0"/>
              <a:t>개항 이후의 경제와 사회</a:t>
            </a:r>
            <a:r>
              <a:rPr lang="en-US" altLang="ko-KR" sz="1930" b="1" dirty="0" smtClean="0"/>
              <a:t>·</a:t>
            </a:r>
            <a:r>
              <a:rPr lang="ko-KR" altLang="en-US" sz="1930" b="1" dirty="0" smtClean="0"/>
              <a:t>문화의 변화</a:t>
            </a:r>
            <a:endParaRPr lang="en-US" altLang="ko-KR" sz="193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열강의 경제 침략</a:t>
            </a:r>
            <a:endParaRPr lang="ko-KR" altLang="en-US" sz="1600" dirty="0"/>
          </a:p>
        </p:txBody>
      </p:sp>
      <p:grpSp>
        <p:nvGrpSpPr>
          <p:cNvPr id="15" name="그룹 14"/>
          <p:cNvGrpSpPr/>
          <p:nvPr/>
        </p:nvGrpSpPr>
        <p:grpSpPr>
          <a:xfrm>
            <a:off x="7092280" y="3573016"/>
            <a:ext cx="248849" cy="323165"/>
            <a:chOff x="6370163" y="3436845"/>
            <a:chExt cx="272380" cy="353724"/>
          </a:xfrm>
        </p:grpSpPr>
        <p:sp>
          <p:nvSpPr>
            <p:cNvPr id="16" name="TextBox 15"/>
            <p:cNvSpPr txBox="1"/>
            <p:nvPr/>
          </p:nvSpPr>
          <p:spPr>
            <a:xfrm>
              <a:off x="6370163" y="3436845"/>
              <a:ext cx="272380" cy="35372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500" dirty="0" smtClean="0">
                  <a:ln w="12700">
                    <a:noFill/>
                  </a:ln>
                </a:rPr>
                <a:t>1</a:t>
              </a:r>
              <a:endParaRPr lang="ko-KR" altLang="en-US" sz="1500" dirty="0">
                <a:ln w="12700">
                  <a:noFill/>
                </a:ln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(221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4" name="직사각형 3"/>
          <p:cNvSpPr/>
          <p:nvPr/>
        </p:nvSpPr>
        <p:spPr>
          <a:xfrm>
            <a:off x="323528" y="1844824"/>
            <a:ext cx="8784976" cy="315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② ⑤의 체결을 통해 청 상인이 급속히 조선에 침투할 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있었던 </a:t>
            </a:r>
            <a:r>
              <a:rPr lang="ko-KR" altLang="en-US" sz="2400" b="1" dirty="0"/>
              <a:t>정치적 배경은 무엇인가</a:t>
            </a:r>
            <a:r>
              <a:rPr lang="en-US" altLang="ko-KR" sz="2400" b="1" dirty="0" smtClean="0"/>
              <a:t>?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답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임오군란이 발생하자 청은 조선에 군대를 출동시키고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흥선 </a:t>
            </a:r>
            <a:r>
              <a:rPr lang="ko-KR" altLang="en-US" sz="2400" b="1" dirty="0">
                <a:solidFill>
                  <a:srgbClr val="0000FF"/>
                </a:solidFill>
              </a:rPr>
              <a:t>대원군을 납치하였다</a:t>
            </a:r>
            <a:r>
              <a:rPr lang="en-US" altLang="ko-KR" sz="2400" b="1" dirty="0">
                <a:solidFill>
                  <a:srgbClr val="0000FF"/>
                </a:solidFill>
              </a:rPr>
              <a:t>. </a:t>
            </a:r>
            <a:r>
              <a:rPr lang="ko-KR" altLang="en-US" sz="2400" b="1" dirty="0">
                <a:solidFill>
                  <a:srgbClr val="0000FF"/>
                </a:solidFill>
              </a:rPr>
              <a:t>이후 </a:t>
            </a:r>
            <a:r>
              <a:rPr lang="en-US" altLang="ko-KR" sz="2400" b="1" dirty="0">
                <a:solidFill>
                  <a:srgbClr val="0000FF"/>
                </a:solidFill>
              </a:rPr>
              <a:t>3,000</a:t>
            </a:r>
            <a:r>
              <a:rPr lang="ko-KR" altLang="en-US" sz="2400" b="1" dirty="0">
                <a:solidFill>
                  <a:srgbClr val="0000FF"/>
                </a:solidFill>
              </a:rPr>
              <a:t>여 명의 군대를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조선에 </a:t>
            </a:r>
            <a:r>
              <a:rPr lang="ko-KR" altLang="en-US" sz="2400" b="1" dirty="0">
                <a:solidFill>
                  <a:srgbClr val="0000FF"/>
                </a:solidFill>
              </a:rPr>
              <a:t>주둔시키고 </a:t>
            </a:r>
            <a:r>
              <a:rPr lang="ko-KR" altLang="en-US" sz="2400" b="1" dirty="0" err="1">
                <a:solidFill>
                  <a:srgbClr val="0000FF"/>
                </a:solidFill>
              </a:rPr>
              <a:t>마건상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 err="1">
                <a:solidFill>
                  <a:srgbClr val="0000FF"/>
                </a:solidFill>
              </a:rPr>
              <a:t>묄렌도르프</a:t>
            </a:r>
            <a:r>
              <a:rPr lang="ko-KR" altLang="en-US" sz="2400" b="1" dirty="0">
                <a:solidFill>
                  <a:srgbClr val="0000FF"/>
                </a:solidFill>
              </a:rPr>
              <a:t> 등 고문을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파견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하여 </a:t>
            </a:r>
            <a:r>
              <a:rPr lang="ko-KR" altLang="en-US" sz="2400" b="1" dirty="0">
                <a:solidFill>
                  <a:srgbClr val="0000FF"/>
                </a:solidFill>
              </a:rPr>
              <a:t>내정 간섭을 하였다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3131840" y="46946"/>
            <a:ext cx="5904656" cy="861774"/>
            <a:chOff x="3059832" y="100951"/>
            <a:chExt cx="5904656" cy="861774"/>
          </a:xfrm>
        </p:grpSpPr>
        <p:sp>
          <p:nvSpPr>
            <p:cNvPr id="17" name="TextBox 16"/>
            <p:cNvSpPr txBox="1"/>
            <p:nvPr/>
          </p:nvSpPr>
          <p:spPr>
            <a:xfrm>
              <a:off x="3059832" y="100951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개항 이후의 경제와 사회</a:t>
              </a:r>
              <a:r>
                <a:rPr lang="en-US" altLang="ko-KR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열강의 경제 침략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76803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(221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4" name="직사각형 3"/>
          <p:cNvSpPr/>
          <p:nvPr/>
        </p:nvSpPr>
        <p:spPr>
          <a:xfrm>
            <a:off x="539552" y="1484784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③ 임오군란 이후 변화된 청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일 상인의 조선 진출 상황과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그것이 </a:t>
            </a:r>
            <a:r>
              <a:rPr lang="ko-KR" altLang="en-US" sz="2400" b="1" dirty="0"/>
              <a:t>조선 경제에 끼친 영향을 설명해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[</a:t>
            </a:r>
            <a:r>
              <a:rPr lang="ko-KR" altLang="en-US" sz="2400" b="1" dirty="0">
                <a:solidFill>
                  <a:srgbClr val="0000FF"/>
                </a:solidFill>
              </a:rPr>
              <a:t>답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조</a:t>
            </a:r>
            <a:r>
              <a:rPr lang="en-US" altLang="ko-KR" sz="2400" b="1" dirty="0">
                <a:solidFill>
                  <a:srgbClr val="0000FF"/>
                </a:solidFill>
              </a:rPr>
              <a:t>·</a:t>
            </a:r>
            <a:r>
              <a:rPr lang="ko-KR" altLang="en-US" sz="2400" b="1" dirty="0">
                <a:solidFill>
                  <a:srgbClr val="0000FF"/>
                </a:solidFill>
              </a:rPr>
              <a:t>청 상민 수륙 무역 장정에 따라 청 상인의 내륙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진출이 </a:t>
            </a:r>
            <a:r>
              <a:rPr lang="ko-KR" altLang="en-US" sz="2400" b="1" dirty="0">
                <a:solidFill>
                  <a:srgbClr val="0000FF"/>
                </a:solidFill>
              </a:rPr>
              <a:t>허용되자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</a:rPr>
              <a:t>다른 나라 상인들도 최혜국 대우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규정을 </a:t>
            </a:r>
            <a:r>
              <a:rPr lang="ko-KR" altLang="en-US" sz="2400" b="1" dirty="0">
                <a:solidFill>
                  <a:srgbClr val="0000FF"/>
                </a:solidFill>
              </a:rPr>
              <a:t>들어 내륙 시장에 침투하였다</a:t>
            </a:r>
            <a:r>
              <a:rPr lang="en-US" altLang="ko-KR" sz="2400" b="1" dirty="0">
                <a:solidFill>
                  <a:srgbClr val="0000FF"/>
                </a:solidFill>
              </a:rPr>
              <a:t>. </a:t>
            </a:r>
            <a:r>
              <a:rPr lang="ko-KR" altLang="en-US" sz="2400" b="1" dirty="0">
                <a:solidFill>
                  <a:srgbClr val="0000FF"/>
                </a:solidFill>
              </a:rPr>
              <a:t>그 중 청</a:t>
            </a:r>
            <a:r>
              <a:rPr lang="en-US" altLang="ko-KR" sz="2400" b="1" dirty="0">
                <a:solidFill>
                  <a:srgbClr val="0000FF"/>
                </a:solidFill>
              </a:rPr>
              <a:t>·</a:t>
            </a:r>
            <a:r>
              <a:rPr lang="ko-KR" altLang="en-US" sz="2400" b="1" dirty="0">
                <a:solidFill>
                  <a:srgbClr val="0000FF"/>
                </a:solidFill>
              </a:rPr>
              <a:t>일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상인은</a:t>
            </a: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조선의 </a:t>
            </a:r>
            <a:r>
              <a:rPr lang="ko-KR" altLang="en-US" sz="2400" b="1" dirty="0">
                <a:solidFill>
                  <a:srgbClr val="0000FF"/>
                </a:solidFill>
              </a:rPr>
              <a:t>상권을 두고 치열하게 다툼을 벌였다</a:t>
            </a:r>
            <a:r>
              <a:rPr lang="en-US" altLang="ko-KR" sz="2400" b="1" dirty="0">
                <a:solidFill>
                  <a:srgbClr val="0000FF"/>
                </a:solidFill>
              </a:rPr>
              <a:t>.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이러한 상황에서 </a:t>
            </a:r>
            <a:r>
              <a:rPr lang="ko-KR" altLang="en-US" sz="2400" b="1" dirty="0">
                <a:solidFill>
                  <a:srgbClr val="0000FF"/>
                </a:solidFill>
              </a:rPr>
              <a:t>내륙과 개항장을 연결하며 활동했던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객주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</a:rPr>
              <a:t>여각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보부상 </a:t>
            </a:r>
            <a:r>
              <a:rPr lang="ko-KR" altLang="en-US" sz="2400" b="1" dirty="0">
                <a:solidFill>
                  <a:srgbClr val="0000FF"/>
                </a:solidFill>
              </a:rPr>
              <a:t>등 조선의 상인들이 몰락했고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서울 </a:t>
            </a:r>
            <a:r>
              <a:rPr lang="ko-KR" altLang="en-US" sz="2400" b="1" dirty="0">
                <a:solidFill>
                  <a:srgbClr val="0000FF"/>
                </a:solidFill>
              </a:rPr>
              <a:t>상인들의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상권도 </a:t>
            </a:r>
            <a:r>
              <a:rPr lang="ko-KR" altLang="en-US" sz="2400" b="1" dirty="0">
                <a:solidFill>
                  <a:srgbClr val="0000FF"/>
                </a:solidFill>
              </a:rPr>
              <a:t>크게 위협받았다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3131840" y="46946"/>
            <a:ext cx="5904656" cy="861774"/>
            <a:chOff x="3059832" y="100951"/>
            <a:chExt cx="5904656" cy="861774"/>
          </a:xfrm>
        </p:grpSpPr>
        <p:sp>
          <p:nvSpPr>
            <p:cNvPr id="17" name="TextBox 16"/>
            <p:cNvSpPr txBox="1"/>
            <p:nvPr/>
          </p:nvSpPr>
          <p:spPr>
            <a:xfrm>
              <a:off x="3059832" y="100951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개항 이후의 경제와 사회</a:t>
              </a:r>
              <a:r>
                <a:rPr lang="en-US" altLang="ko-KR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열강의 경제 침략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89698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(222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1541574"/>
            <a:ext cx="5112568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제국주의 열강의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이권 침탈 강화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배경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청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일 전쟁과 아관 </a:t>
            </a:r>
            <a:r>
              <a:rPr lang="ko-KR" altLang="en-US" sz="2400" b="1" dirty="0" smtClean="0"/>
              <a:t>파천을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거치면서 </a:t>
            </a:r>
            <a:r>
              <a:rPr lang="ko-KR" altLang="en-US" sz="2400" b="1" dirty="0"/>
              <a:t>열강의 경제적 침탈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심화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내용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광산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삼림 자원과 철도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전차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해운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어업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전기 등 이권</a:t>
            </a:r>
          </a:p>
        </p:txBody>
      </p:sp>
      <p:grpSp>
        <p:nvGrpSpPr>
          <p:cNvPr id="20" name="그룹 19"/>
          <p:cNvGrpSpPr/>
          <p:nvPr/>
        </p:nvGrpSpPr>
        <p:grpSpPr>
          <a:xfrm>
            <a:off x="3131840" y="46946"/>
            <a:ext cx="5904656" cy="861774"/>
            <a:chOff x="3059832" y="100951"/>
            <a:chExt cx="5904656" cy="861774"/>
          </a:xfrm>
        </p:grpSpPr>
        <p:sp>
          <p:nvSpPr>
            <p:cNvPr id="21" name="TextBox 20"/>
            <p:cNvSpPr txBox="1"/>
            <p:nvPr/>
          </p:nvSpPr>
          <p:spPr>
            <a:xfrm>
              <a:off x="3059832" y="100951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개항 이후의 경제와 사회</a:t>
              </a:r>
              <a:r>
                <a:rPr lang="en-US" altLang="ko-KR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열강의 경제 침략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12775"/>
            <a:ext cx="3905401" cy="48967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322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(222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1484784"/>
            <a:ext cx="88569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일제의 경제 침탈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 err="1"/>
              <a:t>러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일 전쟁을 계기로 토지 강탈 심화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동양 </a:t>
            </a:r>
            <a:r>
              <a:rPr lang="ko-KR" altLang="en-US" sz="2400" b="1" dirty="0" err="1"/>
              <a:t>척식</a:t>
            </a:r>
            <a:r>
              <a:rPr lang="ko-KR" altLang="en-US" sz="2400" b="1" dirty="0"/>
              <a:t> 주식회사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설립 </a:t>
            </a:r>
            <a:r>
              <a:rPr lang="ko-KR" altLang="en-US" sz="2400" b="1" dirty="0"/>
              <a:t>→ 약탈한 토지를 한국 농민에게 높은 소작료를 </a:t>
            </a:r>
            <a:r>
              <a:rPr lang="ko-KR" altLang="en-US" sz="2400" b="1" dirty="0" smtClean="0"/>
              <a:t>받고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경작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일본인에게 매매 → 식민 지배 토대 마련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재정 장악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차관 제공 독점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한국의 재정을 일본에 예속시킴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금융 지배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한국 정부의 세관 업무를 관리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일본 화폐와 제일 은행권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유통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화폐 정리 사업</a:t>
            </a:r>
            <a:r>
              <a:rPr lang="en-US" altLang="ko-KR" sz="2400" b="1" dirty="0"/>
              <a:t>(1905): </a:t>
            </a:r>
            <a:r>
              <a:rPr lang="ko-KR" altLang="en-US" sz="2400" b="1" dirty="0"/>
              <a:t>재정 고문 </a:t>
            </a:r>
            <a:r>
              <a:rPr lang="ko-KR" altLang="en-US" sz="2400" b="1" dirty="0" err="1"/>
              <a:t>메가타가</a:t>
            </a:r>
            <a:r>
              <a:rPr lang="ko-KR" altLang="en-US" sz="2400" b="1" dirty="0"/>
              <a:t> 맡아 실시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국내 자본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상인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농민 타격</a:t>
            </a:r>
          </a:p>
        </p:txBody>
      </p:sp>
      <p:grpSp>
        <p:nvGrpSpPr>
          <p:cNvPr id="20" name="그룹 19"/>
          <p:cNvGrpSpPr/>
          <p:nvPr/>
        </p:nvGrpSpPr>
        <p:grpSpPr>
          <a:xfrm>
            <a:off x="3131840" y="46946"/>
            <a:ext cx="5904656" cy="861774"/>
            <a:chOff x="3059832" y="100951"/>
            <a:chExt cx="5904656" cy="861774"/>
          </a:xfrm>
        </p:grpSpPr>
        <p:sp>
          <p:nvSpPr>
            <p:cNvPr id="21" name="TextBox 20"/>
            <p:cNvSpPr txBox="1"/>
            <p:nvPr/>
          </p:nvSpPr>
          <p:spPr>
            <a:xfrm>
              <a:off x="3059832" y="100951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개항 이후의 경제와 사회</a:t>
              </a:r>
              <a:r>
                <a:rPr lang="en-US" altLang="ko-KR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열강의 경제 침략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92888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829" y="2708569"/>
            <a:ext cx="341438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경제적 구국 운동의 전개</a:t>
            </a:r>
            <a:endParaRPr lang="en-US" altLang="ko-KR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699793" y="2852585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2</a:t>
            </a:r>
            <a:endParaRPr lang="en-US" altLang="ko-KR" sz="1800" b="1" dirty="0" smtClean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78705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463" y="3862088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67745" y="2204864"/>
            <a:ext cx="5012623" cy="137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개항 이후 불평등 조약 체제 속에서 이루어진 열강의 경제 침략 내용을 단계별로 설명할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67744" y="3790080"/>
            <a:ext cx="5012624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열강의 경제 침략이 우리나라에 </a:t>
            </a:r>
            <a:r>
              <a:rPr lang="ko-KR" altLang="en-US" sz="2400" b="1" dirty="0" smtClean="0"/>
              <a:t>어떤 </a:t>
            </a:r>
            <a:r>
              <a:rPr lang="ko-KR" altLang="en-US" sz="2400" b="1" dirty="0"/>
              <a:t>영향을 미쳤는지 파악할 수 </a:t>
            </a:r>
            <a:r>
              <a:rPr lang="ko-KR" altLang="en-US" sz="2400" b="1" dirty="0" smtClean="0"/>
              <a:t>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(220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0" name="직사각형 9"/>
          <p:cNvSpPr/>
          <p:nvPr/>
        </p:nvSpPr>
        <p:spPr>
          <a:xfrm>
            <a:off x="4067944" y="1373281"/>
            <a:ext cx="507605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350" b="1" dirty="0" smtClean="0"/>
              <a:t> 어떠한 벽촌이든지 장날에 청 상인이 오지 않는 곳이 없다고 한다</a:t>
            </a:r>
            <a:r>
              <a:rPr lang="en-US" altLang="ko-KR" sz="2350" b="1" dirty="0" smtClean="0"/>
              <a:t>. …… </a:t>
            </a:r>
            <a:r>
              <a:rPr lang="ko-KR" altLang="en-US" sz="2350" b="1" dirty="0" smtClean="0"/>
              <a:t>지금까지 안성 시장에는 수원 상인이 많았다</a:t>
            </a:r>
            <a:r>
              <a:rPr lang="en-US" altLang="ko-KR" sz="2350" b="1" dirty="0" smtClean="0"/>
              <a:t>. …… </a:t>
            </a:r>
            <a:r>
              <a:rPr lang="ko-KR" altLang="en-US" sz="2350" b="1" dirty="0" smtClean="0"/>
              <a:t>요즘 들어 안성 시장에 청 상인이 늘어나 점차 상권을 빼앗겨 폐업하는 자가 많아졌다</a:t>
            </a:r>
            <a:r>
              <a:rPr lang="en-US" altLang="ko-KR" sz="2350" b="1" dirty="0" smtClean="0"/>
              <a:t>. … </a:t>
            </a:r>
            <a:r>
              <a:rPr lang="ko-KR" altLang="en-US" sz="2350" b="1" dirty="0" smtClean="0"/>
              <a:t>공주</a:t>
            </a:r>
            <a:r>
              <a:rPr lang="en-US" altLang="ko-KR" sz="2350" b="1" dirty="0" smtClean="0"/>
              <a:t>·</a:t>
            </a:r>
            <a:r>
              <a:rPr lang="ko-KR" altLang="en-US" sz="2350" b="1" dirty="0" smtClean="0"/>
              <a:t>강경 같은 곳은 모두 자기 집을 갖고 장사를 하고 있다</a:t>
            </a:r>
            <a:r>
              <a:rPr lang="en-US" altLang="ko-KR" sz="2350" b="1" dirty="0" smtClean="0"/>
              <a:t>. </a:t>
            </a:r>
            <a:r>
              <a:rPr lang="ko-KR" altLang="en-US" sz="2350" b="1" dirty="0" smtClean="0"/>
              <a:t>전라도 전주 같은 곳은 청 상인이 </a:t>
            </a:r>
            <a:r>
              <a:rPr lang="en-US" altLang="ko-KR" sz="2350" b="1" dirty="0" smtClean="0"/>
              <a:t>30</a:t>
            </a:r>
            <a:r>
              <a:rPr lang="ko-KR" altLang="en-US" sz="2350" b="1" dirty="0" smtClean="0"/>
              <a:t>명 정도 들어왔다</a:t>
            </a:r>
            <a:r>
              <a:rPr lang="en-US" altLang="ko-KR" sz="2350" b="1" dirty="0" smtClean="0"/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11385" y="5065439"/>
            <a:ext cx="186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 일본과의 무역액</a:t>
            </a:r>
            <a:endParaRPr lang="ko-KR" altLang="en-US" sz="1050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3" y="1844824"/>
            <a:ext cx="3788811" cy="3138620"/>
          </a:xfrm>
          <a:prstGeom prst="rect">
            <a:avLst/>
          </a:prstGeom>
        </p:spPr>
      </p:pic>
      <p:grpSp>
        <p:nvGrpSpPr>
          <p:cNvPr id="22" name="그룹 21"/>
          <p:cNvGrpSpPr/>
          <p:nvPr/>
        </p:nvGrpSpPr>
        <p:grpSpPr>
          <a:xfrm>
            <a:off x="3131840" y="46946"/>
            <a:ext cx="5904656" cy="861774"/>
            <a:chOff x="3059832" y="100951"/>
            <a:chExt cx="5904656" cy="861774"/>
          </a:xfrm>
        </p:grpSpPr>
        <p:sp>
          <p:nvSpPr>
            <p:cNvPr id="23" name="TextBox 22"/>
            <p:cNvSpPr txBox="1"/>
            <p:nvPr/>
          </p:nvSpPr>
          <p:spPr>
            <a:xfrm>
              <a:off x="3059832" y="100951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개항 이후의 경제와 사회</a:t>
              </a:r>
              <a:r>
                <a:rPr lang="en-US" altLang="ko-KR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열강의 경제 침략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4" name="모서리가 둥근 직사각형 23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25" name="직사각형 24"/>
          <p:cNvSpPr/>
          <p:nvPr/>
        </p:nvSpPr>
        <p:spPr>
          <a:xfrm>
            <a:off x="3458728" y="5949280"/>
            <a:ext cx="5649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en-US" altLang="ko-KR" sz="2000" b="1" dirty="0"/>
              <a:t>- </a:t>
            </a:r>
            <a:r>
              <a:rPr lang="ko-KR" altLang="en-US" sz="2000" b="1" dirty="0"/>
              <a:t>일본의 무역 상황 보고서</a:t>
            </a:r>
            <a:r>
              <a:rPr lang="en-US" altLang="ko-KR" sz="2000" b="1" dirty="0"/>
              <a:t>, “</a:t>
            </a:r>
            <a:r>
              <a:rPr lang="ko-KR" altLang="en-US" sz="2000" b="1" dirty="0" err="1"/>
              <a:t>통상휘찬</a:t>
            </a:r>
            <a:r>
              <a:rPr lang="en-US" altLang="ko-KR" sz="2000" b="1" dirty="0"/>
              <a:t>”(1893) -</a:t>
            </a:r>
          </a:p>
        </p:txBody>
      </p:sp>
    </p:spTree>
    <p:extLst>
      <p:ext uri="{BB962C8B-B14F-4D97-AF65-F5344CB8AC3E}">
        <p14:creationId xmlns="" xmlns:p14="http://schemas.microsoft.com/office/powerpoint/2010/main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(220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1700808"/>
            <a:ext cx="8352928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ko-KR" altLang="en-US" sz="2400" b="1" dirty="0" smtClean="0">
                <a:solidFill>
                  <a:srgbClr val="0070C0"/>
                </a:solidFill>
              </a:rPr>
              <a:t>개항 </a:t>
            </a:r>
            <a:r>
              <a:rPr lang="ko-KR" altLang="en-US" sz="2400" b="1" dirty="0">
                <a:solidFill>
                  <a:srgbClr val="0070C0"/>
                </a:solidFill>
              </a:rPr>
              <a:t>후 일본 상인의 독점적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침투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 </a:t>
            </a:r>
            <a:r>
              <a:rPr lang="ko-KR" altLang="en-US" sz="2400" b="1" dirty="0" smtClean="0"/>
              <a:t>① </a:t>
            </a:r>
            <a:r>
              <a:rPr lang="ko-KR" altLang="en-US" sz="2400" b="1" dirty="0"/>
              <a:t>배경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강화도 조약 이후 그 부록과 조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일 무역 규칙 </a:t>
            </a:r>
            <a:r>
              <a:rPr lang="ko-KR" altLang="en-US" sz="2400" b="1" dirty="0" smtClean="0"/>
              <a:t>체결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→ 부산</a:t>
            </a:r>
            <a:r>
              <a:rPr lang="en-US" altLang="ko-KR" sz="2400" b="1" dirty="0"/>
              <a:t>(1876), </a:t>
            </a:r>
            <a:r>
              <a:rPr lang="ko-KR" altLang="en-US" sz="2400" b="1" dirty="0"/>
              <a:t>원산</a:t>
            </a:r>
            <a:r>
              <a:rPr lang="en-US" altLang="ko-KR" sz="2400" b="1" dirty="0"/>
              <a:t>(1880), </a:t>
            </a:r>
            <a:r>
              <a:rPr lang="ko-KR" altLang="en-US" sz="2400" b="1" dirty="0"/>
              <a:t>인천</a:t>
            </a:r>
            <a:r>
              <a:rPr lang="en-US" altLang="ko-KR" sz="2400" b="1" dirty="0"/>
              <a:t>(1883) </a:t>
            </a:r>
            <a:r>
              <a:rPr lang="ko-KR" altLang="en-US" sz="2400" b="1" dirty="0"/>
              <a:t>개항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무역 형태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약탈 무역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치외</a:t>
            </a:r>
            <a:r>
              <a:rPr lang="ko-KR" altLang="en-US" sz="2400" b="1" dirty="0"/>
              <a:t> 법권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무관세 무역 등으로 약탈적인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무역 </a:t>
            </a:r>
            <a:r>
              <a:rPr lang="ko-KR" altLang="en-US" sz="2400" b="1" dirty="0"/>
              <a:t>활동 전개</a:t>
            </a:r>
          </a:p>
        </p:txBody>
      </p:sp>
      <p:grpSp>
        <p:nvGrpSpPr>
          <p:cNvPr id="29" name="그룹 28"/>
          <p:cNvGrpSpPr/>
          <p:nvPr/>
        </p:nvGrpSpPr>
        <p:grpSpPr>
          <a:xfrm>
            <a:off x="3131840" y="46946"/>
            <a:ext cx="5904656" cy="861774"/>
            <a:chOff x="3059832" y="100951"/>
            <a:chExt cx="5904656" cy="861774"/>
          </a:xfrm>
        </p:grpSpPr>
        <p:sp>
          <p:nvSpPr>
            <p:cNvPr id="30" name="TextBox 29"/>
            <p:cNvSpPr txBox="1"/>
            <p:nvPr/>
          </p:nvSpPr>
          <p:spPr>
            <a:xfrm>
              <a:off x="3059832" y="100951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개항 이후의 경제와 사회</a:t>
              </a:r>
              <a:r>
                <a:rPr lang="en-US" altLang="ko-KR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열강의 경제 침략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1" name="모서리가 둥근 직사각형 30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(220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1196752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거류지 무역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개항 초기 일본 상인은 조계 내에서만 무역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가능 </a:t>
            </a:r>
            <a:r>
              <a:rPr lang="ko-KR" altLang="en-US" sz="2400" b="1" dirty="0"/>
              <a:t>→ 조선의 객주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여각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보부상 통해 내륙 시장 연결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중계 무역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일본 상인은 영국산 면제품을 싸게 들여와 </a:t>
            </a:r>
            <a:r>
              <a:rPr lang="ko-KR" altLang="en-US" sz="2400" b="1" dirty="0" smtClean="0"/>
              <a:t>팔고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 조선의 </a:t>
            </a:r>
            <a:r>
              <a:rPr lang="ko-KR" altLang="en-US" sz="2400" b="1" dirty="0"/>
              <a:t>곡물을 대량 구매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영향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조선 내 쌀값 폭등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농촌의 면직물 공업 </a:t>
            </a:r>
            <a:r>
              <a:rPr lang="ko-KR" altLang="en-US" sz="2400" b="1" dirty="0" smtClean="0"/>
              <a:t>타격</a:t>
            </a:r>
            <a:endParaRPr lang="ko-KR" altLang="en-US" sz="2400" b="1" dirty="0"/>
          </a:p>
        </p:txBody>
      </p:sp>
      <p:grpSp>
        <p:nvGrpSpPr>
          <p:cNvPr id="26" name="그룹 25"/>
          <p:cNvGrpSpPr/>
          <p:nvPr/>
        </p:nvGrpSpPr>
        <p:grpSpPr>
          <a:xfrm>
            <a:off x="3131840" y="46946"/>
            <a:ext cx="5904656" cy="861774"/>
            <a:chOff x="3059832" y="100951"/>
            <a:chExt cx="5904656" cy="861774"/>
          </a:xfrm>
        </p:grpSpPr>
        <p:sp>
          <p:nvSpPr>
            <p:cNvPr id="27" name="TextBox 26"/>
            <p:cNvSpPr txBox="1"/>
            <p:nvPr/>
          </p:nvSpPr>
          <p:spPr>
            <a:xfrm>
              <a:off x="3059832" y="100951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개항 이후의 경제와 사회</a:t>
              </a:r>
              <a:r>
                <a:rPr lang="en-US" altLang="ko-KR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열강의 경제 침략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8" name="모서리가 둥근 직사각형 27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9" y="3647513"/>
            <a:ext cx="4612050" cy="30388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532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(221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1424965"/>
            <a:ext cx="59046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임오군란 이후 청</a:t>
            </a:r>
            <a:r>
              <a:rPr lang="en-US" altLang="ko-KR" sz="2400" b="1" dirty="0">
                <a:solidFill>
                  <a:srgbClr val="0070C0"/>
                </a:solidFill>
              </a:rPr>
              <a:t>·</a:t>
            </a:r>
            <a:r>
              <a:rPr lang="ko-KR" altLang="en-US" sz="2400" b="1" dirty="0">
                <a:solidFill>
                  <a:srgbClr val="0070C0"/>
                </a:solidFill>
              </a:rPr>
              <a:t>일 상인의 상권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경쟁</a:t>
            </a:r>
            <a:endParaRPr lang="en-US" altLang="ko-KR" sz="2400" b="1" dirty="0">
              <a:solidFill>
                <a:srgbClr val="0070C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 </a:t>
            </a:r>
            <a:r>
              <a:rPr lang="ko-KR" altLang="en-US" sz="2400" b="1" dirty="0" smtClean="0"/>
              <a:t>① </a:t>
            </a:r>
            <a:r>
              <a:rPr lang="ko-KR" altLang="en-US" sz="2400" b="1" dirty="0"/>
              <a:t>조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청 상민 수륙 무역 장정 </a:t>
            </a:r>
            <a:r>
              <a:rPr lang="ko-KR" altLang="en-US" sz="2400" b="1" dirty="0" smtClean="0"/>
              <a:t>체결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 (1882)</a:t>
            </a:r>
            <a:endParaRPr lang="ko-KR" altLang="en-US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 smtClean="0"/>
              <a:t>내용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청 상인은 허가만 받으면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개항장 밖에서도 활동 가능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영향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최혜국 대우 규정에 </a:t>
            </a:r>
            <a:r>
              <a:rPr lang="ko-KR" altLang="en-US" sz="2400" b="1" dirty="0" smtClean="0"/>
              <a:t>따라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다른 </a:t>
            </a:r>
            <a:r>
              <a:rPr lang="ko-KR" altLang="en-US" sz="2400" b="1" dirty="0"/>
              <a:t>나라 상인도 내륙 진출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청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일 상인 간 상권 다툼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조선의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중개 상인 몰락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서울 상인의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상권 </a:t>
            </a:r>
            <a:r>
              <a:rPr lang="ko-KR" altLang="en-US" sz="2400" b="1" dirty="0"/>
              <a:t>위협</a:t>
            </a:r>
          </a:p>
        </p:txBody>
      </p:sp>
      <p:grpSp>
        <p:nvGrpSpPr>
          <p:cNvPr id="23" name="그룹 22"/>
          <p:cNvGrpSpPr/>
          <p:nvPr/>
        </p:nvGrpSpPr>
        <p:grpSpPr>
          <a:xfrm>
            <a:off x="3131840" y="46946"/>
            <a:ext cx="5904656" cy="861774"/>
            <a:chOff x="3059832" y="100951"/>
            <a:chExt cx="5904656" cy="861774"/>
          </a:xfrm>
        </p:grpSpPr>
        <p:sp>
          <p:nvSpPr>
            <p:cNvPr id="24" name="TextBox 23"/>
            <p:cNvSpPr txBox="1"/>
            <p:nvPr/>
          </p:nvSpPr>
          <p:spPr>
            <a:xfrm>
              <a:off x="3059832" y="100951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개항 이후의 경제와 사회</a:t>
              </a:r>
              <a:r>
                <a:rPr lang="en-US" altLang="ko-KR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열강의 경제 침략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751" y="2031764"/>
            <a:ext cx="3454531" cy="3053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452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(221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6" name="그룹 15"/>
          <p:cNvGrpSpPr/>
          <p:nvPr/>
        </p:nvGrpSpPr>
        <p:grpSpPr>
          <a:xfrm>
            <a:off x="3131840" y="46946"/>
            <a:ext cx="5904656" cy="861774"/>
            <a:chOff x="3059832" y="100951"/>
            <a:chExt cx="5904656" cy="861774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100951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개항 이후의 경제와 사회</a:t>
              </a:r>
              <a:r>
                <a:rPr lang="en-US" altLang="ko-KR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열강의 경제 침략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621" y="1952807"/>
            <a:ext cx="3711859" cy="33484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3528" y="1772816"/>
            <a:ext cx="5112568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② 일본 상인의 침투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/>
              <a:t>배경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일본 상인을 통해 조선의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쌀 </a:t>
            </a:r>
            <a:r>
              <a:rPr lang="ko-KR" altLang="en-US" sz="2400" b="1" dirty="0"/>
              <a:t>대량 유출</a:t>
            </a:r>
            <a:r>
              <a:rPr lang="en-US" altLang="ko-KR" sz="2400" b="1" dirty="0"/>
              <a:t>(</a:t>
            </a:r>
            <a:r>
              <a:rPr lang="ko-KR" altLang="en-US" sz="2400" b="1" dirty="0" err="1"/>
              <a:t>고리대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입도선매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방식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/>
              <a:t>영향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쌀값 폭등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지주의 </a:t>
            </a:r>
            <a:r>
              <a:rPr lang="ko-KR" altLang="en-US" sz="2400" b="1" dirty="0" smtClean="0"/>
              <a:t>소작인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수탈 확대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지주제 강화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③ 조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일 통상 장정 체결</a:t>
            </a:r>
            <a:r>
              <a:rPr lang="en-US" altLang="ko-KR" sz="2400" b="1" dirty="0"/>
              <a:t>(1883):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err="1" smtClean="0"/>
              <a:t>관세권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설정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방곡령</a:t>
            </a:r>
            <a:r>
              <a:rPr lang="ko-KR" altLang="en-US" sz="2400" b="1" dirty="0"/>
              <a:t> 선포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일본의 </a:t>
            </a:r>
            <a:r>
              <a:rPr lang="ko-KR" altLang="en-US" sz="2400" b="1" dirty="0"/>
              <a:t>요구로 최혜국 대우 허용</a:t>
            </a:r>
          </a:p>
        </p:txBody>
      </p:sp>
    </p:spTree>
    <p:extLst>
      <p:ext uri="{BB962C8B-B14F-4D97-AF65-F5344CB8AC3E}">
        <p14:creationId xmlns="" xmlns:p14="http://schemas.microsoft.com/office/powerpoint/2010/main" val="259497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(221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22" name="그룹 21"/>
          <p:cNvGrpSpPr/>
          <p:nvPr/>
        </p:nvGrpSpPr>
        <p:grpSpPr>
          <a:xfrm>
            <a:off x="3131840" y="46946"/>
            <a:ext cx="5904656" cy="861774"/>
            <a:chOff x="3059832" y="100951"/>
            <a:chExt cx="5904656" cy="861774"/>
          </a:xfrm>
        </p:grpSpPr>
        <p:sp>
          <p:nvSpPr>
            <p:cNvPr id="23" name="TextBox 22"/>
            <p:cNvSpPr txBox="1"/>
            <p:nvPr/>
          </p:nvSpPr>
          <p:spPr>
            <a:xfrm>
              <a:off x="3059832" y="100951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개항 이후의 경제와 사회</a:t>
              </a:r>
              <a:r>
                <a:rPr lang="en-US" altLang="ko-KR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열강의 경제 침략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4" name="모서리가 둥근 직사각형 23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43075"/>
            <a:ext cx="916305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6409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(221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4" name="직사각형 3"/>
          <p:cNvSpPr/>
          <p:nvPr/>
        </p:nvSpPr>
        <p:spPr>
          <a:xfrm>
            <a:off x="251520" y="1268760"/>
            <a:ext cx="8784976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① </a:t>
            </a:r>
            <a:r>
              <a:rPr lang="en-US" altLang="ko-KR" sz="2400" b="1" dirty="0"/>
              <a:t>179, 187</a:t>
            </a:r>
            <a:r>
              <a:rPr lang="ko-KR" altLang="en-US" sz="2400" b="1" dirty="0"/>
              <a:t>쪽을 참조하여 빈칸을 완성해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답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② 조</a:t>
            </a:r>
            <a:r>
              <a:rPr lang="en-US" altLang="ko-KR" sz="2400" b="1" dirty="0">
                <a:solidFill>
                  <a:srgbClr val="0000FF"/>
                </a:solidFill>
              </a:rPr>
              <a:t>·</a:t>
            </a:r>
            <a:r>
              <a:rPr lang="ko-KR" altLang="en-US" sz="2400" b="1" dirty="0">
                <a:solidFill>
                  <a:srgbClr val="0000FF"/>
                </a:solidFill>
              </a:rPr>
              <a:t>일 수호 </a:t>
            </a:r>
            <a:r>
              <a:rPr lang="ko-KR" altLang="en-US" sz="2400" b="1" dirty="0" err="1">
                <a:solidFill>
                  <a:srgbClr val="0000FF"/>
                </a:solidFill>
              </a:rPr>
              <a:t>조규</a:t>
            </a:r>
            <a:r>
              <a:rPr lang="ko-KR" altLang="en-US" sz="2400" b="1" dirty="0">
                <a:solidFill>
                  <a:srgbClr val="0000FF"/>
                </a:solidFill>
              </a:rPr>
              <a:t> 부록</a:t>
            </a:r>
            <a:r>
              <a:rPr lang="en-US" altLang="ko-KR" sz="2400" b="1" dirty="0">
                <a:solidFill>
                  <a:srgbClr val="0000FF"/>
                </a:solidFill>
              </a:rPr>
              <a:t>(1876) - (</a:t>
            </a:r>
            <a:r>
              <a:rPr lang="ko-KR" altLang="en-US" sz="2400" b="1" dirty="0">
                <a:solidFill>
                  <a:srgbClr val="0000FF"/>
                </a:solidFill>
              </a:rPr>
              <a:t>개항장에서</a:t>
            </a:r>
            <a:r>
              <a:rPr lang="en-US" altLang="ko-KR" sz="2400" b="1" dirty="0">
                <a:solidFill>
                  <a:srgbClr val="0000FF"/>
                </a:solidFill>
              </a:rPr>
              <a:t>)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일본 </a:t>
            </a:r>
            <a:r>
              <a:rPr lang="ko-KR" altLang="en-US" sz="2400" b="1" dirty="0">
                <a:solidFill>
                  <a:srgbClr val="0000FF"/>
                </a:solidFill>
              </a:rPr>
              <a:t>화폐 사용 허용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rgbClr val="0000FF"/>
                </a:solidFill>
              </a:rPr>
              <a:t>        ③ </a:t>
            </a:r>
            <a:r>
              <a:rPr lang="ko-KR" altLang="en-US" sz="2400" b="1" dirty="0">
                <a:solidFill>
                  <a:srgbClr val="0000FF"/>
                </a:solidFill>
              </a:rPr>
              <a:t>조</a:t>
            </a:r>
            <a:r>
              <a:rPr lang="en-US" altLang="ko-KR" sz="2400" b="1" dirty="0">
                <a:solidFill>
                  <a:srgbClr val="0000FF"/>
                </a:solidFill>
              </a:rPr>
              <a:t>·</a:t>
            </a:r>
            <a:r>
              <a:rPr lang="ko-KR" altLang="en-US" sz="2400" b="1" dirty="0">
                <a:solidFill>
                  <a:srgbClr val="0000FF"/>
                </a:solidFill>
              </a:rPr>
              <a:t>일 무역 규칙</a:t>
            </a:r>
            <a:r>
              <a:rPr lang="en-US" altLang="ko-KR" sz="2400" b="1" dirty="0">
                <a:solidFill>
                  <a:srgbClr val="0000FF"/>
                </a:solidFill>
              </a:rPr>
              <a:t>(1876) - </a:t>
            </a:r>
            <a:r>
              <a:rPr lang="ko-KR" altLang="en-US" sz="2400" b="1" dirty="0">
                <a:solidFill>
                  <a:srgbClr val="0000FF"/>
                </a:solidFill>
              </a:rPr>
              <a:t>양곡의 무제한 유출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일본의 </a:t>
            </a:r>
            <a:r>
              <a:rPr lang="ko-KR" altLang="en-US" sz="2400" b="1" dirty="0">
                <a:solidFill>
                  <a:srgbClr val="0000FF"/>
                </a:solidFill>
              </a:rPr>
              <a:t>수출입 상품에 대한 무관세 원칙 설정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조약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  (</a:t>
            </a:r>
            <a:r>
              <a:rPr lang="en-US" altLang="ko-KR" sz="2400" b="1" dirty="0">
                <a:solidFill>
                  <a:srgbClr val="0000FF"/>
                </a:solidFill>
              </a:rPr>
              <a:t>1882)</a:t>
            </a:r>
            <a:endParaRPr lang="ko-KR" altLang="en-US" sz="2400" b="1" dirty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rgbClr val="0000FF"/>
                </a:solidFill>
              </a:rPr>
              <a:t>        ⑤ </a:t>
            </a:r>
            <a:r>
              <a:rPr lang="ko-KR" altLang="en-US" sz="2400" b="1" dirty="0">
                <a:solidFill>
                  <a:srgbClr val="0000FF"/>
                </a:solidFill>
              </a:rPr>
              <a:t>조</a:t>
            </a:r>
            <a:r>
              <a:rPr lang="en-US" altLang="ko-KR" sz="2400" b="1" dirty="0">
                <a:solidFill>
                  <a:srgbClr val="0000FF"/>
                </a:solidFill>
              </a:rPr>
              <a:t>·</a:t>
            </a:r>
            <a:r>
              <a:rPr lang="ko-KR" altLang="en-US" sz="2400" b="1" dirty="0">
                <a:solidFill>
                  <a:srgbClr val="0000FF"/>
                </a:solidFill>
              </a:rPr>
              <a:t>청 상민 수륙 무역 장정</a:t>
            </a:r>
            <a:r>
              <a:rPr lang="en-US" altLang="ko-KR" sz="2400" b="1" dirty="0">
                <a:solidFill>
                  <a:srgbClr val="0000FF"/>
                </a:solidFill>
              </a:rPr>
              <a:t>(1882)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  - </a:t>
            </a:r>
            <a:r>
              <a:rPr lang="ko-KR" altLang="en-US" sz="2400" b="1" dirty="0">
                <a:solidFill>
                  <a:srgbClr val="0000FF"/>
                </a:solidFill>
              </a:rPr>
              <a:t>청 상인의 서울 양화진 진출 허용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</a:rPr>
              <a:t>내지 </a:t>
            </a:r>
            <a:r>
              <a:rPr lang="ko-KR" altLang="en-US" sz="2400" b="1" dirty="0" err="1">
                <a:solidFill>
                  <a:srgbClr val="0000FF"/>
                </a:solidFill>
              </a:rPr>
              <a:t>통상권</a:t>
            </a:r>
            <a:r>
              <a:rPr lang="ko-KR" altLang="en-US" sz="2400" b="1" dirty="0">
                <a:solidFill>
                  <a:srgbClr val="0000FF"/>
                </a:solidFill>
              </a:rPr>
              <a:t> 허용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rgbClr val="0000FF"/>
                </a:solidFill>
              </a:rPr>
              <a:t>        ⑥ </a:t>
            </a:r>
            <a:r>
              <a:rPr lang="ko-KR" altLang="en-US" sz="2400" b="1" dirty="0">
                <a:solidFill>
                  <a:srgbClr val="0000FF"/>
                </a:solidFill>
              </a:rPr>
              <a:t>조</a:t>
            </a:r>
            <a:r>
              <a:rPr lang="en-US" altLang="ko-KR" sz="2400" b="1" dirty="0">
                <a:solidFill>
                  <a:srgbClr val="0000FF"/>
                </a:solidFill>
              </a:rPr>
              <a:t>·</a:t>
            </a:r>
            <a:r>
              <a:rPr lang="ko-KR" altLang="en-US" sz="2400" b="1" dirty="0">
                <a:solidFill>
                  <a:srgbClr val="0000FF"/>
                </a:solidFill>
              </a:rPr>
              <a:t>일 통상 장정 개정</a:t>
            </a:r>
            <a:r>
              <a:rPr lang="en-US" altLang="ko-KR" sz="2400" b="1" dirty="0">
                <a:solidFill>
                  <a:srgbClr val="0000FF"/>
                </a:solidFill>
              </a:rPr>
              <a:t>(1883) - </a:t>
            </a:r>
            <a:r>
              <a:rPr lang="ko-KR" altLang="en-US" sz="2400" b="1" dirty="0" err="1">
                <a:solidFill>
                  <a:srgbClr val="0000FF"/>
                </a:solidFill>
              </a:rPr>
              <a:t>관세권</a:t>
            </a:r>
            <a:r>
              <a:rPr lang="ko-KR" altLang="en-US" sz="2400" b="1" dirty="0">
                <a:solidFill>
                  <a:srgbClr val="0000FF"/>
                </a:solidFill>
              </a:rPr>
              <a:t> 설정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  </a:t>
            </a:r>
            <a:r>
              <a:rPr lang="ko-KR" altLang="en-US" sz="2400" b="1" dirty="0" err="1" smtClean="0">
                <a:solidFill>
                  <a:srgbClr val="0000FF"/>
                </a:solidFill>
              </a:rPr>
              <a:t>방곡령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선포</a:t>
            </a:r>
            <a:r>
              <a:rPr lang="en-US" altLang="ko-KR" sz="2400" b="1" dirty="0">
                <a:solidFill>
                  <a:srgbClr val="0000FF"/>
                </a:solidFill>
              </a:rPr>
              <a:t>(1</a:t>
            </a:r>
            <a:r>
              <a:rPr lang="ko-KR" altLang="en-US" sz="2400" b="1" dirty="0">
                <a:solidFill>
                  <a:srgbClr val="0000FF"/>
                </a:solidFill>
              </a:rPr>
              <a:t>개월 전 통보</a:t>
            </a:r>
            <a:r>
              <a:rPr lang="en-US" altLang="ko-KR" sz="2400" b="1" dirty="0">
                <a:solidFill>
                  <a:srgbClr val="0000FF"/>
                </a:solidFill>
              </a:rPr>
              <a:t>), </a:t>
            </a:r>
            <a:r>
              <a:rPr lang="ko-KR" altLang="en-US" sz="2400" b="1" dirty="0">
                <a:solidFill>
                  <a:srgbClr val="0000FF"/>
                </a:solidFill>
              </a:rPr>
              <a:t>최혜국 대우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3131840" y="46946"/>
            <a:ext cx="5904656" cy="861774"/>
            <a:chOff x="3059832" y="100951"/>
            <a:chExt cx="5904656" cy="861774"/>
          </a:xfrm>
        </p:grpSpPr>
        <p:sp>
          <p:nvSpPr>
            <p:cNvPr id="17" name="TextBox 16"/>
            <p:cNvSpPr txBox="1"/>
            <p:nvPr/>
          </p:nvSpPr>
          <p:spPr>
            <a:xfrm>
              <a:off x="3059832" y="100951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개항 이후의 경제와 사회</a:t>
              </a:r>
              <a:r>
                <a:rPr lang="en-US" altLang="ko-KR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열강의 경제 침략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49318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3078</TotalTime>
  <Words>946</Words>
  <Application>Microsoft Office PowerPoint</Application>
  <PresentationFormat>화면 슬라이드 쇼(4:3)</PresentationFormat>
  <Paragraphs>129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user</cp:lastModifiedBy>
  <cp:revision>1638</cp:revision>
  <dcterms:created xsi:type="dcterms:W3CDTF">2013-03-25T12:51:11Z</dcterms:created>
  <dcterms:modified xsi:type="dcterms:W3CDTF">2013-12-18T01:22:22Z</dcterms:modified>
</cp:coreProperties>
</file>