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84" r:id="rId6"/>
    <p:sldId id="294" r:id="rId7"/>
    <p:sldId id="300" r:id="rId8"/>
    <p:sldId id="295" r:id="rId9"/>
    <p:sldId id="296" r:id="rId10"/>
    <p:sldId id="301" r:id="rId11"/>
    <p:sldId id="302" r:id="rId12"/>
    <p:sldId id="299" r:id="rId13"/>
    <p:sldId id="298" r:id="rId14"/>
    <p:sldId id="303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708" autoAdjust="0"/>
  </p:normalViewPr>
  <p:slideViewPr>
    <p:cSldViewPr>
      <p:cViewPr>
        <p:scale>
          <a:sx n="105" d="100"/>
          <a:sy n="10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847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194392"/>
            <a:ext cx="532859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900" b="1" dirty="0" smtClean="0"/>
              <a:t>4. </a:t>
            </a:r>
            <a:r>
              <a:rPr lang="ko-KR" altLang="en-US" sz="1900" b="1" dirty="0" smtClean="0"/>
              <a:t>일제의 침략과 국권 수호 운동의 전개</a:t>
            </a:r>
            <a:endParaRPr lang="en-US" altLang="ko-KR" sz="19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애국 계몽 운동</a:t>
            </a:r>
            <a:endParaRPr lang="ko-KR" altLang="en-US" sz="1600" dirty="0"/>
          </a:p>
        </p:txBody>
      </p:sp>
      <p:grpSp>
        <p:nvGrpSpPr>
          <p:cNvPr id="15" name="그룹 14"/>
          <p:cNvGrpSpPr/>
          <p:nvPr/>
        </p:nvGrpSpPr>
        <p:grpSpPr>
          <a:xfrm>
            <a:off x="7275479" y="3589855"/>
            <a:ext cx="248849" cy="323165"/>
            <a:chOff x="6370163" y="3436845"/>
            <a:chExt cx="272380" cy="353724"/>
          </a:xfrm>
        </p:grpSpPr>
        <p:sp>
          <p:nvSpPr>
            <p:cNvPr id="16" name="TextBox 15"/>
            <p:cNvSpPr txBox="1"/>
            <p:nvPr/>
          </p:nvSpPr>
          <p:spPr>
            <a:xfrm>
              <a:off x="6370163" y="3436845"/>
              <a:ext cx="272380" cy="35372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4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718105"/>
            <a:ext cx="8291718" cy="315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에 나타난 신민회의 목적을 지적해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기존의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</a:t>
            </a:r>
            <a:r>
              <a:rPr lang="ko-KR" altLang="en-US" sz="2400" b="1" dirty="0"/>
              <a:t> 애국 단체와 무엇이 다른지 말해 보자</a:t>
            </a:r>
            <a:r>
              <a:rPr lang="en-US" altLang="ko-KR" sz="2400" b="1" dirty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신민회도 교육과 산업의 발전을 통한 실력 양성을 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</a:t>
            </a:r>
            <a:r>
              <a:rPr lang="ko-KR" altLang="en-US" sz="2400" b="1" dirty="0">
                <a:solidFill>
                  <a:srgbClr val="0000FF"/>
                </a:solidFill>
              </a:rPr>
              <a:t>주장했으나 군주제를 인정한 다른 애국 계몽 운동 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</a:t>
            </a:r>
            <a:r>
              <a:rPr lang="ko-KR" altLang="en-US" sz="2400" b="1" dirty="0">
                <a:solidFill>
                  <a:srgbClr val="0000FF"/>
                </a:solidFill>
              </a:rPr>
              <a:t>단체와 달리 공화 정체의 근대 국민 국가 수립을 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</a:t>
            </a:r>
            <a:r>
              <a:rPr lang="ko-KR" altLang="en-US" sz="2400" b="1" dirty="0">
                <a:solidFill>
                  <a:srgbClr val="0000FF"/>
                </a:solidFill>
              </a:rPr>
              <a:t>지향하였다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310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251520" y="1818455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신민회가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3]</a:t>
            </a:r>
            <a:r>
              <a:rPr lang="ko-KR" altLang="en-US" sz="2400" b="1" dirty="0"/>
              <a:t>과 같은 활동을 전개한 이유는 무엇인가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신민회는 일제의 탄압이 극심한 상황에서 경제</a:t>
            </a:r>
            <a:r>
              <a:rPr lang="en-US" altLang="ko-KR" sz="2400" b="1" dirty="0">
                <a:solidFill>
                  <a:srgbClr val="0000FF"/>
                </a:solidFill>
              </a:rPr>
              <a:t>·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문화적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실력 양성만으로는 일제를 몰아내기 힘들다고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판단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이에 남만주의 </a:t>
            </a:r>
            <a:r>
              <a:rPr lang="ko-KR" altLang="en-US" sz="2400" b="1" dirty="0" err="1">
                <a:solidFill>
                  <a:srgbClr val="0000FF"/>
                </a:solidFill>
              </a:rPr>
              <a:t>삼원보에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err="1">
                <a:solidFill>
                  <a:srgbClr val="0000FF"/>
                </a:solidFill>
              </a:rPr>
              <a:t>한인촌을</a:t>
            </a:r>
            <a:r>
              <a:rPr lang="ko-KR" altLang="en-US" sz="2400" b="1" dirty="0">
                <a:solidFill>
                  <a:srgbClr val="0000FF"/>
                </a:solidFill>
              </a:rPr>
              <a:t> 건설하고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국외 </a:t>
            </a:r>
            <a:r>
              <a:rPr lang="ko-KR" altLang="en-US" sz="2400" b="1" dirty="0">
                <a:solidFill>
                  <a:srgbClr val="0000FF"/>
                </a:solidFill>
              </a:rPr>
              <a:t>독립운동 기지를 마련하였다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r>
              <a:rPr lang="ko-KR" altLang="en-US" sz="2400" b="1" dirty="0">
                <a:solidFill>
                  <a:srgbClr val="0000FF"/>
                </a:solidFill>
              </a:rPr>
              <a:t>이러한 활동은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애국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계몽 운동 세력과 의병 부대가 연대하는 계기가 되었다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931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352957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교육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·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언론</a:t>
            </a:r>
            <a:r>
              <a:rPr lang="en-US" altLang="ko-KR" sz="2400" b="1" dirty="0">
                <a:solidFill>
                  <a:srgbClr val="0070C0"/>
                </a:solidFill>
              </a:rPr>
              <a:t>·</a:t>
            </a:r>
            <a:r>
              <a:rPr lang="ko-KR" altLang="en-US" sz="2400" b="1" dirty="0">
                <a:solidFill>
                  <a:srgbClr val="0070C0"/>
                </a:solidFill>
              </a:rPr>
              <a:t>출판을 통한 구국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교육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학회 설립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기호 </a:t>
            </a:r>
            <a:r>
              <a:rPr lang="ko-KR" altLang="en-US" sz="2400" b="1" dirty="0" err="1"/>
              <a:t>흥학회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서북 학회 등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→ 학교 건립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교과서 보급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월보 발행 → 민족의식 고취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민중 계몽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항일 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출판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 신문 발간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일제의 탄압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신문지법과 보안법 </a:t>
            </a:r>
            <a:r>
              <a:rPr lang="ko-KR" altLang="en-US" sz="2400" b="1" dirty="0" smtClean="0"/>
              <a:t>제정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애국 계몽 운동의 의의와 한계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의의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민족의식과 애국심 고취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경제 자립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한계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일부 지식인들은 사회 진화론 수용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의병 투쟁에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회의적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322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3815"/>
            <a:ext cx="9144000" cy="37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6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179512" y="1484784"/>
            <a:ext cx="8748464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자료를 토대로 애국 계몽 운동에서는 의병 투쟁보다 </a:t>
            </a:r>
            <a:r>
              <a:rPr lang="ko-KR" altLang="en-US" sz="2400" b="1" dirty="0" smtClean="0"/>
              <a:t>무엇을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더 중시했는지 지적해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애국 계몽 운동 세력들은 의병 전쟁에 대해 때와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힘을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헤아리지 못한 무모한 행동이라고 비판하였다</a:t>
            </a:r>
            <a:r>
              <a:rPr lang="en-US" altLang="ko-KR" sz="2400" b="1" dirty="0">
                <a:solidFill>
                  <a:srgbClr val="0000FF"/>
                </a:solidFill>
              </a:rPr>
              <a:t>.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대신 </a:t>
            </a:r>
            <a:r>
              <a:rPr lang="ko-KR" altLang="en-US" sz="2400" b="1" dirty="0">
                <a:solidFill>
                  <a:srgbClr val="0000FF"/>
                </a:solidFill>
              </a:rPr>
              <a:t>교육과 산업 육성을 통한 실력 양성을 더욱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중요하게 </a:t>
            </a:r>
            <a:r>
              <a:rPr lang="ko-KR" altLang="en-US" sz="2400" b="1" dirty="0">
                <a:solidFill>
                  <a:srgbClr val="0000FF"/>
                </a:solidFill>
              </a:rPr>
              <a:t>여겼다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18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569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열강의 경제 침략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585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278705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54484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204864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애국 계몽 운동의 한계와 의의를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01008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신민회의 활동으로 애국 계몽 운동과 의병 운동이 연대하는 계기가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마련되었음을 </a:t>
            </a:r>
            <a:r>
              <a:rPr lang="ko-KR" altLang="en-US" sz="2400" b="1" dirty="0"/>
              <a:t>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8" name="그룹 1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323528" y="1196752"/>
            <a:ext cx="5472134" cy="5333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천지가 있은 이래로 </a:t>
            </a:r>
            <a:r>
              <a:rPr lang="en-US" altLang="ko-KR" sz="2200" b="1" dirty="0" smtClean="0"/>
              <a:t>…… </a:t>
            </a:r>
            <a:r>
              <a:rPr lang="ko-KR" altLang="en-US" sz="2200" b="1" dirty="0" smtClean="0"/>
              <a:t>경쟁이 없는 때가 없었으니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승자는 주인이 되고 패자는 노예가 되었으며</a:t>
            </a:r>
            <a:r>
              <a:rPr lang="en-US" altLang="ko-KR" sz="2200" b="1" dirty="0" smtClean="0"/>
              <a:t>, </a:t>
            </a:r>
            <a:r>
              <a:rPr lang="en-US" altLang="ko-KR" sz="2200" b="1" dirty="0" smtClean="0"/>
              <a:t>…… </a:t>
            </a:r>
            <a:r>
              <a:rPr lang="ko-KR" altLang="en-US" sz="2200" b="1" dirty="0" smtClean="0"/>
              <a:t>승자는 존재하고 패자는 멸망했으니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그 경쟁의 시대에 처하여 무릇 지각이 있고 움직일 수 있는 사람 중 다른 사람에게 승리할 것을 바라지 않는 사람이 있겠는가</a:t>
            </a:r>
            <a:r>
              <a:rPr lang="en-US" altLang="ko-KR" sz="2200" b="1" dirty="0" smtClean="0"/>
              <a:t>? </a:t>
            </a:r>
            <a:r>
              <a:rPr lang="ko-KR" altLang="en-US" sz="2200" b="1" dirty="0" smtClean="0"/>
              <a:t>비록 보통으로 나누는 이야기와 간단한 노름일지라도 승리를 좋아하고 패배를 싫어하거늘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하물며 국가의 존망이 달린 큰 문제에 있어서랴</a:t>
            </a:r>
            <a:r>
              <a:rPr lang="en-US" altLang="ko-KR" sz="2200" b="1" dirty="0" smtClean="0"/>
              <a:t>!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                         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 smtClean="0"/>
              <a:t>          - </a:t>
            </a:r>
            <a:r>
              <a:rPr lang="ko-KR" altLang="en-US" sz="2200" b="1" dirty="0" smtClean="0"/>
              <a:t>박은식</a:t>
            </a:r>
            <a:r>
              <a:rPr lang="en-US" altLang="ko-KR" sz="2200" b="1" dirty="0" smtClean="0"/>
              <a:t>, “</a:t>
            </a:r>
            <a:r>
              <a:rPr lang="ko-KR" altLang="en-US" sz="2200" b="1" dirty="0" err="1" smtClean="0"/>
              <a:t>서우</a:t>
            </a:r>
            <a:r>
              <a:rPr lang="en-US" altLang="ko-KR" sz="2200" b="1" dirty="0" smtClean="0"/>
              <a:t>” </a:t>
            </a:r>
            <a:r>
              <a:rPr lang="ko-KR" altLang="en-US" sz="2200" b="1" dirty="0" smtClean="0"/>
              <a:t>제 </a:t>
            </a:r>
            <a:r>
              <a:rPr lang="en-US" altLang="ko-KR" sz="2200" b="1" dirty="0" smtClean="0"/>
              <a:t>1</a:t>
            </a:r>
            <a:r>
              <a:rPr lang="ko-KR" altLang="en-US" sz="2200" b="1" dirty="0" smtClean="0"/>
              <a:t>호</a:t>
            </a:r>
            <a:r>
              <a:rPr lang="en-US" altLang="ko-KR" sz="2200" b="1" dirty="0" smtClean="0"/>
              <a:t>(1906) 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4248" y="52474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 박은식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772816"/>
            <a:ext cx="3172368" cy="34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700808"/>
            <a:ext cx="8352928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애국 계몽 운동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갑신정변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갑오개혁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독립 협회의 활동에 </a:t>
            </a:r>
            <a:r>
              <a:rPr lang="ko-KR" altLang="en-US" sz="2400" b="1" dirty="0" smtClean="0"/>
              <a:t>영향을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받음</a:t>
            </a:r>
            <a:r>
              <a:rPr lang="en-US" altLang="ko-KR" sz="2400" b="1" dirty="0"/>
              <a:t>, </a:t>
            </a:r>
            <a:r>
              <a:rPr lang="ko-KR" altLang="en-US" sz="2400" b="1" dirty="0" err="1"/>
              <a:t>을사늑약</a:t>
            </a:r>
            <a:r>
              <a:rPr lang="ko-KR" altLang="en-US" sz="2400" b="1" dirty="0"/>
              <a:t> 전후에 활발하게 전개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성격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개화 자강 운동 계승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교육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언론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산업 등 실력을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양성하여 </a:t>
            </a:r>
            <a:r>
              <a:rPr lang="ko-KR" altLang="en-US" sz="2400" b="1" dirty="0"/>
              <a:t>국권을 수호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00808"/>
            <a:ext cx="5053634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주요 단체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 err="1"/>
              <a:t>보안회</a:t>
            </a:r>
            <a:r>
              <a:rPr lang="en-US" altLang="ko-KR" sz="2400" b="1" dirty="0"/>
              <a:t>(1904): </a:t>
            </a:r>
            <a:r>
              <a:rPr lang="ko-KR" altLang="en-US" sz="2400" b="1" dirty="0"/>
              <a:t>일제의 </a:t>
            </a:r>
            <a:r>
              <a:rPr lang="ko-KR" altLang="en-US" sz="2400" b="1" dirty="0" smtClean="0"/>
              <a:t>황무지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/>
              <a:t>개간권</a:t>
            </a:r>
            <a:r>
              <a:rPr lang="ko-KR" altLang="en-US" sz="2400" b="1" dirty="0"/>
              <a:t> 요구 반대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헌정 연구회</a:t>
            </a:r>
            <a:r>
              <a:rPr lang="en-US" altLang="ko-KR" sz="2400" b="1" dirty="0"/>
              <a:t>(1905): </a:t>
            </a:r>
            <a:r>
              <a:rPr lang="ko-KR" altLang="en-US" sz="2400" b="1" dirty="0"/>
              <a:t>의회 </a:t>
            </a:r>
            <a:r>
              <a:rPr lang="ko-KR" altLang="en-US" sz="2400" b="1" dirty="0" smtClean="0"/>
              <a:t>설립을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통한 입헌 군주제 수립 목표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대한 </a:t>
            </a:r>
            <a:r>
              <a:rPr lang="ko-KR" altLang="en-US" sz="2400" b="1" dirty="0" err="1"/>
              <a:t>자강회</a:t>
            </a:r>
            <a:r>
              <a:rPr lang="en-US" altLang="ko-KR" sz="2400" b="1" dirty="0"/>
              <a:t>(1906): </a:t>
            </a:r>
            <a:r>
              <a:rPr lang="ko-KR" altLang="en-US" sz="2400" b="1" dirty="0"/>
              <a:t>교육 </a:t>
            </a:r>
            <a:r>
              <a:rPr lang="ko-KR" altLang="en-US" sz="2400" b="1" dirty="0" smtClean="0"/>
              <a:t>진흥과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산업 육성 등 실력 양성을 </a:t>
            </a:r>
            <a:r>
              <a:rPr lang="ko-KR" altLang="en-US" sz="2400" b="1" dirty="0" smtClean="0"/>
              <a:t>통한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국권 수호 운동 전개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대한 협회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대한 자강회의 후신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4" name="TextBox 2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5154" y="2060848"/>
            <a:ext cx="3718253" cy="286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1812413"/>
            <a:ext cx="8208912" cy="22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신민회</a:t>
            </a:r>
            <a:r>
              <a:rPr lang="en-US" altLang="ko-KR" sz="2400" b="1" dirty="0">
                <a:solidFill>
                  <a:srgbClr val="0070C0"/>
                </a:solidFill>
              </a:rPr>
              <a:t>(1907)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주도 인물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안창호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양기탁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신채호 등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항일 비밀 결사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공화 정체의 근대 국가 수립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추구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국외 독립운동 기지 건설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애국 계몽 운동 </a:t>
            </a:r>
            <a:r>
              <a:rPr lang="ko-KR" altLang="en-US" sz="2400" b="1" dirty="0" smtClean="0"/>
              <a:t>세력이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의병 부대와 연대하는 계기 마련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245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1790113"/>
            <a:ext cx="8208912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민족주의 교육 실시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대성 학교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평양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오산 학교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정주</a:t>
            </a:r>
            <a:r>
              <a:rPr lang="en-US" altLang="ko-KR" sz="2400" b="1" dirty="0" smtClean="0"/>
              <a:t>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/>
              <a:t>건립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강연과 학회 활동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민족 산업 육성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자기 회사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태극 서관 설립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• </a:t>
            </a:r>
            <a:r>
              <a:rPr lang="ko-KR" altLang="en-US" sz="2400" b="1" dirty="0"/>
              <a:t>국외 독립운동 기지 건설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만주의 </a:t>
            </a:r>
            <a:r>
              <a:rPr lang="ko-KR" altLang="en-US" sz="2400" b="1" dirty="0" err="1"/>
              <a:t>삼원보에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한인촌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건설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/>
              <a:t>이회영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이상룡 등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④ 해산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일제가 날조한 </a:t>
            </a:r>
            <a:r>
              <a:rPr lang="en-US" altLang="ko-KR" sz="2400" b="1" dirty="0"/>
              <a:t>105</a:t>
            </a:r>
            <a:r>
              <a:rPr lang="ko-KR" altLang="en-US" sz="2400" b="1" dirty="0"/>
              <a:t>인 사건으로 </a:t>
            </a:r>
            <a:r>
              <a:rPr lang="ko-KR" altLang="en-US" sz="2400" b="1" dirty="0" smtClean="0"/>
              <a:t>해산  </a:t>
            </a:r>
            <a:endParaRPr lang="ko-KR" altLang="en-US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949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3" y="1034725"/>
            <a:ext cx="8620037" cy="570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(217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4" name="직사각형 3"/>
          <p:cNvSpPr/>
          <p:nvPr/>
        </p:nvSpPr>
        <p:spPr>
          <a:xfrm>
            <a:off x="528754" y="1772816"/>
            <a:ext cx="8291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참고하여 애국 계몽 운동이 추구하는 </a:t>
            </a:r>
            <a:r>
              <a:rPr lang="ko-KR" altLang="en-US" sz="2400" b="1" dirty="0" smtClean="0"/>
              <a:t>민족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운동의 방향을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교육을 통해 국민의 지식수준을 높이고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산업 육성을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통해 나라의 부를 증대시켜 국권을 수호하려 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4.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일제의 침략과 국권 수호 운동의 전개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애국 계몽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2281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4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54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819</Words>
  <Application>Microsoft Office PowerPoint</Application>
  <PresentationFormat>화면 슬라이드 쇼(4:3)</PresentationFormat>
  <Paragraphs>124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1590</cp:revision>
  <dcterms:created xsi:type="dcterms:W3CDTF">2013-03-25T12:51:11Z</dcterms:created>
  <dcterms:modified xsi:type="dcterms:W3CDTF">2013-12-10T02:10:16Z</dcterms:modified>
</cp:coreProperties>
</file>