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6" r:id="rId8"/>
    <p:sldId id="277" r:id="rId9"/>
    <p:sldId id="278" r:id="rId10"/>
    <p:sldId id="279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13692"/>
            <a:ext cx="9217024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3212859"/>
            <a:ext cx="633670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700" b="1" dirty="0" smtClean="0"/>
              <a:t>1. </a:t>
            </a:r>
            <a:r>
              <a:rPr lang="ko-KR" altLang="en-US" sz="1700" b="1" dirty="0" smtClean="0"/>
              <a:t>제국주의 열강의 침략적 접근과 조선의 대응</a:t>
            </a:r>
            <a:endParaRPr lang="en-US" altLang="ko-KR" sz="17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서양 세력의 침략적 접근과 동아시아의 대응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734962" y="3568420"/>
            <a:ext cx="241927" cy="323165"/>
            <a:chOff x="6381669" y="3439472"/>
            <a:chExt cx="260873" cy="348472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39472"/>
              <a:ext cx="260873" cy="3484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1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072" y="1341806"/>
            <a:ext cx="788436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조선 </a:t>
            </a:r>
            <a:r>
              <a:rPr lang="ko-KR" altLang="en-US" sz="2400" b="1" dirty="0"/>
              <a:t>연안에 이양선이 출몰한 이유를 설명해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처음에는 탐험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측량이 목적이었으나 </a:t>
            </a:r>
            <a:r>
              <a:rPr lang="en-US" altLang="ko-KR" sz="2400" b="1" dirty="0">
                <a:solidFill>
                  <a:srgbClr val="0000FF"/>
                </a:solidFill>
              </a:rPr>
              <a:t>19</a:t>
            </a:r>
            <a:r>
              <a:rPr lang="ko-KR" altLang="en-US" sz="2400" b="1" dirty="0">
                <a:solidFill>
                  <a:srgbClr val="0000FF"/>
                </a:solidFill>
              </a:rPr>
              <a:t>세기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중엽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부터는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통상을 요구하기 시작하였다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조선인들은 이양선과 서양인을 어떻게 바라보았을까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두려움과 불안감을 느꼈지만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부러움과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호기심도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가지고 </a:t>
            </a:r>
            <a:r>
              <a:rPr lang="ko-KR" altLang="en-US" sz="2400" b="1" dirty="0">
                <a:solidFill>
                  <a:srgbClr val="0000FF"/>
                </a:solidFill>
              </a:rPr>
              <a:t>있었다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915816" y="77723"/>
            <a:ext cx="6192688" cy="742832"/>
            <a:chOff x="2843808" y="131728"/>
            <a:chExt cx="6192688" cy="742832"/>
          </a:xfrm>
        </p:grpSpPr>
        <p:sp>
          <p:nvSpPr>
            <p:cNvPr id="13" name="TextBox 12"/>
            <p:cNvSpPr txBox="1"/>
            <p:nvPr/>
          </p:nvSpPr>
          <p:spPr>
            <a:xfrm>
              <a:off x="2843808" y="131728"/>
              <a:ext cx="6192688" cy="74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19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>
                <a:lnSpc>
                  <a:spcPct val="120000"/>
                </a:lnSpc>
              </a:pPr>
              <a:r>
                <a:rPr lang="ko-KR" altLang="en-US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110847" y="573580"/>
              <a:ext cx="245129" cy="24512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5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5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723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920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흥선 대원군의 개혁 정치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0773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452617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33896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제국주의의 의미와 속성을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335731"/>
            <a:ext cx="489654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제국주의의 아시아 진출에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청과 </a:t>
            </a:r>
            <a:r>
              <a:rPr lang="ko-KR" altLang="en-US" sz="2400" b="1" dirty="0"/>
              <a:t>일본의 대응 태도를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차이점을 비교하여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4283968" y="1700808"/>
            <a:ext cx="453650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이 세상에 신이 있다면 그 신은 아프리카 지도를 영국의 색으로 칠할 것을 인정하는 신이라고 생각한다</a:t>
            </a:r>
            <a:r>
              <a:rPr lang="en-US" altLang="ko-KR" sz="2400" b="1" dirty="0" smtClean="0"/>
              <a:t>. </a:t>
            </a:r>
            <a:r>
              <a:rPr lang="en-US" altLang="ko-KR" sz="2400" b="1" dirty="0" smtClean="0"/>
              <a:t>…… </a:t>
            </a:r>
            <a:r>
              <a:rPr lang="ko-KR" altLang="en-US" sz="2400" b="1" dirty="0" smtClean="0"/>
              <a:t>가능하다면 나는 유성조차 삼켜 버리고 싶다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세실 </a:t>
            </a:r>
            <a:r>
              <a:rPr lang="ko-KR" altLang="en-US" sz="2400" b="1" dirty="0" err="1" smtClean="0"/>
              <a:t>로즈</a:t>
            </a:r>
            <a:r>
              <a:rPr lang="en-US" altLang="ko-KR" sz="2400" b="1" dirty="0" smtClean="0"/>
              <a:t>, “</a:t>
            </a:r>
            <a:r>
              <a:rPr lang="ko-KR" altLang="en-US" sz="2400" b="1" dirty="0" err="1" smtClean="0"/>
              <a:t>유언집</a:t>
            </a:r>
            <a:r>
              <a:rPr lang="en-US" altLang="ko-KR" sz="2400" b="1" dirty="0" smtClean="0"/>
              <a:t>”(1902) -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82" y="1416448"/>
            <a:ext cx="3486403" cy="46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341806"/>
            <a:ext cx="489654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제국주의의 대두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 혁명 이후 </a:t>
            </a:r>
            <a:r>
              <a:rPr lang="ko-KR" altLang="en-US" sz="2400" b="1" dirty="0" smtClean="0"/>
              <a:t>자본주의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급성장 → 독점 자본주의 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ㆍ독점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자본주의가 국민의 </a:t>
            </a:r>
            <a:r>
              <a:rPr lang="ko-KR" altLang="en-US" sz="2400" b="1" dirty="0" smtClean="0"/>
              <a:t>지지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배타적 민족주의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를 등에 </a:t>
            </a:r>
            <a:r>
              <a:rPr lang="ko-KR" altLang="en-US" sz="2400" b="1" dirty="0" smtClean="0"/>
              <a:t>업고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대외 침략 → 식민지 확대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상품 시장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값싼 원료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노동력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잉여 자본 투자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ㆍ사회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진화론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백인 </a:t>
            </a:r>
            <a:r>
              <a:rPr lang="ko-KR" altLang="en-US" sz="2400" b="1" dirty="0" smtClean="0"/>
              <a:t>우월주의를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내세우며 </a:t>
            </a:r>
            <a:r>
              <a:rPr lang="ko-KR" altLang="en-US" sz="2400" b="1" dirty="0"/>
              <a:t>대외 침략을 합리화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1035" y="1559997"/>
            <a:ext cx="3003413" cy="44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412776"/>
            <a:ext cx="8208912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서양 열강의 아시아 진출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서세동점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西勢東漸</a:t>
            </a:r>
            <a:r>
              <a:rPr lang="en-US" altLang="ko-KR" sz="2400" b="1" dirty="0"/>
              <a:t>), 19</a:t>
            </a:r>
            <a:r>
              <a:rPr lang="ko-KR" altLang="en-US" sz="2400" b="1" dirty="0" smtClean="0"/>
              <a:t>세기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중엽부터 동아시아로 적극 </a:t>
            </a:r>
            <a:r>
              <a:rPr lang="ko-KR" altLang="en-US" sz="2400" b="1" dirty="0" smtClean="0"/>
              <a:t>진출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아편 전쟁과 청의 문호 개방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영국의 무역 적자 → 영국의 </a:t>
            </a:r>
            <a:r>
              <a:rPr lang="ko-KR" altLang="en-US" sz="2400" b="1" dirty="0" err="1"/>
              <a:t>인도산</a:t>
            </a:r>
            <a:r>
              <a:rPr lang="ko-KR" altLang="en-US" sz="2400" b="1" dirty="0"/>
              <a:t> 아편 </a:t>
            </a:r>
            <a:r>
              <a:rPr lang="ko-KR" altLang="en-US" sz="2400" b="1" dirty="0" smtClean="0"/>
              <a:t>수출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청의 은 유출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아편 전쟁</a:t>
            </a:r>
            <a:r>
              <a:rPr lang="en-US" altLang="ko-KR" sz="2400" b="1" dirty="0"/>
              <a:t>(1840): </a:t>
            </a:r>
            <a:r>
              <a:rPr lang="ko-KR" altLang="en-US" sz="2400" b="1" dirty="0"/>
              <a:t>청의 아편 단속 </a:t>
            </a:r>
            <a:r>
              <a:rPr lang="ko-KR" altLang="en-US" sz="2400" b="1" dirty="0" smtClean="0"/>
              <a:t>강화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영국의 전쟁 도발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영국 승리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난징</a:t>
            </a:r>
            <a:r>
              <a:rPr lang="ko-KR" altLang="en-US" sz="2400" b="1" dirty="0"/>
              <a:t> 조약 체결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홍콩 할양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광저우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 항구 개항 → 최초의 근대적 조약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불평등 조약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69674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청의 반외세 개혁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태평천국 운동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멸만흥한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滅滿興漢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내세운 농민 </a:t>
            </a:r>
            <a:r>
              <a:rPr lang="ko-KR" altLang="en-US" sz="2400" b="1" dirty="0" smtClean="0"/>
              <a:t>봉기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반봉건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반외세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아편 전쟁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영</a:t>
            </a:r>
            <a:r>
              <a:rPr lang="en-US" altLang="ko-KR" sz="2400" b="1" dirty="0" smtClean="0"/>
              <a:t>·</a:t>
            </a:r>
            <a:r>
              <a:rPr lang="ko-KR" altLang="en-US" sz="2400" b="1" dirty="0" err="1" smtClean="0"/>
              <a:t>프의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침략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개방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 </a:t>
            </a:r>
            <a:r>
              <a:rPr lang="ko-KR" altLang="en-US" sz="2400" b="1" dirty="0" smtClean="0"/>
              <a:t>침략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가속화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러시아의 연해주 차지</a:t>
            </a:r>
            <a:r>
              <a:rPr lang="en-US" altLang="ko-KR" sz="2400" b="1" dirty="0"/>
              <a:t>(1860)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413816"/>
            <a:ext cx="85689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</a:t>
            </a:r>
            <a:r>
              <a:rPr lang="ko-KR" altLang="en-US" sz="2400" b="1" dirty="0" err="1"/>
              <a:t>양무운동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중체서용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中體西用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원칙 → 큰 성과를 못 </a:t>
            </a:r>
            <a:r>
              <a:rPr lang="ko-KR" altLang="en-US" sz="2400" b="1" dirty="0" smtClean="0"/>
              <a:t>거둠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청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전쟁 패배 이후 변법자강 운동 </a:t>
            </a:r>
            <a:r>
              <a:rPr lang="ko-KR" altLang="en-US" sz="2400" b="1" dirty="0" smtClean="0"/>
              <a:t>대두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20888"/>
            <a:ext cx="8048752" cy="40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530423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일본의 개항과 메이지 유신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미국의 포함 외교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페리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불평등 조약 </a:t>
            </a:r>
            <a:r>
              <a:rPr lang="ko-KR" altLang="en-US" sz="2400" b="1" dirty="0" smtClean="0"/>
              <a:t>체결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개항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치외</a:t>
            </a:r>
            <a:r>
              <a:rPr lang="ko-KR" altLang="en-US" sz="2400" b="1" dirty="0"/>
              <a:t> 법권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최혜국 대우 허용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메이지 유신</a:t>
            </a:r>
            <a:r>
              <a:rPr lang="en-US" altLang="ko-KR" sz="2400" b="1" dirty="0"/>
              <a:t>(1868): </a:t>
            </a:r>
            <a:r>
              <a:rPr lang="ko-KR" altLang="en-US" sz="2400" b="1" dirty="0"/>
              <a:t>막부 타도 → 국왕 중심의 </a:t>
            </a:r>
            <a:r>
              <a:rPr lang="ko-KR" altLang="en-US" sz="2400" b="1" dirty="0" err="1" smtClean="0"/>
              <a:t>신정부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수립 </a:t>
            </a:r>
            <a:r>
              <a:rPr lang="ko-KR" altLang="en-US" sz="2400" b="1" dirty="0"/>
              <a:t>→ 개혁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메이지 정부의 개혁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신분제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징병제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 교육 실시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이와쿠라</a:t>
            </a:r>
            <a:r>
              <a:rPr lang="ko-KR" altLang="en-US" sz="2400" b="1" dirty="0"/>
              <a:t> 사절단 파견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유럽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4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258650"/>
            <a:ext cx="85689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일본의 제국주의화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정한론</a:t>
            </a:r>
            <a:r>
              <a:rPr lang="ko-KR" altLang="en-US" sz="2400" b="1" dirty="0"/>
              <a:t> 대두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실행 안 됨 → 타이완 침략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운요호</a:t>
            </a:r>
            <a:r>
              <a:rPr lang="ko-KR" altLang="en-US" sz="2400" b="1" dirty="0"/>
              <a:t> 사건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유구 </a:t>
            </a:r>
            <a:r>
              <a:rPr lang="ko-KR" altLang="en-US" sz="2400" b="1" dirty="0"/>
              <a:t>합병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자유 민권 운동 → 대일본 제국 헌법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제국 의회 구성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서양 세력의 침략적 접근과 동아시아의 대응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2987824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96" y="3429000"/>
            <a:ext cx="7912729" cy="30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625</Words>
  <Application>Microsoft Office PowerPoint</Application>
  <PresentationFormat>화면 슬라이드 쇼(4:3)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1158</cp:revision>
  <dcterms:created xsi:type="dcterms:W3CDTF">2013-03-25T12:51:11Z</dcterms:created>
  <dcterms:modified xsi:type="dcterms:W3CDTF">2013-12-09T07:43:12Z</dcterms:modified>
</cp:coreProperties>
</file>