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7" r:id="rId5"/>
    <p:sldId id="265" r:id="rId6"/>
    <p:sldId id="274" r:id="rId7"/>
    <p:sldId id="275" r:id="rId8"/>
    <p:sldId id="276" r:id="rId9"/>
    <p:sldId id="269" r:id="rId10"/>
    <p:sldId id="264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0"/>
  </p:normalViewPr>
  <p:slideViewPr>
    <p:cSldViewPr>
      <p:cViewPr>
        <p:scale>
          <a:sx n="105" d="100"/>
          <a:sy n="105" d="100"/>
        </p:scale>
        <p:origin x="-14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7904" y="312120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300" b="1" dirty="0" smtClean="0"/>
              <a:t>1. </a:t>
            </a:r>
            <a:r>
              <a:rPr lang="ko-KR" altLang="en-US" sz="2300" b="1" dirty="0" smtClean="0"/>
              <a:t>고려의 성립과 정치 발전</a:t>
            </a:r>
            <a:endParaRPr lang="en-US" altLang="ko-KR" sz="23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통치 체제의 정비</a:t>
            </a:r>
            <a:endParaRPr lang="ko-KR" altLang="en-US" sz="1600" dirty="0"/>
          </a:p>
        </p:txBody>
      </p:sp>
      <p:grpSp>
        <p:nvGrpSpPr>
          <p:cNvPr id="11" name="그룹 10"/>
          <p:cNvGrpSpPr/>
          <p:nvPr/>
        </p:nvGrpSpPr>
        <p:grpSpPr>
          <a:xfrm>
            <a:off x="7092280" y="3603555"/>
            <a:ext cx="260873" cy="338554"/>
            <a:chOff x="6381669" y="3444431"/>
            <a:chExt cx="260873" cy="338554"/>
          </a:xfrm>
        </p:grpSpPr>
        <p:sp>
          <p:nvSpPr>
            <p:cNvPr id="12" name="TextBox 11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2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829" y="2810311"/>
            <a:ext cx="3168352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문벌 귀족 사회의 성립과 동요</a:t>
            </a:r>
            <a:endParaRPr lang="en-US" altLang="ko-KR" sz="2000" b="1" dirty="0" smtClean="0"/>
          </a:p>
          <a:p>
            <a:pPr algn="r">
              <a:lnSpc>
                <a:spcPct val="120000"/>
              </a:lnSpc>
            </a:pPr>
            <a:endParaRPr lang="en-US" altLang="ko-KR" sz="20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699792" y="2954327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287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18665"/>
            <a:ext cx="531992" cy="352923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455" y="2807574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"/>
          <p:cNvSpPr txBox="1"/>
          <p:nvPr/>
        </p:nvSpPr>
        <p:spPr>
          <a:xfrm>
            <a:off x="2195737" y="1844824"/>
            <a:ext cx="5012623" cy="829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2100" b="1" dirty="0" smtClean="0">
                <a:latin typeface="+mn-ea"/>
              </a:rPr>
              <a:t> 고려의 중앙 행정 조직이 귀족 중심</a:t>
            </a:r>
            <a:endParaRPr lang="en-US" altLang="ko-KR" sz="2100" b="1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ko-KR" altLang="en-US" sz="2100" b="1" dirty="0" smtClean="0">
                <a:latin typeface="+mn-ea"/>
              </a:rPr>
              <a:t>체제로 마련됐음을 설명할 수 있다</a:t>
            </a:r>
            <a:r>
              <a:rPr lang="en-US" altLang="ko-KR" sz="2100" b="1" dirty="0" smtClean="0">
                <a:latin typeface="+mn-ea"/>
              </a:rPr>
              <a:t>.</a:t>
            </a:r>
            <a:endParaRPr lang="ko-KR" altLang="en-US" sz="2100" b="1" dirty="0">
              <a:latin typeface="+mn-ea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2195736" y="2708920"/>
            <a:ext cx="5112568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2100" b="1" dirty="0" smtClean="0">
                <a:latin typeface="+mn-ea"/>
              </a:rPr>
              <a:t> 효율적인 지방 통치를 위해 마련한 지방</a:t>
            </a:r>
            <a:endParaRPr lang="en-US" altLang="ko-KR" sz="2100" b="1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ko-KR" altLang="en-US" sz="2100" b="1" dirty="0" smtClean="0">
                <a:latin typeface="+mn-ea"/>
              </a:rPr>
              <a:t>행정 제도와 이에 맞춰 정비된</a:t>
            </a:r>
            <a:r>
              <a:rPr lang="en-US" altLang="ko-KR" sz="2100" b="1" dirty="0">
                <a:latin typeface="+mn-ea"/>
              </a:rPr>
              <a:t> </a:t>
            </a:r>
            <a:r>
              <a:rPr lang="ko-KR" altLang="en-US" sz="2100" b="1" dirty="0" smtClean="0">
                <a:latin typeface="+mn-ea"/>
              </a:rPr>
              <a:t>군사 제도를 설명할 수 있다</a:t>
            </a:r>
            <a:r>
              <a:rPr lang="en-US" altLang="ko-KR" sz="2100" b="1" dirty="0" smtClean="0">
                <a:latin typeface="+mn-ea"/>
              </a:rPr>
              <a:t>.</a:t>
            </a:r>
            <a:endParaRPr lang="en-US" altLang="ko-KR" sz="2100" b="1" dirty="0">
              <a:latin typeface="+mn-ea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455" y="4089449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0"/>
          <p:cNvSpPr txBox="1"/>
          <p:nvPr/>
        </p:nvSpPr>
        <p:spPr>
          <a:xfrm>
            <a:off x="2195736" y="4005064"/>
            <a:ext cx="5184576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2100" b="1" dirty="0" smtClean="0">
                <a:latin typeface="+mn-ea"/>
              </a:rPr>
              <a:t> 유교 정치 이념을 실현하기 위해 학교를 세우고 </a:t>
            </a:r>
            <a:r>
              <a:rPr lang="ko-KR" altLang="en-US" sz="2100" b="1" dirty="0" err="1" smtClean="0">
                <a:latin typeface="+mn-ea"/>
              </a:rPr>
              <a:t>과거제를</a:t>
            </a:r>
            <a:r>
              <a:rPr lang="ko-KR" altLang="en-US" sz="2100" b="1" dirty="0" smtClean="0">
                <a:latin typeface="+mn-ea"/>
              </a:rPr>
              <a:t> 실시했음을 이해할 수 있다</a:t>
            </a:r>
            <a:r>
              <a:rPr lang="en-US" altLang="ko-KR" sz="2100" b="1" dirty="0" smtClean="0">
                <a:latin typeface="+mn-ea"/>
              </a:rPr>
              <a:t>.</a:t>
            </a:r>
            <a:endParaRPr lang="en-US" altLang="ko-KR" sz="2100" b="1" dirty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(65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187624" y="5929535"/>
            <a:ext cx="3098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▲고려 </a:t>
            </a:r>
            <a:r>
              <a:rPr lang="ko-KR" altLang="en-US" sz="1400" b="1" dirty="0" err="1" smtClean="0">
                <a:latin typeface="나눔고딕 ExtraBold"/>
                <a:ea typeface="나눔고딕 ExtraBold"/>
              </a:rPr>
              <a:t>수창궁의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 용머리상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(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개성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)</a:t>
            </a:r>
            <a:endParaRPr lang="ko-KR" altLang="en-US" sz="1050" dirty="0"/>
          </a:p>
        </p:txBody>
      </p:sp>
      <p:grpSp>
        <p:nvGrpSpPr>
          <p:cNvPr id="14" name="그룹 13"/>
          <p:cNvGrpSpPr/>
          <p:nvPr/>
        </p:nvGrpSpPr>
        <p:grpSpPr>
          <a:xfrm>
            <a:off x="3779912" y="-27384"/>
            <a:ext cx="5184576" cy="954107"/>
            <a:chOff x="3779912" y="26621"/>
            <a:chExt cx="5184576" cy="954107"/>
          </a:xfrm>
        </p:grpSpPr>
        <p:sp>
          <p:nvSpPr>
            <p:cNvPr id="15" name="TextBox 14"/>
            <p:cNvSpPr txBox="1"/>
            <p:nvPr/>
          </p:nvSpPr>
          <p:spPr>
            <a:xfrm>
              <a:off x="3779912" y="26621"/>
              <a:ext cx="51845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고려의 성립과 정치 발전 </a:t>
              </a:r>
              <a:r>
                <a:rPr lang="ko-KR" altLang="en-US" sz="2800" b="1" dirty="0" smtClean="0">
                  <a:solidFill>
                    <a:schemeClr val="accent2">
                      <a:lumMod val="75000"/>
                    </a:schemeClr>
                  </a:solidFill>
                </a:rPr>
                <a:t>           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통치 체제의 정비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 bwMode="auto">
            <a:xfrm>
              <a:off x="586814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271" y="1313218"/>
            <a:ext cx="6844419" cy="45117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(65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2106487"/>
            <a:ext cx="5184576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AutoNum type="arabicPeriod"/>
            </a:pPr>
            <a:r>
              <a:rPr lang="ko-KR" altLang="en-US" sz="2400" b="1" dirty="0" smtClean="0">
                <a:solidFill>
                  <a:srgbClr val="0070C0"/>
                </a:solidFill>
              </a:rPr>
              <a:t>중앙 통치 조직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① 특징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당과 송의 제도를 참고하되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  고려의 실정에 맞게 운영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en-US" altLang="ko-KR" sz="2400" b="1" dirty="0" smtClean="0"/>
              <a:t>2</a:t>
            </a:r>
            <a:r>
              <a:rPr lang="ko-KR" altLang="en-US" sz="2400" b="1" dirty="0" smtClean="0"/>
              <a:t>성 </a:t>
            </a:r>
            <a:r>
              <a:rPr lang="en-US" altLang="ko-KR" sz="2400" b="1" dirty="0" smtClean="0"/>
              <a:t>6</a:t>
            </a:r>
            <a:r>
              <a:rPr lang="ko-KR" altLang="en-US" sz="2400" b="1" dirty="0" smtClean="0"/>
              <a:t>부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중서문하성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국정 총괄</a:t>
            </a:r>
            <a:r>
              <a:rPr lang="en-US" altLang="ko-KR" sz="2400" b="1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과 </a:t>
            </a:r>
            <a:r>
              <a:rPr lang="ko-KR" altLang="en-US" sz="2400" b="1" dirty="0" err="1" smtClean="0"/>
              <a:t>상서성</a:t>
            </a:r>
            <a:r>
              <a:rPr lang="en-US" altLang="ko-KR" sz="2400" b="1" dirty="0" smtClean="0"/>
              <a:t>(6</a:t>
            </a:r>
            <a:r>
              <a:rPr lang="ko-KR" altLang="en-US" sz="2400" b="1" dirty="0" smtClean="0"/>
              <a:t>부 관리</a:t>
            </a:r>
            <a:r>
              <a:rPr lang="en-US" altLang="ko-KR" sz="2400" b="1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③ 중추원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군사 기밀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왕명 출납 </a:t>
            </a:r>
            <a:r>
              <a:rPr lang="en-US" altLang="ko-KR" sz="2400" b="1" dirty="0" smtClean="0"/>
              <a:t>–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중서문하성과 통치 조직의 핵심</a:t>
            </a:r>
            <a:endParaRPr lang="en-US" altLang="ko-KR" sz="2400" b="1" dirty="0" smtClean="0"/>
          </a:p>
        </p:txBody>
      </p:sp>
      <p:grpSp>
        <p:nvGrpSpPr>
          <p:cNvPr id="16" name="그룹 15"/>
          <p:cNvGrpSpPr/>
          <p:nvPr/>
        </p:nvGrpSpPr>
        <p:grpSpPr>
          <a:xfrm>
            <a:off x="3779912" y="-27384"/>
            <a:ext cx="5184576" cy="954107"/>
            <a:chOff x="3779912" y="26621"/>
            <a:chExt cx="5184576" cy="954107"/>
          </a:xfrm>
        </p:grpSpPr>
        <p:sp>
          <p:nvSpPr>
            <p:cNvPr id="18" name="TextBox 17"/>
            <p:cNvSpPr txBox="1"/>
            <p:nvPr/>
          </p:nvSpPr>
          <p:spPr>
            <a:xfrm>
              <a:off x="3779912" y="26621"/>
              <a:ext cx="51845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고려의 성립과 정치 발전 </a:t>
              </a:r>
              <a:r>
                <a:rPr lang="ko-KR" altLang="en-US" sz="2800" b="1" dirty="0" smtClean="0">
                  <a:solidFill>
                    <a:schemeClr val="accent2">
                      <a:lumMod val="75000"/>
                    </a:schemeClr>
                  </a:solidFill>
                </a:rPr>
                <a:t>           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통치 체제의 정비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 bwMode="auto">
            <a:xfrm>
              <a:off x="586814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067" y="2060848"/>
            <a:ext cx="3379960" cy="3283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(65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76064" y="2128788"/>
            <a:ext cx="8028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/>
              <a:t>④ 독자 기구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도병마사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국방 문제</a:t>
            </a:r>
            <a:r>
              <a:rPr lang="en-US" altLang="ko-KR" sz="2400" b="1" dirty="0" smtClean="0"/>
              <a:t>), </a:t>
            </a:r>
            <a:r>
              <a:rPr lang="ko-KR" altLang="en-US" sz="2400" b="1" dirty="0" smtClean="0"/>
              <a:t>식목도감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법률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제도</a:t>
            </a:r>
            <a:r>
              <a:rPr lang="en-US" altLang="ko-KR" sz="2400" b="1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– </a:t>
            </a:r>
            <a:r>
              <a:rPr lang="ko-KR" altLang="en-US" sz="2400" b="1" dirty="0" smtClean="0"/>
              <a:t>귀족 합의 기구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⑤ 대간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중서문하성의 </a:t>
            </a:r>
            <a:r>
              <a:rPr lang="ko-KR" altLang="en-US" sz="2400" b="1" dirty="0" err="1" smtClean="0"/>
              <a:t>낭사와</a:t>
            </a:r>
            <a:r>
              <a:rPr lang="ko-KR" altLang="en-US" sz="2400" b="1" dirty="0" smtClean="0"/>
              <a:t> 어사대의 관원으로 구성</a:t>
            </a:r>
            <a:r>
              <a:rPr lang="en-US" altLang="ko-KR" sz="2400" b="1" dirty="0" smtClean="0"/>
              <a:t>,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err="1" smtClean="0"/>
              <a:t>간쟁ㆍ봉박ㆍ서경권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⑥ 기타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삼사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단순 회계</a:t>
            </a:r>
            <a:r>
              <a:rPr lang="en-US" altLang="ko-KR" sz="2400" b="1" dirty="0" smtClean="0"/>
              <a:t>), </a:t>
            </a:r>
            <a:r>
              <a:rPr lang="ko-KR" altLang="en-US" sz="2400" b="1" dirty="0" smtClean="0"/>
              <a:t>어사대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감찰 기구</a:t>
            </a:r>
            <a:r>
              <a:rPr lang="en-US" altLang="ko-KR" sz="2400" b="1" dirty="0" smtClean="0"/>
              <a:t>)</a:t>
            </a:r>
            <a:endParaRPr lang="ko-KR" altLang="en-US" sz="2400" b="1" dirty="0"/>
          </a:p>
        </p:txBody>
      </p:sp>
      <p:grpSp>
        <p:nvGrpSpPr>
          <p:cNvPr id="12" name="그룹 11"/>
          <p:cNvGrpSpPr/>
          <p:nvPr/>
        </p:nvGrpSpPr>
        <p:grpSpPr>
          <a:xfrm>
            <a:off x="3779912" y="-27384"/>
            <a:ext cx="5184576" cy="954107"/>
            <a:chOff x="3779912" y="26621"/>
            <a:chExt cx="5184576" cy="954107"/>
          </a:xfrm>
        </p:grpSpPr>
        <p:sp>
          <p:nvSpPr>
            <p:cNvPr id="13" name="TextBox 12"/>
            <p:cNvSpPr txBox="1"/>
            <p:nvPr/>
          </p:nvSpPr>
          <p:spPr>
            <a:xfrm>
              <a:off x="3779912" y="26621"/>
              <a:ext cx="51845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고려의 성립과 정치 발전 </a:t>
              </a:r>
              <a:r>
                <a:rPr lang="ko-KR" altLang="en-US" sz="2800" b="1" dirty="0" smtClean="0">
                  <a:solidFill>
                    <a:schemeClr val="accent2">
                      <a:lumMod val="75000"/>
                    </a:schemeClr>
                  </a:solidFill>
                </a:rPr>
                <a:t>           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통치 체제의 정비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586814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70054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(66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2" name="그룹 11"/>
          <p:cNvGrpSpPr/>
          <p:nvPr/>
        </p:nvGrpSpPr>
        <p:grpSpPr>
          <a:xfrm>
            <a:off x="3779912" y="-27384"/>
            <a:ext cx="5184576" cy="954107"/>
            <a:chOff x="3779912" y="26621"/>
            <a:chExt cx="5184576" cy="954107"/>
          </a:xfrm>
        </p:grpSpPr>
        <p:sp>
          <p:nvSpPr>
            <p:cNvPr id="14" name="TextBox 13"/>
            <p:cNvSpPr txBox="1"/>
            <p:nvPr/>
          </p:nvSpPr>
          <p:spPr>
            <a:xfrm>
              <a:off x="3779912" y="26621"/>
              <a:ext cx="51845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고려의 성립과 정치 발전 </a:t>
              </a:r>
              <a:r>
                <a:rPr lang="ko-KR" altLang="en-US" sz="2800" b="1" dirty="0" smtClean="0">
                  <a:solidFill>
                    <a:schemeClr val="accent2">
                      <a:lumMod val="75000"/>
                    </a:schemeClr>
                  </a:solidFill>
                </a:rPr>
                <a:t>           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통치 체제의 정비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586814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471" y="1484784"/>
            <a:ext cx="3275017" cy="47567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5536" y="1484784"/>
            <a:ext cx="53285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2.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지방 행정 제도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성종 때 </a:t>
            </a:r>
            <a:r>
              <a:rPr lang="en-US" altLang="ko-KR" sz="2400" b="1" dirty="0" smtClean="0"/>
              <a:t>12</a:t>
            </a:r>
            <a:r>
              <a:rPr lang="ko-KR" altLang="en-US" sz="2400" b="1" dirty="0" smtClean="0"/>
              <a:t>목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설치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지방관 파견 → 현종 때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 smtClean="0"/>
              <a:t>  4</a:t>
            </a:r>
            <a:r>
              <a:rPr lang="ko-KR" altLang="en-US" sz="2400" b="1" dirty="0" smtClean="0"/>
              <a:t>도호부 </a:t>
            </a:r>
            <a:r>
              <a:rPr lang="en-US" altLang="ko-KR" sz="2400" b="1" dirty="0" smtClean="0"/>
              <a:t>8</a:t>
            </a:r>
            <a:r>
              <a:rPr lang="ko-KR" altLang="en-US" sz="2400" b="1" dirty="0" smtClean="0"/>
              <a:t>목 → </a:t>
            </a:r>
            <a:r>
              <a:rPr lang="en-US" altLang="ko-KR" sz="2400" b="1" dirty="0" smtClean="0"/>
              <a:t>5</a:t>
            </a:r>
            <a:r>
              <a:rPr lang="ko-KR" altLang="en-US" sz="2400" b="1" dirty="0" smtClean="0"/>
              <a:t>도 양계로 정비</a:t>
            </a:r>
            <a:r>
              <a:rPr lang="en-US" altLang="ko-KR" sz="2400" b="1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en-US" altLang="ko-KR" sz="2400" b="1" dirty="0" smtClean="0"/>
              <a:t>5</a:t>
            </a:r>
            <a:r>
              <a:rPr lang="ko-KR" altLang="en-US" sz="2400" b="1" dirty="0" smtClean="0"/>
              <a:t>도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일반 행정 구역</a:t>
            </a:r>
            <a:r>
              <a:rPr lang="en-US" altLang="ko-KR" sz="2400" b="1" dirty="0" smtClean="0"/>
              <a:t>, </a:t>
            </a:r>
            <a:r>
              <a:rPr lang="ko-KR" altLang="en-US" sz="2400" b="1" dirty="0" err="1" smtClean="0"/>
              <a:t>안찰사</a:t>
            </a:r>
            <a:r>
              <a:rPr lang="ko-KR" altLang="en-US" sz="2400" b="1" dirty="0" smtClean="0"/>
              <a:t> 파견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 </a:t>
            </a:r>
            <a:r>
              <a:rPr lang="en-US" altLang="ko-KR" sz="2400" b="1" dirty="0" smtClean="0"/>
              <a:t>– </a:t>
            </a:r>
            <a:r>
              <a:rPr lang="ko-KR" altLang="en-US" sz="2400" b="1" dirty="0" smtClean="0"/>
              <a:t>도 아래 주ㆍ부ㆍ군ㆍ현 설치</a:t>
            </a:r>
            <a:r>
              <a:rPr lang="en-US" altLang="ko-KR" sz="2400" b="1" dirty="0" smtClean="0"/>
              <a:t>,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지방관 파견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양계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군사 행정 구역</a:t>
            </a:r>
            <a:r>
              <a:rPr lang="en-US" altLang="ko-KR" sz="2400" b="1" dirty="0" smtClean="0"/>
              <a:t>, </a:t>
            </a:r>
            <a:r>
              <a:rPr lang="ko-KR" altLang="en-US" sz="2400" b="1" dirty="0" err="1" smtClean="0"/>
              <a:t>병마사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파견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 err="1" smtClean="0"/>
              <a:t>속현</a:t>
            </a:r>
            <a:r>
              <a:rPr lang="en-US" altLang="ko-KR" sz="2400" b="1" dirty="0" smtClean="0"/>
              <a:t>, </a:t>
            </a:r>
            <a:r>
              <a:rPr lang="ko-KR" altLang="en-US" sz="2400" b="1" dirty="0" err="1" smtClean="0"/>
              <a:t>향ㆍ부곡ㆍ소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주현의 수령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을 통해 지배</a:t>
            </a:r>
            <a:endParaRPr lang="en-US" altLang="ko-KR" sz="24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82685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(66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88032" y="1340768"/>
            <a:ext cx="8820472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④ 특징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 </a:t>
            </a:r>
            <a:r>
              <a:rPr lang="ko-KR" altLang="en-US" sz="2400" b="1" dirty="0" err="1" smtClean="0"/>
              <a:t>ㆍ지방관이</a:t>
            </a:r>
            <a:r>
              <a:rPr lang="ko-KR" altLang="en-US" sz="2400" b="1" dirty="0" smtClean="0"/>
              <a:t> 파견되는 주현보다 그렇지 않은 </a:t>
            </a:r>
            <a:r>
              <a:rPr lang="ko-KR" altLang="en-US" sz="2400" b="1" dirty="0" err="1" smtClean="0"/>
              <a:t>속현이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더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많음</a:t>
            </a:r>
            <a:r>
              <a:rPr lang="en-US" altLang="ko-KR" sz="2400" b="1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 </a:t>
            </a:r>
            <a:r>
              <a:rPr lang="ko-KR" altLang="en-US" sz="2400" b="1" dirty="0" err="1" smtClean="0"/>
              <a:t>ㆍ향리는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조세ㆍ공물의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징수ㆍ역</a:t>
            </a:r>
            <a:r>
              <a:rPr lang="ko-KR" altLang="en-US" sz="2400" b="1" dirty="0" smtClean="0"/>
              <a:t> 징발 등 행정 실무 담당</a:t>
            </a:r>
            <a:r>
              <a:rPr lang="en-US" altLang="ko-KR" sz="2400" b="1" dirty="0" smtClean="0"/>
              <a:t>, 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자식에게 세습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endParaRPr lang="en-US" altLang="ko-KR" sz="2400" b="1" dirty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3.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군사 제도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① 중앙군</a:t>
            </a:r>
            <a:r>
              <a:rPr lang="en-US" altLang="ko-KR" sz="2400" b="1" dirty="0" smtClean="0"/>
              <a:t>: 2</a:t>
            </a:r>
            <a:r>
              <a:rPr lang="ko-KR" altLang="en-US" sz="2400" b="1" dirty="0" smtClean="0"/>
              <a:t>군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국왕 친위 부대</a:t>
            </a:r>
            <a:r>
              <a:rPr lang="en-US" altLang="ko-KR" sz="2400" b="1" dirty="0" smtClean="0"/>
              <a:t>) 6</a:t>
            </a:r>
            <a:r>
              <a:rPr lang="ko-KR" altLang="en-US" sz="2400" b="1" dirty="0" smtClean="0"/>
              <a:t>위</a:t>
            </a:r>
            <a:r>
              <a:rPr lang="en-US" altLang="ko-KR" sz="2400" b="1" dirty="0" smtClean="0"/>
              <a:t>(</a:t>
            </a:r>
            <a:r>
              <a:rPr lang="ko-KR" altLang="en-US" sz="2400" b="1" dirty="0" err="1" smtClean="0"/>
              <a:t>수도ㆍ국경</a:t>
            </a:r>
            <a:r>
              <a:rPr lang="ko-KR" altLang="en-US" sz="2400" b="1" dirty="0" smtClean="0"/>
              <a:t> 방어</a:t>
            </a:r>
            <a:r>
              <a:rPr lang="en-US" altLang="ko-KR" sz="2400" b="1" dirty="0" smtClean="0"/>
              <a:t>) – 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직업 군인으로 </a:t>
            </a:r>
            <a:r>
              <a:rPr lang="ko-KR" altLang="en-US" sz="2400" b="1" dirty="0" err="1" smtClean="0"/>
              <a:t>군인전</a:t>
            </a:r>
            <a:r>
              <a:rPr lang="ko-KR" altLang="en-US" sz="2400" b="1" dirty="0" smtClean="0"/>
              <a:t> 지급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역 세습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무신으로 신분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상승 가능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 err="1" smtClean="0"/>
              <a:t>지방군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주현군</a:t>
            </a:r>
            <a:r>
              <a:rPr lang="en-US" altLang="ko-KR" sz="2400" b="1" dirty="0" smtClean="0"/>
              <a:t>(5</a:t>
            </a:r>
            <a:r>
              <a:rPr lang="ko-KR" altLang="en-US" sz="2400" b="1" dirty="0" smtClean="0"/>
              <a:t>도의 일반 군현</a:t>
            </a:r>
            <a:r>
              <a:rPr lang="en-US" altLang="ko-KR" sz="2400" b="1" dirty="0" smtClean="0"/>
              <a:t>), </a:t>
            </a:r>
            <a:r>
              <a:rPr lang="ko-KR" altLang="en-US" sz="2400" b="1" dirty="0" smtClean="0"/>
              <a:t>주진군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양계</a:t>
            </a:r>
            <a:r>
              <a:rPr lang="en-US" altLang="ko-KR" sz="2400" b="1" dirty="0" smtClean="0"/>
              <a:t>), 16</a:t>
            </a:r>
            <a:r>
              <a:rPr lang="ko-KR" altLang="en-US" sz="2400" b="1" dirty="0" smtClean="0"/>
              <a:t>세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에서 </a:t>
            </a:r>
            <a:r>
              <a:rPr lang="en-US" altLang="ko-KR" sz="2400" b="1" dirty="0" smtClean="0"/>
              <a:t>60</a:t>
            </a:r>
            <a:r>
              <a:rPr lang="ko-KR" altLang="en-US" sz="2400" b="1" dirty="0" smtClean="0"/>
              <a:t>세 미만 양인 장정</a:t>
            </a:r>
            <a:endParaRPr lang="ko-KR" altLang="en-US" sz="2400" b="1" dirty="0"/>
          </a:p>
        </p:txBody>
      </p:sp>
      <p:grpSp>
        <p:nvGrpSpPr>
          <p:cNvPr id="12" name="그룹 11"/>
          <p:cNvGrpSpPr/>
          <p:nvPr/>
        </p:nvGrpSpPr>
        <p:grpSpPr>
          <a:xfrm>
            <a:off x="3779912" y="-27384"/>
            <a:ext cx="5184576" cy="954107"/>
            <a:chOff x="3779912" y="26621"/>
            <a:chExt cx="5184576" cy="954107"/>
          </a:xfrm>
        </p:grpSpPr>
        <p:sp>
          <p:nvSpPr>
            <p:cNvPr id="13" name="TextBox 12"/>
            <p:cNvSpPr txBox="1"/>
            <p:nvPr/>
          </p:nvSpPr>
          <p:spPr>
            <a:xfrm>
              <a:off x="3779912" y="26621"/>
              <a:ext cx="51845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고려의 성립과 정치 발전 </a:t>
              </a:r>
              <a:r>
                <a:rPr lang="ko-KR" altLang="en-US" sz="2800" b="1" dirty="0" smtClean="0">
                  <a:solidFill>
                    <a:schemeClr val="accent2">
                      <a:lumMod val="75000"/>
                    </a:schemeClr>
                  </a:solidFill>
                </a:rPr>
                <a:t>           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통치 체제의 정비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586814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4708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(67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67544" y="2211946"/>
            <a:ext cx="828092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4.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교육 제도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① 학교 설치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중앙에 국자감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국립 대학</a:t>
            </a:r>
            <a:r>
              <a:rPr lang="en-US" altLang="ko-KR" sz="2400" b="1" dirty="0" smtClean="0"/>
              <a:t>), </a:t>
            </a:r>
            <a:r>
              <a:rPr lang="ko-KR" altLang="en-US" sz="2400" b="1" dirty="0" smtClean="0"/>
              <a:t>지방에 향교 설립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국자감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유학 교육</a:t>
            </a:r>
            <a:r>
              <a:rPr lang="en-US" altLang="ko-KR" sz="2400" b="1" dirty="0" smtClean="0"/>
              <a:t>(</a:t>
            </a:r>
            <a:r>
              <a:rPr lang="ko-KR" altLang="en-US" sz="2400" b="1" dirty="0" err="1" smtClean="0"/>
              <a:t>국자학ㆍ태학ㆍ사문학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– </a:t>
            </a:r>
            <a:r>
              <a:rPr lang="ko-KR" altLang="en-US" sz="2400" b="1" dirty="0" smtClean="0"/>
              <a:t>관리 자제</a:t>
            </a:r>
            <a:r>
              <a:rPr lang="en-US" altLang="ko-KR" sz="2400" b="1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+ </a:t>
            </a:r>
            <a:r>
              <a:rPr lang="ko-KR" altLang="en-US" sz="2400" b="1" dirty="0" smtClean="0"/>
              <a:t>기술 교육</a:t>
            </a:r>
            <a:r>
              <a:rPr lang="en-US" altLang="ko-KR" sz="2400" b="1" dirty="0" smtClean="0"/>
              <a:t>(</a:t>
            </a:r>
            <a:r>
              <a:rPr lang="ko-KR" altLang="en-US" sz="2400" b="1" dirty="0" err="1" smtClean="0"/>
              <a:t>율ㆍ서ㆍ산학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– </a:t>
            </a:r>
            <a:r>
              <a:rPr lang="ko-KR" altLang="en-US" sz="2400" b="1" dirty="0" smtClean="0"/>
              <a:t>양민 이상 자제</a:t>
            </a:r>
            <a:r>
              <a:rPr lang="en-US" altLang="ko-KR" sz="2400" b="1" dirty="0" smtClean="0"/>
              <a:t>)</a:t>
            </a:r>
            <a:endParaRPr lang="ko-KR" altLang="en-US" sz="2400" b="1" dirty="0"/>
          </a:p>
        </p:txBody>
      </p:sp>
      <p:grpSp>
        <p:nvGrpSpPr>
          <p:cNvPr id="12" name="그룹 11"/>
          <p:cNvGrpSpPr/>
          <p:nvPr/>
        </p:nvGrpSpPr>
        <p:grpSpPr>
          <a:xfrm>
            <a:off x="3779912" y="-27384"/>
            <a:ext cx="5184576" cy="954107"/>
            <a:chOff x="3779912" y="26621"/>
            <a:chExt cx="5184576" cy="954107"/>
          </a:xfrm>
        </p:grpSpPr>
        <p:sp>
          <p:nvSpPr>
            <p:cNvPr id="13" name="TextBox 12"/>
            <p:cNvSpPr txBox="1"/>
            <p:nvPr/>
          </p:nvSpPr>
          <p:spPr>
            <a:xfrm>
              <a:off x="3779912" y="26621"/>
              <a:ext cx="51845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고려의 성립과 정치 발전 </a:t>
              </a:r>
              <a:r>
                <a:rPr lang="ko-KR" altLang="en-US" sz="2800" b="1" dirty="0" smtClean="0">
                  <a:solidFill>
                    <a:schemeClr val="accent2">
                      <a:lumMod val="75000"/>
                    </a:schemeClr>
                  </a:solidFill>
                </a:rPr>
                <a:t>           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통치 체제의 정비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586814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89194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(67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1413814"/>
            <a:ext cx="5472608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5.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관리 선발 제도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dirty="0" smtClean="0"/>
              <a:t> </a:t>
            </a:r>
            <a:r>
              <a:rPr lang="ko-KR" altLang="en-US" sz="2400" b="1" dirty="0" smtClean="0"/>
              <a:t>① 과거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제술과ㆍ명경과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문관 선발</a:t>
            </a:r>
            <a:r>
              <a:rPr lang="en-US" altLang="ko-KR" sz="2400" b="1" dirty="0" smtClean="0"/>
              <a:t>),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잡과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기술관 선발</a:t>
            </a:r>
            <a:r>
              <a:rPr lang="en-US" altLang="ko-KR" sz="2400" b="1" dirty="0" smtClean="0"/>
              <a:t>), </a:t>
            </a:r>
            <a:r>
              <a:rPr lang="ko-KR" altLang="en-US" sz="2400" b="1" dirty="0" smtClean="0"/>
              <a:t>승과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승계 부여</a:t>
            </a:r>
            <a:r>
              <a:rPr lang="en-US" altLang="ko-KR" sz="2400" b="1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</a:t>
            </a:r>
            <a:r>
              <a:rPr lang="ko-KR" altLang="en-US" sz="2400" b="1" dirty="0" err="1" smtClean="0"/>
              <a:t>ㆍ응시</a:t>
            </a:r>
            <a:r>
              <a:rPr lang="ko-KR" altLang="en-US" sz="2400" b="1" dirty="0" smtClean="0"/>
              <a:t> 자격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법적으로 양인 이상</a:t>
            </a:r>
            <a:r>
              <a:rPr lang="en-US" altLang="ko-KR" sz="2400" b="1" dirty="0" smtClean="0"/>
              <a:t>,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실제로는 </a:t>
            </a:r>
            <a:r>
              <a:rPr lang="ko-KR" altLang="en-US" sz="2400" b="1" dirty="0" err="1" smtClean="0"/>
              <a:t>귀족ㆍ향리의</a:t>
            </a:r>
            <a:r>
              <a:rPr lang="ko-KR" altLang="en-US" sz="2400" b="1" dirty="0" smtClean="0"/>
              <a:t> 자제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</a:t>
            </a:r>
            <a:r>
              <a:rPr lang="ko-KR" altLang="en-US" sz="2400" b="1" dirty="0" err="1" smtClean="0"/>
              <a:t>ㆍ의의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신분보다는 개인의 학문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능력을 더욱 중시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음서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공신이나 </a:t>
            </a:r>
            <a:r>
              <a:rPr lang="en-US" altLang="ko-KR" sz="2400" b="1" dirty="0" smtClean="0"/>
              <a:t>5</a:t>
            </a:r>
            <a:r>
              <a:rPr lang="ko-KR" altLang="en-US" sz="2400" b="1" dirty="0" smtClean="0"/>
              <a:t>품 이상 고위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관리의 자손에게 관직을 주는 제도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  → 귀족 관료 지위 세습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고려 관료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체제의 귀족적 성격 의미</a:t>
            </a:r>
            <a:endParaRPr lang="en-US" altLang="ko-KR" sz="2400" b="1" dirty="0" smtClean="0"/>
          </a:p>
        </p:txBody>
      </p:sp>
      <p:grpSp>
        <p:nvGrpSpPr>
          <p:cNvPr id="11" name="그룹 10"/>
          <p:cNvGrpSpPr/>
          <p:nvPr/>
        </p:nvGrpSpPr>
        <p:grpSpPr>
          <a:xfrm>
            <a:off x="3779912" y="-27384"/>
            <a:ext cx="5184576" cy="954107"/>
            <a:chOff x="3779912" y="26621"/>
            <a:chExt cx="5184576" cy="954107"/>
          </a:xfrm>
        </p:grpSpPr>
        <p:sp>
          <p:nvSpPr>
            <p:cNvPr id="12" name="TextBox 11"/>
            <p:cNvSpPr txBox="1"/>
            <p:nvPr/>
          </p:nvSpPr>
          <p:spPr>
            <a:xfrm>
              <a:off x="3779912" y="26621"/>
              <a:ext cx="51845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고려의 성립과 정치 발전 </a:t>
              </a:r>
              <a:r>
                <a:rPr lang="ko-KR" altLang="en-US" sz="2800" b="1" dirty="0" smtClean="0">
                  <a:solidFill>
                    <a:schemeClr val="accent2">
                      <a:lumMod val="75000"/>
                    </a:schemeClr>
                  </a:solidFill>
                </a:rPr>
                <a:t>           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통치 체제의 정비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 bwMode="auto">
            <a:xfrm>
              <a:off x="586814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614" y="2060848"/>
            <a:ext cx="3304874" cy="31358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169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538</Words>
  <Application>Microsoft Office PowerPoint</Application>
  <PresentationFormat>화면 슬라이드 쇼(4:3)</PresentationFormat>
  <Paragraphs>89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user</cp:lastModifiedBy>
  <cp:revision>253</cp:revision>
  <dcterms:created xsi:type="dcterms:W3CDTF">2013-03-25T12:51:11Z</dcterms:created>
  <dcterms:modified xsi:type="dcterms:W3CDTF">2013-12-18T00:17:23Z</dcterms:modified>
</cp:coreProperties>
</file>