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0" r:id="rId5"/>
    <p:sldId id="265" r:id="rId6"/>
    <p:sldId id="271" r:id="rId7"/>
    <p:sldId id="266" r:id="rId8"/>
    <p:sldId id="272" r:id="rId9"/>
    <p:sldId id="273" r:id="rId10"/>
    <p:sldId id="274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폭넓은 대외 교류와 문화의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불교와 도교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풍수지리설의 발달 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5724128" y="3603555"/>
            <a:ext cx="260873" cy="338554"/>
            <a:chOff x="6381669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4962" y="2200796"/>
            <a:ext cx="8379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풍수지리설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/>
              <a:t>① 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신라 말기에 선종 승려 </a:t>
            </a:r>
            <a:r>
              <a:rPr lang="ko-KR" altLang="en-US" sz="2400" b="1" dirty="0" smtClean="0"/>
              <a:t>도선이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전래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/>
              <a:t> ② 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산이나 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땅의 모양을 </a:t>
            </a:r>
            <a:r>
              <a:rPr lang="ko-KR" altLang="en-US" sz="2400" b="1" dirty="0" smtClean="0"/>
              <a:t>살펴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도읍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주거지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묘지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등을 </a:t>
            </a:r>
            <a:r>
              <a:rPr lang="ko-KR" altLang="en-US" sz="2400" b="1" dirty="0"/>
              <a:t>정하는 </a:t>
            </a:r>
            <a:r>
              <a:rPr lang="ko-KR" altLang="en-US" sz="2400" b="1" dirty="0" smtClean="0"/>
              <a:t>이론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예언적 도참사상과 결합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/>
              <a:t> ③ 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호족이 풍수지리설을 </a:t>
            </a:r>
            <a:r>
              <a:rPr lang="ko-KR" altLang="en-US" sz="2400" b="1" dirty="0" smtClean="0"/>
              <a:t>세력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확대에 </a:t>
            </a:r>
            <a:r>
              <a:rPr lang="ko-KR" altLang="en-US" sz="2400" b="1" dirty="0"/>
              <a:t>이용</a:t>
            </a:r>
          </a:p>
        </p:txBody>
      </p:sp>
    </p:spTree>
    <p:extLst>
      <p:ext uri="{BB962C8B-B14F-4D97-AF65-F5344CB8AC3E}">
        <p14:creationId xmlns:p14="http://schemas.microsoft.com/office/powerpoint/2010/main" xmlns="" val="14570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738303"/>
            <a:ext cx="374441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유교의 수용과 학문의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>
                <a:solidFill>
                  <a:schemeClr val="accent3">
                    <a:lumMod val="50000"/>
                  </a:schemeClr>
                </a:solidFill>
              </a:rPr>
              <a:t>발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                              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85787" y="2885171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257349"/>
            <a:ext cx="49406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삼국과 </a:t>
            </a:r>
            <a:r>
              <a:rPr lang="ko-KR" altLang="en-US" sz="2400" b="1" dirty="0" err="1" smtClean="0"/>
              <a:t>남북국의</a:t>
            </a:r>
            <a:r>
              <a:rPr lang="ko-KR" altLang="en-US" sz="2400" b="1" dirty="0" smtClean="0"/>
              <a:t> 불교 발전 과정에 대해 파악할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5" y="3528680"/>
            <a:ext cx="486860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유교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도교 등의 외래 사상과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문화의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발전을 이해할 수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있다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23528" y="1572122"/>
            <a:ext cx="4896543" cy="452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 </a:t>
            </a:r>
            <a:r>
              <a:rPr lang="en-US" altLang="ko-KR" sz="2200" b="1" dirty="0" smtClean="0"/>
              <a:t>(</a:t>
            </a:r>
            <a:r>
              <a:rPr lang="ko-KR" altLang="en-US" sz="2200" b="1" dirty="0" err="1" smtClean="0"/>
              <a:t>자장율사가</a:t>
            </a:r>
            <a:r>
              <a:rPr lang="en-US" altLang="ko-KR" sz="2200" b="1" dirty="0" smtClean="0"/>
              <a:t>) </a:t>
            </a:r>
            <a:r>
              <a:rPr lang="ko-KR" altLang="en-US" sz="2200" b="1" dirty="0" smtClean="0"/>
              <a:t>신라에 돌아오고자 </a:t>
            </a:r>
            <a:r>
              <a:rPr lang="ko-KR" altLang="en-US" sz="2200" b="1" dirty="0" err="1" smtClean="0"/>
              <a:t>종남산의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원향선사에게</a:t>
            </a:r>
            <a:r>
              <a:rPr lang="ko-KR" altLang="en-US" sz="2200" b="1" dirty="0" smtClean="0"/>
              <a:t> 하직 인사를 하니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선사가 </a:t>
            </a:r>
            <a:r>
              <a:rPr lang="en-US" altLang="ko-KR" sz="2200" b="1" dirty="0" smtClean="0"/>
              <a:t>“</a:t>
            </a:r>
            <a:r>
              <a:rPr lang="ko-KR" altLang="en-US" sz="2200" b="1" dirty="0" smtClean="0"/>
              <a:t>내가 관심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觀心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으로 그대의 나라를 보매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황룡사에 </a:t>
            </a:r>
            <a:r>
              <a:rPr lang="en-US" altLang="ko-KR" sz="2200" b="1" dirty="0" smtClean="0"/>
              <a:t>9</a:t>
            </a:r>
            <a:r>
              <a:rPr lang="ko-KR" altLang="en-US" sz="2200" b="1" dirty="0" smtClean="0"/>
              <a:t>층 탑을 세우면 해동의 여러 나라가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모두 그대의 나라에 항복할 것이다</a:t>
            </a:r>
            <a:r>
              <a:rPr lang="en-US" altLang="ko-KR" sz="2200" b="1" dirty="0" smtClean="0"/>
              <a:t>.”</a:t>
            </a:r>
            <a:r>
              <a:rPr lang="ko-KR" altLang="en-US" sz="2200" b="1" dirty="0" smtClean="0"/>
              <a:t>라고 말하였다</a:t>
            </a:r>
            <a:r>
              <a:rPr lang="en-US" altLang="ko-KR" sz="22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자장이 이 말을 듣고 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신라에</a:t>
            </a:r>
            <a:r>
              <a:rPr lang="en-US" altLang="ko-KR" sz="2200" b="1" dirty="0" smtClean="0"/>
              <a:t>) </a:t>
            </a:r>
            <a:r>
              <a:rPr lang="ko-KR" altLang="en-US" sz="2200" b="1" dirty="0" smtClean="0"/>
              <a:t>돌아와 </a:t>
            </a:r>
            <a:r>
              <a:rPr lang="ko-KR" altLang="en-US" sz="2200" b="1" dirty="0" smtClean="0"/>
              <a:t>나라에 알렸다</a:t>
            </a:r>
            <a:r>
              <a:rPr lang="en-US" altLang="ko-KR" sz="2200" b="1" dirty="0" smtClean="0"/>
              <a:t>.</a:t>
            </a:r>
          </a:p>
          <a:p>
            <a:pPr algn="r" fontAlgn="base" latinLnBrk="0">
              <a:lnSpc>
                <a:spcPct val="120000"/>
              </a:lnSpc>
            </a:pPr>
            <a:endParaRPr lang="en-US" altLang="ko-KR" sz="2200" b="1" dirty="0" smtClean="0"/>
          </a:p>
          <a:p>
            <a:pPr algn="r" fontAlgn="base" latinLnBrk="0">
              <a:lnSpc>
                <a:spcPct val="120000"/>
              </a:lnSpc>
            </a:pPr>
            <a:r>
              <a:rPr lang="en-US" altLang="ko-KR" sz="2200" b="1" dirty="0" smtClean="0"/>
              <a:t>- </a:t>
            </a:r>
            <a:r>
              <a:rPr lang="ko-KR" altLang="en-US" sz="2200" b="1" dirty="0" smtClean="0"/>
              <a:t>황룡사 </a:t>
            </a:r>
            <a:r>
              <a:rPr lang="en-US" altLang="ko-KR" sz="2200" b="1" dirty="0" smtClean="0"/>
              <a:t>9</a:t>
            </a:r>
            <a:r>
              <a:rPr lang="ko-KR" altLang="en-US" sz="2200" b="1" dirty="0" smtClean="0"/>
              <a:t>층 목탑 </a:t>
            </a:r>
            <a:r>
              <a:rPr lang="ko-KR" altLang="en-US" sz="2200" b="1" dirty="0" err="1" smtClean="0"/>
              <a:t>찰주본기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-</a:t>
            </a:r>
            <a:endParaRPr lang="ko-KR" alt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8023" y="4670846"/>
            <a:ext cx="342244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▲황룡사 터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경북 경주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와 황룡사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9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층 목탑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복원 모형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en-US" altLang="ko-KR" sz="1400" b="1" dirty="0" smtClean="0"/>
          </a:p>
          <a:p>
            <a:r>
              <a:rPr lang="ko-KR" altLang="en-US" sz="1050" dirty="0" smtClean="0"/>
              <a:t> 황룡사 터에서 발굴된 목탑의 </a:t>
            </a:r>
            <a:r>
              <a:rPr lang="ko-KR" altLang="en-US" sz="1050" dirty="0" err="1" smtClean="0"/>
              <a:t>치미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왼쪽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는 높이가 </a:t>
            </a:r>
            <a:r>
              <a:rPr lang="en-US" altLang="ko-KR" sz="1050" dirty="0" smtClean="0"/>
              <a:t>1.8m</a:t>
            </a:r>
            <a:r>
              <a:rPr lang="ko-KR" altLang="en-US" sz="1050" dirty="0" smtClean="0"/>
              <a:t>에 이른다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078" y="1417669"/>
            <a:ext cx="3838997" cy="32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40" y="1912764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불교 수용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삼국이 중앙 집권적 고대 국가로 성장하면서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왕권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을 중심으로 국가적 통합을 이룰 필요성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수용 시기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고구려ㆍ백제</a:t>
            </a:r>
            <a:r>
              <a:rPr lang="en-US" altLang="ko-KR" sz="2400" b="1" dirty="0" smtClean="0"/>
              <a:t>(4</a:t>
            </a:r>
            <a:r>
              <a:rPr lang="ko-KR" altLang="en-US" sz="2400" b="1" dirty="0" smtClean="0"/>
              <a:t>세기 후반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신라</a:t>
            </a:r>
            <a:r>
              <a:rPr lang="en-US" altLang="ko-KR" sz="2400" b="1" dirty="0" smtClean="0"/>
              <a:t>(6</a:t>
            </a:r>
            <a:r>
              <a:rPr lang="ko-KR" altLang="en-US" sz="2400" b="1" dirty="0" smtClean="0"/>
              <a:t>세기</a:t>
            </a:r>
            <a:r>
              <a:rPr lang="en-US" altLang="ko-KR" sz="2400" b="1" dirty="0"/>
              <a:t> </a:t>
            </a:r>
            <a:r>
              <a:rPr lang="ko-KR" altLang="en-US" sz="2400" b="1" dirty="0" err="1" smtClean="0"/>
              <a:t>법흥왕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때 공인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16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3528" y="2211946"/>
            <a:ext cx="499514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역할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왕권 강화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왕즉불</a:t>
            </a:r>
            <a:r>
              <a:rPr lang="ko-KR" altLang="en-US" sz="2400" b="1" dirty="0" smtClean="0"/>
              <a:t> 사상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신분 질서 </a:t>
            </a:r>
            <a:r>
              <a:rPr lang="ko-KR" altLang="en-US" sz="2400" b="1" dirty="0" smtClean="0"/>
              <a:t>정당화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새로운 국가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정신 확립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화랑도에 영향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중국과 서역의 선진 문화 수용</a:t>
            </a:r>
            <a:endParaRPr lang="en-US" altLang="ko-KR" sz="2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815" y="1674891"/>
            <a:ext cx="3913688" cy="39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088" y="1912764"/>
            <a:ext cx="759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통일 신라의 불교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불교 사상의 심화 발전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불교의 대중화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원효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화쟁</a:t>
            </a:r>
            <a:r>
              <a:rPr lang="ko-KR" altLang="en-US" sz="2400" b="1" dirty="0" smtClean="0"/>
              <a:t> 사상 주장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아미타</a:t>
            </a:r>
            <a:r>
              <a:rPr lang="ko-KR" altLang="en-US" sz="2400" b="1" dirty="0" smtClean="0"/>
              <a:t> 신앙 전파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의상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화엄 사상 정립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관음 신앙 전파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 err="1" smtClean="0"/>
              <a:t>혜초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인도와 서역 순례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왕오천축국전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저술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6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353" y="1260845"/>
            <a:ext cx="3885481" cy="4472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64088" y="5534362"/>
            <a:ext cx="34224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쌍봉사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철감선사탑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전남 화순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en-US" altLang="ko-KR" sz="1400" b="1" dirty="0" smtClean="0"/>
          </a:p>
          <a:p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신라말</a:t>
            </a:r>
            <a:r>
              <a:rPr lang="ko-KR" altLang="en-US" sz="1050" dirty="0" smtClean="0"/>
              <a:t> 선종의 영향으로 승려의 사리를 봉안하는</a:t>
            </a:r>
            <a:endParaRPr lang="en-US" altLang="ko-KR" sz="1050" dirty="0" smtClean="0"/>
          </a:p>
          <a:p>
            <a:r>
              <a:rPr lang="ko-KR" altLang="en-US" sz="1050" dirty="0" err="1" smtClean="0"/>
              <a:t>승탑과</a:t>
            </a:r>
            <a:r>
              <a:rPr lang="ko-KR" altLang="en-US" sz="1050" dirty="0" smtClean="0"/>
              <a:t> 승려의 일대기를 새긴 탑비가 유행하였다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296931" y="1628800"/>
            <a:ext cx="499514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선</a:t>
            </a:r>
            <a:r>
              <a:rPr lang="ko-KR" altLang="en-US" sz="2400" b="1" dirty="0">
                <a:solidFill>
                  <a:srgbClr val="0070C0"/>
                </a:solidFill>
              </a:rPr>
              <a:t>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시기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통일 무렵 전래되었다가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신라 말에 유행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참선 수행을 통한 깨달음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을 중시하는 불교 → 개인적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정신세계 추구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실천적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경향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호족과 결합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지방 문화 발달에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영향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고려 사회 건설에 사상적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바탕 마련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35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8979" y="2416820"/>
            <a:ext cx="4491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발해의 불교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고구려 불교의 전통 계승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왕실과 귀족 중심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관음 신앙 등 다양한 불교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신앙 유행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101" y="1260841"/>
            <a:ext cx="3739081" cy="54085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0112" y="5767953"/>
            <a:ext cx="252028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이불병좌상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중국 지린 성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</a:p>
          <a:p>
            <a:r>
              <a:rPr lang="ko-KR" altLang="en-US" sz="1050" dirty="0" smtClean="0"/>
              <a:t> 두 부처가 나란히 앉아 있는 모습이다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6897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707904" y="77723"/>
            <a:ext cx="5256584" cy="830997"/>
            <a:chOff x="3707904" y="131728"/>
            <a:chExt cx="5256584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786462"/>
            <a:ext cx="3630439" cy="3871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348880"/>
            <a:ext cx="5067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도교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삼국에 전래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귀족 사회를 중심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유행하며 예술에 영향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고구려 연개소문이 도교 장려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귀족과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관련된 불교 세력 억제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7007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582</Words>
  <Application>Microsoft Office PowerPoint</Application>
  <PresentationFormat>화면 슬라이드 쇼(4:3)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264</cp:revision>
  <dcterms:created xsi:type="dcterms:W3CDTF">2013-03-25T12:51:11Z</dcterms:created>
  <dcterms:modified xsi:type="dcterms:W3CDTF">2013-12-11T00:57:30Z</dcterms:modified>
</cp:coreProperties>
</file>