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66" r:id="rId5"/>
    <p:sldId id="265" r:id="rId6"/>
    <p:sldId id="257" r:id="rId7"/>
    <p:sldId id="269" r:id="rId8"/>
    <p:sldId id="270" r:id="rId9"/>
    <p:sldId id="264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0"/>
  </p:normalViewPr>
  <p:slideViewPr>
    <p:cSldViewPr>
      <p:cViewPr>
        <p:scale>
          <a:sx n="105" d="100"/>
          <a:sy n="105" d="100"/>
        </p:scale>
        <p:origin x="-14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9"/>
            <a:ext cx="9144000" cy="68538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08512" y="3121200"/>
            <a:ext cx="4139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400" b="1" dirty="0" smtClean="0"/>
              <a:t>4. </a:t>
            </a:r>
            <a:r>
              <a:rPr lang="ko-KR" altLang="en-US" sz="2400" b="1" dirty="0" smtClean="0"/>
              <a:t>경제 활동과 사회 모습</a:t>
            </a:r>
            <a:endParaRPr lang="en-US" altLang="ko-KR" sz="24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삼국과 </a:t>
            </a:r>
            <a:r>
              <a:rPr lang="ko-KR" altLang="en-US" sz="1600" dirty="0" err="1" smtClean="0"/>
              <a:t>남북국의</a:t>
            </a:r>
            <a:r>
              <a:rPr lang="ko-KR" altLang="en-US" sz="1600" dirty="0" smtClean="0"/>
              <a:t> 사회</a:t>
            </a:r>
            <a:endParaRPr lang="ko-KR" altLang="en-US" sz="1600" dirty="0"/>
          </a:p>
        </p:txBody>
      </p:sp>
      <p:grpSp>
        <p:nvGrpSpPr>
          <p:cNvPr id="7" name="그룹 6"/>
          <p:cNvGrpSpPr/>
          <p:nvPr/>
        </p:nvGrpSpPr>
        <p:grpSpPr>
          <a:xfrm>
            <a:off x="6399359" y="3598867"/>
            <a:ext cx="260873" cy="338554"/>
            <a:chOff x="5688182" y="3444431"/>
            <a:chExt cx="260873" cy="338554"/>
          </a:xfrm>
        </p:grpSpPr>
        <p:sp>
          <p:nvSpPr>
            <p:cNvPr id="8" name="TextBox 7"/>
            <p:cNvSpPr txBox="1"/>
            <p:nvPr/>
          </p:nvSpPr>
          <p:spPr>
            <a:xfrm>
              <a:off x="5688182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3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5706438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767" y="2060848"/>
            <a:ext cx="531992" cy="35292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534" y="3428307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1988840"/>
            <a:ext cx="4940616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100" b="1" dirty="0" smtClean="0"/>
              <a:t> 신분제 사회가 형성된 배경에</a:t>
            </a:r>
            <a:r>
              <a:rPr lang="en-US" altLang="ko-KR" sz="2100" b="1" dirty="0"/>
              <a:t> </a:t>
            </a:r>
            <a:r>
              <a:rPr lang="ko-KR" altLang="en-US" sz="2100" b="1" dirty="0" smtClean="0"/>
              <a:t>대해</a:t>
            </a:r>
            <a:endParaRPr lang="en-US" altLang="ko-KR" sz="2100" b="1" dirty="0" smtClean="0"/>
          </a:p>
          <a:p>
            <a:pPr>
              <a:lnSpc>
                <a:spcPct val="120000"/>
              </a:lnSpc>
            </a:pPr>
            <a:r>
              <a:rPr lang="ko-KR" altLang="en-US" sz="2100" b="1" dirty="0" smtClean="0"/>
              <a:t>탐구하고</a:t>
            </a:r>
            <a:r>
              <a:rPr lang="en-US" altLang="ko-KR" sz="2100" b="1" dirty="0" smtClean="0"/>
              <a:t>, </a:t>
            </a:r>
            <a:r>
              <a:rPr lang="ko-KR" altLang="en-US" sz="2100" b="1" dirty="0" smtClean="0"/>
              <a:t>삼국의 법과 풍속의 특징에 대해 이해할 수 있다</a:t>
            </a:r>
            <a:r>
              <a:rPr lang="en-US" altLang="ko-KR" sz="2100" b="1" dirty="0" smtClean="0"/>
              <a:t>.</a:t>
            </a:r>
            <a:endParaRPr lang="ko-KR" altLang="en-US" sz="21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95679" y="3356299"/>
            <a:ext cx="5109037" cy="829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100" b="1" dirty="0" smtClean="0"/>
              <a:t> 통일 후 신라 사회의 변화에 대해 파악할 수 있다</a:t>
            </a:r>
            <a:r>
              <a:rPr lang="en-US" altLang="ko-KR" sz="2100" b="1" dirty="0" smtClean="0"/>
              <a:t>.</a:t>
            </a:r>
            <a:endParaRPr lang="ko-KR" altLang="en-US" sz="21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535" y="4436419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43884" y="4292403"/>
            <a:ext cx="4820404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100" b="1" dirty="0" smtClean="0"/>
              <a:t> </a:t>
            </a:r>
            <a:r>
              <a:rPr lang="ko-KR" altLang="en-US" sz="2100" b="1" dirty="0" err="1" smtClean="0"/>
              <a:t>고구려계와</a:t>
            </a:r>
            <a:r>
              <a:rPr lang="ko-KR" altLang="en-US" sz="2100" b="1" dirty="0" smtClean="0"/>
              <a:t> </a:t>
            </a:r>
            <a:r>
              <a:rPr lang="ko-KR" altLang="en-US" sz="2100" b="1" dirty="0" err="1" smtClean="0"/>
              <a:t>말갈계</a:t>
            </a:r>
            <a:r>
              <a:rPr lang="ko-KR" altLang="en-US" sz="2100" b="1" dirty="0" smtClean="0"/>
              <a:t> 주민으로 구성된 발해 사회의 특징을 파악할 수 있다</a:t>
            </a:r>
            <a:r>
              <a:rPr lang="en-US" altLang="ko-KR" sz="2100" b="1" dirty="0" smtClean="0"/>
              <a:t>.</a:t>
            </a:r>
            <a:endParaRPr lang="ko-KR" altLang="en-US" sz="2100" b="1" dirty="0"/>
          </a:p>
        </p:txBody>
      </p:sp>
    </p:spTree>
    <p:extLst>
      <p:ext uri="{BB962C8B-B14F-4D97-AF65-F5344CB8AC3E}">
        <p14:creationId xmlns="" xmlns:p14="http://schemas.microsoft.com/office/powerpoint/2010/main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(43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7" name="그룹 6"/>
          <p:cNvGrpSpPr/>
          <p:nvPr/>
        </p:nvGrpSpPr>
        <p:grpSpPr>
          <a:xfrm>
            <a:off x="3779912" y="-27384"/>
            <a:ext cx="5184576" cy="954107"/>
            <a:chOff x="3779912" y="26621"/>
            <a:chExt cx="5184576" cy="954107"/>
          </a:xfrm>
        </p:grpSpPr>
        <p:sp>
          <p:nvSpPr>
            <p:cNvPr id="9" name="TextBox 8"/>
            <p:cNvSpPr txBox="1"/>
            <p:nvPr/>
          </p:nvSpPr>
          <p:spPr>
            <a:xfrm>
              <a:off x="3779912" y="26621"/>
              <a:ext cx="51845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활동과 사회 모습 </a:t>
              </a:r>
              <a:r>
                <a:rPr lang="ko-KR" altLang="en-US" sz="2800" b="1" dirty="0" smtClean="0">
                  <a:solidFill>
                    <a:schemeClr val="accent2">
                      <a:lumMod val="75000"/>
                    </a:schemeClr>
                  </a:solidFill>
                </a:rPr>
                <a:t>           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삼국과 </a:t>
              </a:r>
              <a:r>
                <a:rPr lang="ko-KR" altLang="en-US" sz="2600" b="1" dirty="0" err="1" smtClean="0">
                  <a:solidFill>
                    <a:schemeClr val="tx2">
                      <a:lumMod val="75000"/>
                    </a:schemeClr>
                  </a:solidFill>
                </a:rPr>
                <a:t>남북국의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 사회 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" name="모서리가 둥근 직사각형 5"/>
            <p:cNvSpPr/>
            <p:nvPr/>
          </p:nvSpPr>
          <p:spPr bwMode="auto">
            <a:xfrm>
              <a:off x="529493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71600" y="5425479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latin typeface="HY중고딕" pitchFamily="18" charset="-127"/>
                <a:ea typeface="HY중고딕" pitchFamily="18" charset="-127"/>
              </a:rPr>
              <a:t>▲고구려 </a:t>
            </a:r>
            <a:r>
              <a:rPr lang="ko-KR" altLang="en-US" sz="1200" b="1" dirty="0" err="1" smtClean="0">
                <a:latin typeface="HY중고딕" pitchFamily="18" charset="-127"/>
                <a:ea typeface="HY중고딕" pitchFamily="18" charset="-127"/>
              </a:rPr>
              <a:t>무용총</a:t>
            </a:r>
            <a:r>
              <a:rPr lang="ko-KR" altLang="en-US" sz="1200" b="1" dirty="0" smtClean="0">
                <a:latin typeface="HY중고딕" pitchFamily="18" charset="-127"/>
                <a:ea typeface="HY중고딕" pitchFamily="18" charset="-127"/>
              </a:rPr>
              <a:t> 접객도</a:t>
            </a:r>
            <a:r>
              <a:rPr lang="en-US" altLang="ko-KR" sz="1200" b="1" dirty="0" smtClean="0">
                <a:latin typeface="HY중고딕" pitchFamily="18" charset="-127"/>
                <a:ea typeface="HY중고딕" pitchFamily="18" charset="-127"/>
              </a:rPr>
              <a:t>(</a:t>
            </a:r>
            <a:r>
              <a:rPr lang="ko-KR" altLang="en-US" sz="1200" b="1" dirty="0" smtClean="0">
                <a:latin typeface="HY중고딕" pitchFamily="18" charset="-127"/>
                <a:ea typeface="HY중고딕" pitchFamily="18" charset="-127"/>
              </a:rPr>
              <a:t>중국 지린 성</a:t>
            </a:r>
            <a:r>
              <a:rPr lang="en-US" altLang="ko-KR" sz="1200" b="1" dirty="0" smtClean="0">
                <a:latin typeface="HY중고딕" pitchFamily="18" charset="-127"/>
                <a:ea typeface="HY중고딕" pitchFamily="18" charset="-127"/>
              </a:rPr>
              <a:t>)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37816"/>
            <a:ext cx="7315200" cy="3835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6931" y="1768748"/>
            <a:ext cx="853244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1.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신분제 사회 형성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① </a:t>
            </a:r>
            <a:r>
              <a:rPr lang="ko-KR" altLang="en-US" sz="2400" b="1" dirty="0" smtClean="0"/>
              <a:t>호민 </a:t>
            </a:r>
            <a:r>
              <a:rPr lang="en-US" altLang="ko-KR" sz="2400" b="1" dirty="0" smtClean="0"/>
              <a:t>,</a:t>
            </a:r>
            <a:r>
              <a:rPr lang="ko-KR" altLang="en-US" sz="2400" b="1" dirty="0" err="1" smtClean="0"/>
              <a:t>하호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노비 존재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부여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초기 고구려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삼한</a:t>
            </a:r>
            <a:r>
              <a:rPr lang="en-US" altLang="ko-KR" sz="2400" b="1" dirty="0" smtClean="0"/>
              <a:t>) </a:t>
            </a:r>
            <a:r>
              <a:rPr lang="ko-KR" altLang="en-US" sz="2400" b="1" dirty="0" smtClean="0"/>
              <a:t>→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중앙 집권적 고대 국가 성립 과정에서 귀족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평민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천민의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신분제 마련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특징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신분은 대대로 세습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개인의 사회적 지위는 혈통에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따라 결정 </a:t>
            </a:r>
            <a:endParaRPr lang="ko-KR" alt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(43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779912" y="-27384"/>
            <a:ext cx="5184576" cy="954107"/>
            <a:chOff x="3779912" y="26621"/>
            <a:chExt cx="5184576" cy="954107"/>
          </a:xfrm>
        </p:grpSpPr>
        <p:sp>
          <p:nvSpPr>
            <p:cNvPr id="10" name="TextBox 9"/>
            <p:cNvSpPr txBox="1"/>
            <p:nvPr/>
          </p:nvSpPr>
          <p:spPr>
            <a:xfrm>
              <a:off x="3779912" y="26621"/>
              <a:ext cx="51845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활동과 사회 모습 </a:t>
              </a:r>
              <a:r>
                <a:rPr lang="ko-KR" altLang="en-US" sz="2800" b="1" dirty="0" smtClean="0">
                  <a:solidFill>
                    <a:schemeClr val="accent2">
                      <a:lumMod val="75000"/>
                    </a:schemeClr>
                  </a:solidFill>
                </a:rPr>
                <a:t>           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삼국과 </a:t>
              </a:r>
              <a:r>
                <a:rPr lang="ko-KR" altLang="en-US" sz="2600" b="1" dirty="0" err="1" smtClean="0">
                  <a:solidFill>
                    <a:schemeClr val="tx2">
                      <a:lumMod val="75000"/>
                    </a:schemeClr>
                  </a:solidFill>
                </a:rPr>
                <a:t>남북국의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 사회 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29493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63556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5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(43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779912" y="-27384"/>
            <a:ext cx="5184576" cy="954107"/>
            <a:chOff x="3779912" y="26621"/>
            <a:chExt cx="5184576" cy="954107"/>
          </a:xfrm>
        </p:grpSpPr>
        <p:sp>
          <p:nvSpPr>
            <p:cNvPr id="10" name="TextBox 9"/>
            <p:cNvSpPr txBox="1"/>
            <p:nvPr/>
          </p:nvSpPr>
          <p:spPr>
            <a:xfrm>
              <a:off x="3779912" y="26621"/>
              <a:ext cx="51845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활동과 사회 모습 </a:t>
              </a:r>
              <a:r>
                <a:rPr lang="ko-KR" altLang="en-US" sz="2800" b="1" dirty="0" smtClean="0">
                  <a:solidFill>
                    <a:schemeClr val="accent2">
                      <a:lumMod val="75000"/>
                    </a:schemeClr>
                  </a:solidFill>
                </a:rPr>
                <a:t>           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삼국과 </a:t>
              </a:r>
              <a:r>
                <a:rPr lang="ko-KR" altLang="en-US" sz="2600" b="1" dirty="0" err="1" smtClean="0">
                  <a:solidFill>
                    <a:schemeClr val="tx2">
                      <a:lumMod val="75000"/>
                    </a:schemeClr>
                  </a:solidFill>
                </a:rPr>
                <a:t>남북국의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 사회 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29493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96931" y="1916832"/>
            <a:ext cx="4995149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/>
              <a:t>③ 지배층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고구려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왕족 고씨</a:t>
            </a:r>
            <a:r>
              <a:rPr lang="en-US" altLang="ko-KR" sz="2400" b="1" dirty="0" smtClean="0"/>
              <a:t>, 5</a:t>
            </a:r>
            <a:r>
              <a:rPr lang="ko-KR" altLang="en-US" sz="2400" b="1" dirty="0" smtClean="0"/>
              <a:t>부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 출신 귀족</a:t>
            </a:r>
            <a:r>
              <a:rPr lang="en-US" altLang="ko-KR" sz="2400" b="1" dirty="0" smtClean="0"/>
              <a:t>), </a:t>
            </a:r>
            <a:r>
              <a:rPr lang="ko-KR" altLang="en-US" sz="2400" b="1" dirty="0" smtClean="0"/>
              <a:t>백제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왕족 </a:t>
            </a:r>
            <a:r>
              <a:rPr lang="ko-KR" altLang="en-US" sz="2400" b="1" dirty="0" err="1" smtClean="0"/>
              <a:t>부여씨</a:t>
            </a:r>
            <a:r>
              <a:rPr lang="en-US" altLang="ko-KR" sz="2400" b="1" dirty="0" smtClean="0"/>
              <a:t>, 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8</a:t>
            </a:r>
            <a:r>
              <a:rPr lang="ko-KR" altLang="en-US" sz="2400" b="1" dirty="0" smtClean="0"/>
              <a:t>성의 귀족</a:t>
            </a:r>
            <a:r>
              <a:rPr lang="en-US" altLang="ko-KR" sz="2400" b="1" dirty="0" smtClean="0"/>
              <a:t>), </a:t>
            </a:r>
            <a:r>
              <a:rPr lang="ko-KR" altLang="en-US" sz="2400" b="1" dirty="0" smtClean="0"/>
              <a:t>신라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왕족 박씨</a:t>
            </a:r>
            <a:r>
              <a:rPr lang="en-US" altLang="ko-KR" sz="2400" b="1" dirty="0" smtClean="0"/>
              <a:t>, 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err="1" smtClean="0"/>
              <a:t>석씨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김씨 → </a:t>
            </a:r>
            <a:r>
              <a:rPr lang="ko-KR" altLang="en-US" sz="2400" b="1" dirty="0" err="1" smtClean="0"/>
              <a:t>골품제</a:t>
            </a:r>
            <a:r>
              <a:rPr lang="ko-KR" altLang="en-US" sz="2400" b="1" dirty="0" smtClean="0"/>
              <a:t> 마련</a:t>
            </a:r>
            <a:r>
              <a:rPr lang="en-US" altLang="ko-KR" sz="2400" b="1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④ 피지배층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평민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대부분 농민</a:t>
            </a:r>
            <a:r>
              <a:rPr lang="en-US" altLang="ko-KR" sz="2400" b="1" dirty="0" smtClean="0"/>
              <a:t>, 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조세와 특산물 납부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역 부담</a:t>
            </a:r>
            <a:r>
              <a:rPr lang="en-US" altLang="ko-KR" sz="2400" b="1" dirty="0" smtClean="0"/>
              <a:t>), 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천민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대부분 노비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전쟁 포로</a:t>
            </a:r>
            <a:r>
              <a:rPr lang="en-US" altLang="ko-KR" sz="2400" b="1" dirty="0" smtClean="0"/>
              <a:t>, 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채무자 등이 노비로 전락</a:t>
            </a:r>
            <a:r>
              <a:rPr lang="en-US" altLang="ko-KR" sz="2400" b="1" dirty="0" smtClean="0"/>
              <a:t>)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597" y="1490960"/>
            <a:ext cx="2764788" cy="35942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20072" y="5176063"/>
            <a:ext cx="381642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latin typeface="HY중고딕" pitchFamily="18" charset="-127"/>
                <a:ea typeface="HY중고딕" pitchFamily="18" charset="-127"/>
              </a:rPr>
              <a:t>▲골품과 </a:t>
            </a:r>
            <a:r>
              <a:rPr lang="ko-KR" altLang="en-US" sz="1200" b="1" dirty="0" err="1" smtClean="0">
                <a:latin typeface="HY중고딕" pitchFamily="18" charset="-127"/>
                <a:ea typeface="HY중고딕" pitchFamily="18" charset="-127"/>
              </a:rPr>
              <a:t>관등표</a:t>
            </a:r>
            <a:endParaRPr lang="en-US" altLang="ko-KR" sz="1200" b="1" dirty="0" smtClean="0">
              <a:latin typeface="HY중고딕" pitchFamily="18" charset="-127"/>
              <a:ea typeface="HY중고딕" pitchFamily="18" charset="-127"/>
            </a:endParaRPr>
          </a:p>
          <a:p>
            <a:r>
              <a:rPr lang="ko-KR" altLang="en-US" sz="1050" dirty="0" smtClean="0"/>
              <a:t>골품은 개인의 신분뿐만 아니라 친족의 등급을 나타내는 것으로</a:t>
            </a:r>
            <a:r>
              <a:rPr lang="en-US" altLang="ko-KR" sz="1050" dirty="0" smtClean="0"/>
              <a:t>, </a:t>
            </a:r>
            <a:r>
              <a:rPr lang="ko-KR" altLang="en-US" sz="1050" dirty="0" smtClean="0"/>
              <a:t>개인의 </a:t>
            </a:r>
            <a:r>
              <a:rPr lang="ko-KR" altLang="en-US" sz="1050" dirty="0" err="1" smtClean="0"/>
              <a:t>정치ㆍ사회적</a:t>
            </a:r>
            <a:r>
              <a:rPr lang="ko-KR" altLang="en-US" sz="1050" dirty="0" smtClean="0"/>
              <a:t> 활동 범위를 결정하였음은 물론</a:t>
            </a:r>
            <a:r>
              <a:rPr lang="en-US" altLang="ko-KR" sz="1050" dirty="0" smtClean="0"/>
              <a:t>, </a:t>
            </a:r>
            <a:r>
              <a:rPr lang="ko-KR" altLang="en-US" sz="1050" dirty="0" smtClean="0"/>
              <a:t>집과 수레의 크기나 복색 등 일상생활까지 규제하였다</a:t>
            </a:r>
            <a:r>
              <a:rPr lang="en-US" altLang="ko-KR" sz="1050" dirty="0" smtClean="0"/>
              <a:t>. </a:t>
            </a:r>
            <a:r>
              <a:rPr lang="ko-KR" altLang="en-US" sz="1050" dirty="0" smtClean="0"/>
              <a:t>진골은 승진에 제한이 없어 최고 관등까지 오를 수 있었지만</a:t>
            </a:r>
            <a:r>
              <a:rPr lang="en-US" altLang="ko-KR" sz="1050" dirty="0" smtClean="0"/>
              <a:t>, 6</a:t>
            </a:r>
            <a:r>
              <a:rPr lang="ko-KR" altLang="en-US" sz="1050" dirty="0" err="1" smtClean="0"/>
              <a:t>두품은</a:t>
            </a:r>
            <a:r>
              <a:rPr lang="ko-KR" altLang="en-US" sz="1050" dirty="0" smtClean="0"/>
              <a:t> </a:t>
            </a:r>
            <a:r>
              <a:rPr lang="en-US" altLang="ko-KR" sz="1050" dirty="0" smtClean="0"/>
              <a:t>6</a:t>
            </a:r>
            <a:r>
              <a:rPr lang="ko-KR" altLang="en-US" sz="1050" dirty="0" smtClean="0"/>
              <a:t>관등</a:t>
            </a:r>
            <a:r>
              <a:rPr lang="en-US" altLang="ko-KR" sz="1050" dirty="0" smtClean="0"/>
              <a:t>(</a:t>
            </a:r>
            <a:r>
              <a:rPr lang="ko-KR" altLang="en-US" sz="1050" dirty="0" smtClean="0"/>
              <a:t>아찬</a:t>
            </a:r>
            <a:r>
              <a:rPr lang="en-US" altLang="ko-KR" sz="1050" dirty="0" smtClean="0"/>
              <a:t>)</a:t>
            </a:r>
            <a:r>
              <a:rPr lang="ko-KR" altLang="en-US" sz="1050" dirty="0" smtClean="0"/>
              <a:t>까지만 승진할 수 있었다</a:t>
            </a:r>
            <a:r>
              <a:rPr lang="en-US" altLang="ko-KR" sz="1050" dirty="0" smtClean="0"/>
              <a:t>. </a:t>
            </a:r>
            <a:r>
              <a:rPr lang="ko-KR" altLang="en-US" sz="1050" dirty="0" smtClean="0"/>
              <a:t>관직 진출이 </a:t>
            </a:r>
            <a:r>
              <a:rPr lang="en-US" altLang="ko-KR" sz="1050" dirty="0" smtClean="0"/>
              <a:t>4</a:t>
            </a:r>
            <a:r>
              <a:rPr lang="ko-KR" altLang="en-US" sz="1050" dirty="0" err="1" smtClean="0"/>
              <a:t>두품으로</a:t>
            </a:r>
            <a:r>
              <a:rPr lang="ko-KR" altLang="en-US" sz="1050" dirty="0" smtClean="0"/>
              <a:t> 제한되면서 </a:t>
            </a:r>
            <a:r>
              <a:rPr lang="en-US" altLang="ko-KR" sz="1050" dirty="0" smtClean="0"/>
              <a:t>3~1</a:t>
            </a:r>
            <a:r>
              <a:rPr lang="ko-KR" altLang="en-US" sz="1050" dirty="0" err="1" smtClean="0"/>
              <a:t>두품은</a:t>
            </a:r>
            <a:r>
              <a:rPr lang="ko-KR" altLang="en-US" sz="1050" dirty="0" smtClean="0"/>
              <a:t> 점차 평민으로 간주되었다</a:t>
            </a:r>
            <a:r>
              <a:rPr lang="en-US" altLang="ko-KR" sz="1050" dirty="0" smtClean="0"/>
              <a:t>.</a:t>
            </a:r>
            <a:endParaRPr lang="ko-KR" altLang="en-US" sz="1050" dirty="0"/>
          </a:p>
        </p:txBody>
      </p:sp>
    </p:spTree>
    <p:extLst>
      <p:ext uri="{BB962C8B-B14F-4D97-AF65-F5344CB8AC3E}">
        <p14:creationId xmlns="" xmlns:p14="http://schemas.microsoft.com/office/powerpoint/2010/main" val="370054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(44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779912" y="-27384"/>
            <a:ext cx="5184576" cy="954107"/>
            <a:chOff x="3779912" y="26621"/>
            <a:chExt cx="5184576" cy="954107"/>
          </a:xfrm>
        </p:grpSpPr>
        <p:sp>
          <p:nvSpPr>
            <p:cNvPr id="10" name="TextBox 9"/>
            <p:cNvSpPr txBox="1"/>
            <p:nvPr/>
          </p:nvSpPr>
          <p:spPr>
            <a:xfrm>
              <a:off x="3779912" y="26621"/>
              <a:ext cx="51845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활동과 사회 모습 </a:t>
              </a:r>
              <a:r>
                <a:rPr lang="ko-KR" altLang="en-US" sz="2800" b="1" dirty="0" smtClean="0">
                  <a:solidFill>
                    <a:schemeClr val="accent2">
                      <a:lumMod val="75000"/>
                    </a:schemeClr>
                  </a:solidFill>
                </a:rPr>
                <a:t>           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삼국과 </a:t>
              </a:r>
              <a:r>
                <a:rPr lang="ko-KR" altLang="en-US" sz="2600" b="1" dirty="0" err="1" smtClean="0">
                  <a:solidFill>
                    <a:schemeClr val="tx2">
                      <a:lumMod val="75000"/>
                    </a:schemeClr>
                  </a:solidFill>
                </a:rPr>
                <a:t>남북국의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 사회 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29493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51520" y="1413814"/>
            <a:ext cx="6075270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2.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삼국의 법과 풍속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dirty="0" smtClean="0"/>
              <a:t> </a:t>
            </a:r>
            <a:r>
              <a:rPr lang="ko-KR" altLang="en-US" sz="2400" b="1" dirty="0" smtClean="0"/>
              <a:t>① 법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지배 체제를 유지하기 위해 엄격한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법 제정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반역과 패전 등을 강력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처벌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풍속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혈연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언어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문화적 동질성 속에서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독특한 풍속 유지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 </a:t>
            </a:r>
            <a:r>
              <a:rPr lang="ko-KR" altLang="en-US" sz="2400" b="1" dirty="0" err="1" smtClean="0"/>
              <a:t>ㆍ고구려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질박한 풍속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상무적 기풍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 </a:t>
            </a:r>
            <a:r>
              <a:rPr lang="ko-KR" altLang="en-US" sz="2400" b="1" dirty="0" err="1" smtClean="0"/>
              <a:t>ㆍ백제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언어와 풍습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의복이 고구려와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  유사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 </a:t>
            </a:r>
            <a:r>
              <a:rPr lang="ko-KR" altLang="en-US" sz="2400" b="1" dirty="0" err="1" smtClean="0"/>
              <a:t>ㆍ신라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고구려와 백제에 비해 중앙 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집권적 고대 국가로 뒤늦게 성장 →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 초기의 전통 유지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화백 회의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화랑도</a:t>
            </a:r>
            <a:r>
              <a:rPr lang="en-US" altLang="ko-KR" sz="2400" b="1" dirty="0" smtClean="0"/>
              <a:t>)</a:t>
            </a:r>
            <a:endParaRPr lang="ko-KR" altLang="en-US" sz="24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683945"/>
            <a:ext cx="2227900" cy="43637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(45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779912" y="-27384"/>
            <a:ext cx="5184576" cy="954107"/>
            <a:chOff x="3779912" y="26621"/>
            <a:chExt cx="5184576" cy="954107"/>
          </a:xfrm>
        </p:grpSpPr>
        <p:sp>
          <p:nvSpPr>
            <p:cNvPr id="10" name="TextBox 9"/>
            <p:cNvSpPr txBox="1"/>
            <p:nvPr/>
          </p:nvSpPr>
          <p:spPr>
            <a:xfrm>
              <a:off x="3779912" y="26621"/>
              <a:ext cx="51845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활동과 사회 모습 </a:t>
              </a:r>
              <a:r>
                <a:rPr lang="ko-KR" altLang="en-US" sz="2800" b="1" dirty="0" smtClean="0">
                  <a:solidFill>
                    <a:schemeClr val="accent2">
                      <a:lumMod val="75000"/>
                    </a:schemeClr>
                  </a:solidFill>
                </a:rPr>
                <a:t>           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삼국과 </a:t>
              </a:r>
              <a:r>
                <a:rPr lang="ko-KR" altLang="en-US" sz="2600" b="1" dirty="0" err="1" smtClean="0">
                  <a:solidFill>
                    <a:schemeClr val="tx2">
                      <a:lumMod val="75000"/>
                    </a:schemeClr>
                  </a:solidFill>
                </a:rPr>
                <a:t>남북국의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 사회 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29493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96930" y="1700808"/>
            <a:ext cx="5283182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3. </a:t>
            </a:r>
            <a:r>
              <a:rPr lang="ko-KR" altLang="en-US" sz="2400" b="1" dirty="0" err="1" smtClean="0">
                <a:solidFill>
                  <a:srgbClr val="0070C0"/>
                </a:solidFill>
              </a:rPr>
              <a:t>남북국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 사회의 모습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dirty="0" smtClean="0"/>
              <a:t> </a:t>
            </a:r>
            <a:r>
              <a:rPr lang="ko-KR" altLang="en-US" sz="2400" b="1" dirty="0" smtClean="0"/>
              <a:t>① 통일 후 신라 사회의 변화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err="1" smtClean="0"/>
              <a:t>ㆍ민족</a:t>
            </a:r>
            <a:r>
              <a:rPr lang="ko-KR" altLang="en-US" sz="2400" b="1" dirty="0" smtClean="0"/>
              <a:t> 융합 노력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대외 교류 활발</a:t>
            </a:r>
            <a:r>
              <a:rPr lang="en-US" altLang="ko-KR" sz="2400" b="1" dirty="0" smtClean="0"/>
              <a:t>,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</a:t>
            </a:r>
            <a:r>
              <a:rPr lang="ko-KR" altLang="en-US" sz="2400" b="1" dirty="0" err="1" smtClean="0"/>
              <a:t>골품제</a:t>
            </a:r>
            <a:r>
              <a:rPr lang="ko-KR" altLang="en-US" sz="2400" b="1" dirty="0" smtClean="0"/>
              <a:t> 변화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성골 소멸</a:t>
            </a:r>
            <a:r>
              <a:rPr lang="en-US" altLang="ko-KR" sz="2400" b="1" dirty="0" smtClean="0"/>
              <a:t>, 3~1</a:t>
            </a:r>
            <a:r>
              <a:rPr lang="ko-KR" altLang="en-US" sz="2400" b="1" dirty="0" err="1" smtClean="0"/>
              <a:t>두품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 smtClean="0"/>
              <a:t>     </a:t>
            </a:r>
            <a:r>
              <a:rPr lang="ko-KR" altLang="en-US" sz="2400" b="1" dirty="0" smtClean="0"/>
              <a:t>은 평민화</a:t>
            </a:r>
            <a:r>
              <a:rPr lang="en-US" altLang="ko-KR" sz="2400" b="1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err="1" smtClean="0"/>
              <a:t>ㆍ신라</a:t>
            </a:r>
            <a:r>
              <a:rPr lang="ko-KR" altLang="en-US" sz="2400" b="1" dirty="0" smtClean="0"/>
              <a:t> 말의 사회 모습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호족 성장</a:t>
            </a:r>
            <a:r>
              <a:rPr lang="en-US" altLang="ko-KR" sz="2400" b="1" dirty="0" smtClean="0"/>
              <a:t>,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</a:t>
            </a:r>
            <a:r>
              <a:rPr lang="ko-KR" altLang="en-US" sz="2400" b="1" dirty="0" smtClean="0"/>
              <a:t>농민 봉기 → </a:t>
            </a:r>
            <a:r>
              <a:rPr lang="ko-KR" altLang="en-US" sz="2400" b="1" dirty="0" err="1" smtClean="0"/>
              <a:t>골품제</a:t>
            </a:r>
            <a:r>
              <a:rPr lang="ko-KR" altLang="en-US" sz="2400" b="1" dirty="0" smtClean="0"/>
              <a:t> 사회 점차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</a:t>
            </a:r>
            <a:r>
              <a:rPr lang="ko-KR" altLang="en-US" sz="2400" b="1" dirty="0" smtClean="0"/>
              <a:t>해체</a:t>
            </a:r>
            <a:endParaRPr lang="ko-KR" altLang="en-US" sz="24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603" y="2326741"/>
            <a:ext cx="3446661" cy="24625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169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(45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0" name="그룹 9"/>
          <p:cNvGrpSpPr/>
          <p:nvPr/>
        </p:nvGrpSpPr>
        <p:grpSpPr>
          <a:xfrm>
            <a:off x="3779912" y="-27384"/>
            <a:ext cx="5184576" cy="954107"/>
            <a:chOff x="3779912" y="26621"/>
            <a:chExt cx="5184576" cy="954107"/>
          </a:xfrm>
        </p:grpSpPr>
        <p:sp>
          <p:nvSpPr>
            <p:cNvPr id="11" name="TextBox 10"/>
            <p:cNvSpPr txBox="1"/>
            <p:nvPr/>
          </p:nvSpPr>
          <p:spPr>
            <a:xfrm>
              <a:off x="3779912" y="26621"/>
              <a:ext cx="51845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활동과 사회 모습 </a:t>
              </a:r>
              <a:r>
                <a:rPr lang="ko-KR" altLang="en-US" sz="2800" b="1" dirty="0" smtClean="0">
                  <a:solidFill>
                    <a:schemeClr val="accent2">
                      <a:lumMod val="75000"/>
                    </a:schemeClr>
                  </a:solidFill>
                </a:rPr>
                <a:t>           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삼국과 </a:t>
              </a:r>
              <a:r>
                <a:rPr lang="ko-KR" altLang="en-US" sz="2600" b="1" dirty="0" err="1" smtClean="0">
                  <a:solidFill>
                    <a:schemeClr val="tx2">
                      <a:lumMod val="75000"/>
                    </a:schemeClr>
                  </a:solidFill>
                </a:rPr>
                <a:t>남북국의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 사회 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2" name="모서리가 둥근 직사각형 11"/>
            <p:cNvSpPr/>
            <p:nvPr/>
          </p:nvSpPr>
          <p:spPr bwMode="auto">
            <a:xfrm>
              <a:off x="529493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96931" y="1746447"/>
            <a:ext cx="853244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/>
              <a:t>② 발해의 주민 구성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고구려계와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말갈계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지배층은 </a:t>
            </a:r>
            <a:r>
              <a:rPr lang="ko-KR" altLang="en-US" sz="2400" b="1" dirty="0" err="1" smtClean="0"/>
              <a:t>고구려계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다수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③ 발해의 법률과 풍속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</a:t>
            </a:r>
            <a:r>
              <a:rPr lang="ko-KR" altLang="en-US" sz="2400" b="1" dirty="0" err="1" smtClean="0"/>
              <a:t>ㆍ고구려와</a:t>
            </a:r>
            <a:r>
              <a:rPr lang="ko-KR" altLang="en-US" sz="2400" b="1" dirty="0" smtClean="0"/>
              <a:t> 유사 </a:t>
            </a:r>
            <a:r>
              <a:rPr lang="en-US" altLang="ko-KR" sz="2400" b="1" dirty="0" smtClean="0"/>
              <a:t>– </a:t>
            </a:r>
            <a:r>
              <a:rPr lang="ko-KR" altLang="en-US" sz="2400" b="1" dirty="0" smtClean="0"/>
              <a:t>상층 사회는 당 문화 널리 수용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하층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사회는 고구려와 말갈 사회의 전통적 생활 모습 유지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</a:t>
            </a:r>
            <a:r>
              <a:rPr lang="ko-KR" altLang="en-US" sz="2400" b="1" dirty="0" err="1" smtClean="0"/>
              <a:t>ㆍ상무적</a:t>
            </a:r>
            <a:r>
              <a:rPr lang="ko-KR" altLang="en-US" sz="2400" b="1" dirty="0" smtClean="0"/>
              <a:t> 기풍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여성의 지위가 비교적 높음</a:t>
            </a:r>
            <a:endParaRPr lang="ko-KR" alt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187964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29821" y="2662578"/>
            <a:ext cx="3744416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고대의 활발한 문화 교류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627784" y="2806594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287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508</Words>
  <Application>Microsoft Office PowerPoint</Application>
  <PresentationFormat>화면 슬라이드 쇼(4:3)</PresentationFormat>
  <Paragraphs>76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user</cp:lastModifiedBy>
  <cp:revision>239</cp:revision>
  <dcterms:created xsi:type="dcterms:W3CDTF">2013-03-25T12:51:11Z</dcterms:created>
  <dcterms:modified xsi:type="dcterms:W3CDTF">2013-12-18T00:13:30Z</dcterms:modified>
</cp:coreProperties>
</file>