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65" r:id="rId6"/>
    <p:sldId id="266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경제 활동과 사회 모습</a:t>
            </a:r>
            <a:endParaRPr lang="en-US" altLang="ko-KR" sz="24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err="1" smtClean="0"/>
              <a:t>남북국의</a:t>
            </a:r>
            <a:r>
              <a:rPr lang="ko-KR" altLang="en-US" sz="1600" dirty="0" smtClean="0"/>
              <a:t> 경제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7047431" y="3603555"/>
            <a:ext cx="260873" cy="338554"/>
            <a:chOff x="6381669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738303"/>
            <a:ext cx="374441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삼국과 </a:t>
            </a: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남북국의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사회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                              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85787" y="2885171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257349"/>
            <a:ext cx="49406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남북국의</a:t>
            </a:r>
            <a:r>
              <a:rPr lang="ko-KR" altLang="en-US" sz="2400" b="1" dirty="0" smtClean="0"/>
              <a:t> 경제 정책과 경제 활동을 파악할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5" y="3528680"/>
            <a:ext cx="486860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남북국의</a:t>
            </a:r>
            <a:r>
              <a:rPr lang="ko-KR" altLang="en-US" sz="2400" b="1" dirty="0" smtClean="0"/>
              <a:t> 상업과 대외 무역이 활발하게 전개되었음을 이해할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05707"/>
            <a:ext cx="6727322" cy="3875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7697" y="521932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200" b="1" dirty="0" smtClean="0">
                <a:latin typeface="Adobe 고딕 Std B" pitchFamily="34" charset="-127"/>
                <a:ea typeface="Adobe 고딕 Std B" pitchFamily="34" charset="-127"/>
              </a:rPr>
              <a:t>신라의 장식용 </a:t>
            </a:r>
            <a:r>
              <a:rPr lang="ko-KR" altLang="en-US" sz="1200" b="1" dirty="0" err="1" smtClean="0">
                <a:latin typeface="Adobe 고딕 Std B" pitchFamily="34" charset="-127"/>
                <a:ea typeface="Adobe 고딕 Std B" pitchFamily="34" charset="-127"/>
              </a:rPr>
              <a:t>머리빗</a:t>
            </a:r>
            <a:r>
              <a:rPr lang="en-US" altLang="ko-KR" sz="1200" b="1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b="1" dirty="0" err="1" smtClean="0">
                <a:latin typeface="Adobe 고딕 Std B" pitchFamily="34" charset="-127"/>
                <a:ea typeface="Adobe 고딕 Std B" pitchFamily="34" charset="-127"/>
              </a:rPr>
              <a:t>호암미술관</a:t>
            </a:r>
            <a:r>
              <a:rPr lang="en-US" altLang="ko-KR" sz="12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5219327"/>
            <a:ext cx="354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200" b="1" dirty="0" err="1" smtClean="0">
                <a:latin typeface="Adobe 고딕 Std B" pitchFamily="34" charset="-127"/>
                <a:ea typeface="Adobe 고딕 Std B" pitchFamily="34" charset="-127"/>
              </a:rPr>
              <a:t>소그드</a:t>
            </a:r>
            <a:r>
              <a:rPr lang="ko-KR" altLang="en-US" sz="1200" b="1" dirty="0" smtClean="0">
                <a:latin typeface="Adobe 고딕 Std B" pitchFamily="34" charset="-127"/>
                <a:ea typeface="Adobe 고딕 Std B" pitchFamily="34" charset="-127"/>
              </a:rPr>
              <a:t> 은화</a:t>
            </a:r>
            <a:r>
              <a:rPr lang="en-US" altLang="ko-KR" sz="1200" b="1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b="1" dirty="0" smtClean="0">
                <a:latin typeface="Adobe 고딕 Std B" pitchFamily="34" charset="-127"/>
                <a:ea typeface="Adobe 고딕 Std B" pitchFamily="34" charset="-127"/>
              </a:rPr>
              <a:t>러시아 </a:t>
            </a:r>
            <a:r>
              <a:rPr lang="ko-KR" altLang="en-US" sz="1200" b="1" dirty="0" err="1" smtClean="0">
                <a:latin typeface="Adobe 고딕 Std B" pitchFamily="34" charset="-127"/>
                <a:ea typeface="Adobe 고딕 Std B" pitchFamily="34" charset="-127"/>
              </a:rPr>
              <a:t>노브고르데옙카</a:t>
            </a:r>
            <a:r>
              <a:rPr lang="ko-KR" altLang="en-US" sz="1200" b="1" dirty="0" smtClean="0">
                <a:latin typeface="Adobe 고딕 Std B" pitchFamily="34" charset="-127"/>
                <a:ea typeface="Adobe 고딕 Std B" pitchFamily="34" charset="-127"/>
              </a:rPr>
              <a:t> 출토</a:t>
            </a:r>
            <a:r>
              <a:rPr lang="en-US" altLang="ko-KR" sz="12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29" name="TextBox 28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44" y="2016870"/>
            <a:ext cx="3410092" cy="2924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916832"/>
            <a:ext cx="51845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통일 신라의 경제 정책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① 토지 제도의 변화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ㆍ신문왕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관료전 지급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녹읍</a:t>
            </a:r>
            <a:r>
              <a:rPr lang="ko-KR" altLang="en-US" sz="2400" b="1" dirty="0" smtClean="0"/>
              <a:t> 폐지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(</a:t>
            </a:r>
            <a:r>
              <a:rPr lang="ko-KR" altLang="en-US" sz="2400" b="1" dirty="0" smtClean="0"/>
              <a:t>귀족 세력 견제 의도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ㆍ성덕왕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백성에게 정전 지급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(</a:t>
            </a:r>
            <a:r>
              <a:rPr lang="ko-KR" altLang="en-US" sz="2400" b="1" dirty="0" smtClean="0"/>
              <a:t>백성에 대한 국가의 지배력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강화 의도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931" y="1746447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수취 제도 정비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민정 문서를 기반으로 조세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공물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역 부과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ㆍ민정</a:t>
            </a:r>
            <a:r>
              <a:rPr lang="ko-KR" altLang="en-US" sz="2400" b="1" dirty="0" smtClean="0"/>
              <a:t> 문서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매년 촌락의 변동 사항을 조사하여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년마다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작성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ㆍ조세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수확량의 </a:t>
            </a:r>
            <a:r>
              <a:rPr lang="en-US" altLang="ko-KR" sz="2400" b="1" dirty="0" smtClean="0"/>
              <a:t>1/10 </a:t>
            </a:r>
            <a:r>
              <a:rPr lang="ko-KR" altLang="en-US" sz="2400" b="1" dirty="0" smtClean="0"/>
              <a:t>정도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남의 토지 </a:t>
            </a:r>
            <a:r>
              <a:rPr lang="ko-KR" altLang="en-US" sz="2400" b="1" dirty="0" err="1" smtClean="0"/>
              <a:t>경작시</a:t>
            </a:r>
            <a:r>
              <a:rPr lang="ko-KR" altLang="en-US" sz="2400" b="1" dirty="0" smtClean="0"/>
              <a:t> 수확량의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반 이상 납부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ㆍ공물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촌락 단위로 특산물 납부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군역을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비롯한 각종 부역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556792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통일 신라의 경제 활동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상업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농업 생산력 성장 → 인구 및 상품 수요 증가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→ 경주에 서시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남시</a:t>
            </a:r>
            <a:r>
              <a:rPr lang="ko-KR" altLang="en-US" sz="2400" b="1" dirty="0" smtClean="0"/>
              <a:t> 추가 설치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대외 무역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공무역과 사무역 성행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이슬람 상인 왕래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err="1" smtClean="0"/>
              <a:t>울산항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신라인의 해외 진출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당의 </a:t>
            </a:r>
            <a:r>
              <a:rPr lang="ko-KR" altLang="en-US" sz="2400" b="1" dirty="0" err="1" smtClean="0"/>
              <a:t>산둥</a:t>
            </a:r>
            <a:r>
              <a:rPr lang="ko-KR" altLang="en-US" sz="2400" b="1" dirty="0" smtClean="0"/>
              <a:t> 반도에 </a:t>
            </a:r>
            <a:r>
              <a:rPr lang="ko-KR" altLang="en-US" sz="2400" b="1" dirty="0" err="1" smtClean="0"/>
              <a:t>신라방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신라촌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형성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장보고의 활약</a:t>
            </a:r>
            <a:r>
              <a:rPr lang="en-US" altLang="ko-KR" sz="2400" b="1" dirty="0" smtClean="0"/>
              <a:t>(9</a:t>
            </a:r>
            <a:r>
              <a:rPr lang="ko-KR" altLang="en-US" sz="2400" b="1" dirty="0" smtClean="0"/>
              <a:t>세기</a:t>
            </a:r>
            <a:r>
              <a:rPr lang="en-US" altLang="ko-KR" sz="2400" b="1" dirty="0" smtClean="0"/>
              <a:t>): </a:t>
            </a:r>
            <a:r>
              <a:rPr lang="ko-KR" altLang="en-US" sz="2400" b="1" dirty="0" smtClean="0"/>
              <a:t>완도에 청해진 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해상 무역권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장악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35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4056" y="1988840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신라 말기의 경제 상황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귀족</a:t>
            </a:r>
            <a:r>
              <a:rPr lang="en-US" altLang="ko-KR" sz="2400" b="1" dirty="0" smtClean="0"/>
              <a:t>: 8</a:t>
            </a:r>
            <a:r>
              <a:rPr lang="ko-KR" altLang="en-US" sz="2400" b="1" dirty="0" smtClean="0"/>
              <a:t>세기 후반 </a:t>
            </a:r>
            <a:r>
              <a:rPr lang="ko-KR" altLang="en-US" sz="2400" b="1" dirty="0" err="1" smtClean="0"/>
              <a:t>녹읍</a:t>
            </a:r>
            <a:r>
              <a:rPr lang="ko-KR" altLang="en-US" sz="2400" b="1" dirty="0" smtClean="0"/>
              <a:t> 부활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대규모 농장 소유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국가 재정 악화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농민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귀족에게 토지 상실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조세 부담 증가 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노비로 몰락하거나 유랑 → 농민 봉기 증가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적고적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초적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54943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831593" cy="4091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973622"/>
            <a:ext cx="432048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▶ 신라 말의 경제적 모순을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간단히 지적해 보자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귀족들이 대규모 농장을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차지하면서 국가 재정과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농민의 생활은 날로 궁핍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해졌다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6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3030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6931" y="1340768"/>
            <a:ext cx="456310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발해의 경제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농업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주로 </a:t>
            </a:r>
            <a:r>
              <a:rPr lang="ko-KR" altLang="en-US" sz="2400" b="1" dirty="0" err="1" smtClean="0"/>
              <a:t>밭작물</a:t>
            </a:r>
            <a:r>
              <a:rPr lang="ko-KR" altLang="en-US" sz="2400" b="1" dirty="0" smtClean="0"/>
              <a:t> 재배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일부 지역에서는 벼농사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철제 농기구 이용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우경 시행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목축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수렵 발달 → 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모피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녹용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사향 등 수출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수공업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금속 공예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직물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도자기 등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상업 발달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대외 무역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당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발해관</a:t>
            </a:r>
            <a:r>
              <a:rPr lang="ko-KR" altLang="en-US" sz="2400" b="1" dirty="0" smtClean="0"/>
              <a:t> 설치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신라도 설치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및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서역과도 활발히 교류</a:t>
            </a:r>
            <a:endParaRPr lang="en-US" altLang="ko-K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3"/>
            <a:ext cx="4000528" cy="376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14942" y="564357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200" b="1" dirty="0" smtClean="0">
                <a:latin typeface="Adobe 고딕 Std B" pitchFamily="34" charset="-127"/>
                <a:ea typeface="Adobe 고딕 Std B" pitchFamily="34" charset="-127"/>
              </a:rPr>
              <a:t>통일 신라와 발해의 대외 무역로</a:t>
            </a:r>
            <a:endParaRPr lang="en-US" altLang="ko-KR" sz="12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9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476</Words>
  <Application>Microsoft Office PowerPoint</Application>
  <PresentationFormat>화면 슬라이드 쇼(4:3)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208</cp:revision>
  <dcterms:created xsi:type="dcterms:W3CDTF">2013-03-25T12:51:11Z</dcterms:created>
  <dcterms:modified xsi:type="dcterms:W3CDTF">2013-12-18T00:11:44Z</dcterms:modified>
</cp:coreProperties>
</file>