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65" r:id="rId6"/>
    <p:sldId id="266" r:id="rId7"/>
    <p:sldId id="269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99"/>
            <a:ext cx="9144000" cy="6853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8512" y="3121200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400" b="1" dirty="0" smtClean="0"/>
              <a:t>4. </a:t>
            </a:r>
            <a:r>
              <a:rPr lang="ko-KR" altLang="en-US" sz="2400" b="1" dirty="0" smtClean="0"/>
              <a:t>경제 활동과 사회 모습</a:t>
            </a:r>
            <a:endParaRPr lang="en-US" altLang="ko-KR" sz="24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삼국의 경제</a:t>
            </a:r>
            <a:endParaRPr lang="ko-KR" altLang="en-US" sz="1600" dirty="0"/>
          </a:p>
        </p:txBody>
      </p:sp>
      <p:grpSp>
        <p:nvGrpSpPr>
          <p:cNvPr id="7" name="그룹 6"/>
          <p:cNvGrpSpPr/>
          <p:nvPr/>
        </p:nvGrpSpPr>
        <p:grpSpPr>
          <a:xfrm>
            <a:off x="7263455" y="3603555"/>
            <a:ext cx="260873" cy="338554"/>
            <a:chOff x="6381669" y="3444431"/>
            <a:chExt cx="260873" cy="338554"/>
          </a:xfrm>
        </p:grpSpPr>
        <p:sp>
          <p:nvSpPr>
            <p:cNvPr id="8" name="TextBox 7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331190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627334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9697" y="2257349"/>
            <a:ext cx="494061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신분별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/>
              <a:t>경제 활동의 차이점을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파악할 수 있다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39695" y="3528680"/>
            <a:ext cx="486860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 삼국의 상업과 대외 무역이 활발하게 전개되었음을 이해할 수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있다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활동과 사회 모습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삼국의 경제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66602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539552" y="2106487"/>
            <a:ext cx="432048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 농사는 정치의 근본이요</a:t>
            </a:r>
            <a:r>
              <a:rPr lang="en-US" altLang="ko-KR" sz="2400" b="1" dirty="0" smtClean="0"/>
              <a:t>. 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먹는 것은 백성에게 하늘이나 다름없이 귀중한 것이다</a:t>
            </a:r>
            <a:r>
              <a:rPr lang="en-US" altLang="ko-KR" sz="2400" b="1" dirty="0" smtClean="0"/>
              <a:t>. 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모든 주와 군에서는 제방을 수리하고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전야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田野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를 널리 개척하라</a:t>
            </a:r>
            <a:r>
              <a:rPr lang="en-US" altLang="ko-KR" sz="2400" b="1" dirty="0" smtClean="0"/>
              <a:t>.</a:t>
            </a:r>
          </a:p>
          <a:p>
            <a:pPr algn="r" fontAlgn="base" latinLnBrk="0">
              <a:lnSpc>
                <a:spcPct val="120000"/>
              </a:lnSpc>
            </a:pPr>
            <a:r>
              <a:rPr lang="en-US" altLang="ko-KR" sz="2400" b="1" dirty="0" smtClean="0"/>
              <a:t>- “</a:t>
            </a:r>
            <a:r>
              <a:rPr lang="ko-KR" altLang="en-US" sz="2400" b="1" dirty="0" smtClean="0"/>
              <a:t>삼국사기”</a:t>
            </a:r>
            <a:r>
              <a:rPr lang="en-US" altLang="ko-KR" sz="2400" b="1" dirty="0" smtClean="0"/>
              <a:t>-</a:t>
            </a:r>
            <a:endParaRPr lang="ko-KR" altLang="en-US" sz="2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7384" y="2348881"/>
            <a:ext cx="4227104" cy="20210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32040" y="4437112"/>
            <a:ext cx="37444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</a:t>
            </a:r>
            <a:r>
              <a:rPr lang="ko-KR" altLang="en-US" sz="1400" b="1" dirty="0" smtClean="0"/>
              <a:t>삼국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시대의 철제 농기구</a:t>
            </a:r>
            <a:endParaRPr lang="en-US" altLang="ko-KR" sz="1400" b="1" dirty="0" smtClean="0"/>
          </a:p>
          <a:p>
            <a:r>
              <a:rPr lang="ko-KR" altLang="en-US" sz="1050" dirty="0" smtClean="0"/>
              <a:t> 왼쪽부터 농경지의 터를 고르는 농기구</a:t>
            </a:r>
            <a:r>
              <a:rPr lang="en-US" altLang="ko-KR" sz="1050" dirty="0" smtClean="0"/>
              <a:t>(</a:t>
            </a:r>
            <a:r>
              <a:rPr lang="ko-KR" altLang="en-US" sz="1050" dirty="0" smtClean="0"/>
              <a:t>경북 경주 출토</a:t>
            </a:r>
            <a:r>
              <a:rPr lang="en-US" altLang="ko-KR" sz="1050" dirty="0" smtClean="0"/>
              <a:t>), </a:t>
            </a:r>
            <a:r>
              <a:rPr lang="ko-KR" altLang="en-US" sz="1050" dirty="0" smtClean="0"/>
              <a:t>보습</a:t>
            </a:r>
            <a:r>
              <a:rPr lang="en-US" altLang="ko-KR" sz="1050" dirty="0" smtClean="0"/>
              <a:t>(</a:t>
            </a:r>
            <a:r>
              <a:rPr lang="ko-KR" altLang="en-US" sz="1050" dirty="0" smtClean="0"/>
              <a:t>서울 구의동 유적 출토</a:t>
            </a:r>
            <a:r>
              <a:rPr lang="en-US" altLang="ko-KR" sz="1050" dirty="0" smtClean="0"/>
              <a:t>),  </a:t>
            </a:r>
            <a:r>
              <a:rPr lang="ko-KR" altLang="en-US" sz="1050" dirty="0" err="1" smtClean="0"/>
              <a:t>쇠삽날</a:t>
            </a:r>
            <a:r>
              <a:rPr lang="en-US" altLang="ko-KR" sz="1050" dirty="0" smtClean="0"/>
              <a:t>(</a:t>
            </a:r>
            <a:r>
              <a:rPr lang="ko-KR" altLang="en-US" sz="1050" dirty="0" err="1" smtClean="0"/>
              <a:t>몽촌토성</a:t>
            </a:r>
            <a:r>
              <a:rPr lang="ko-KR" altLang="en-US" sz="1050" dirty="0" smtClean="0"/>
              <a:t> 출토</a:t>
            </a:r>
            <a:r>
              <a:rPr lang="en-US" altLang="ko-KR" sz="1050" dirty="0" smtClean="0"/>
              <a:t>)</a:t>
            </a:r>
            <a:r>
              <a:rPr lang="ko-KR" altLang="en-US" sz="1050" dirty="0" smtClean="0"/>
              <a:t>이다</a:t>
            </a:r>
            <a:r>
              <a:rPr lang="en-US" altLang="ko-KR" sz="1050" dirty="0" smtClean="0"/>
              <a:t>.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6931" y="1628800"/>
            <a:ext cx="853244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귀족 중심의 경제 생활 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① 국왕</a:t>
            </a:r>
            <a:r>
              <a:rPr lang="en-US" altLang="ko-KR" sz="2400" b="1" dirty="0" smtClean="0"/>
              <a:t>: ‘</a:t>
            </a:r>
            <a:r>
              <a:rPr lang="ko-KR" altLang="en-US" sz="2400" b="1" dirty="0" smtClean="0"/>
              <a:t>왕토 사상</a:t>
            </a:r>
            <a:r>
              <a:rPr lang="en-US" altLang="ko-KR" sz="2400" b="1" dirty="0" smtClean="0"/>
              <a:t>’</a:t>
            </a:r>
            <a:r>
              <a:rPr lang="ko-KR" altLang="en-US" sz="2400" b="1" dirty="0" smtClean="0"/>
              <a:t>을 바탕으로 조세 수취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관리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귀족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에게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 토지 지급 → 실제로는 개인 소유지도 존재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② 귀족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식읍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녹읍을</a:t>
            </a:r>
            <a:r>
              <a:rPr lang="ko-KR" altLang="en-US" sz="2400" b="1" dirty="0" smtClean="0"/>
              <a:t> 지급 받아 해당 지역의 토지와 농민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 에 대해 지배권 행사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사유지와 노비 소유</a:t>
            </a: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③ 농민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자기 소유지나 귀족의 토지를 경작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국가와 귀족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 </a:t>
            </a:r>
            <a:r>
              <a:rPr lang="ko-KR" altLang="en-US" sz="2400" b="1" dirty="0" smtClean="0"/>
              <a:t>에게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조세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곡물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포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특산물 납부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노동력 징발</a:t>
            </a:r>
            <a:r>
              <a:rPr lang="en-US" altLang="ko-KR" sz="2400" b="1" dirty="0" smtClean="0"/>
              <a:t>(15</a:t>
            </a:r>
            <a:r>
              <a:rPr lang="ko-KR" altLang="en-US" sz="2400" b="1" dirty="0" smtClean="0"/>
              <a:t>세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 </a:t>
            </a:r>
            <a:r>
              <a:rPr lang="ko-KR" altLang="en-US" sz="2400" b="1" dirty="0" smtClean="0"/>
              <a:t>이상 남자</a:t>
            </a:r>
            <a:r>
              <a:rPr lang="en-US" altLang="ko-KR" sz="2400" b="1" dirty="0" smtClean="0"/>
              <a:t>)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20" name="TextBox 19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활동과 사회 모습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삼국의 경제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 bwMode="auto">
            <a:xfrm>
              <a:off x="66602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2955" y="1628800"/>
            <a:ext cx="5139165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농업 생산력을 높이기 위한 정책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배경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시비법이</a:t>
            </a:r>
            <a:r>
              <a:rPr lang="ko-KR" altLang="en-US" sz="2400" b="1" dirty="0" smtClean="0"/>
              <a:t> 발달하지 못해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토지의 생산성 낮음</a:t>
            </a:r>
            <a:r>
              <a:rPr lang="en-US" altLang="ko-KR" sz="2400" b="1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정책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ㆍ철제</a:t>
            </a:r>
            <a:r>
              <a:rPr lang="ko-KR" altLang="en-US" sz="2400" b="1" dirty="0" smtClean="0"/>
              <a:t> 농기구 보급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우경 장려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황무지 개척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수리 시설 확충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(</a:t>
            </a:r>
            <a:r>
              <a:rPr lang="ko-KR" altLang="en-US" sz="2400" b="1" dirty="0" smtClean="0"/>
              <a:t>보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저수지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ㆍ유랑민을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/>
              <a:t>모아 농사짓게 함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농업에 소홀한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관리 문책</a:t>
            </a:r>
            <a:r>
              <a:rPr lang="en-US" altLang="ko-KR" sz="2400" b="1" dirty="0" smtClean="0"/>
              <a:t> </a:t>
            </a:r>
            <a:endParaRPr lang="ko-KR" altLang="en-US" sz="2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18" name="TextBox 17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활동과 사회 모습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삼국의 경제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66602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242520"/>
            <a:ext cx="3008674" cy="247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05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6931" y="1768748"/>
            <a:ext cx="8532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상공업과 대외 무역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① 수공업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국가에서 수공업 생산을 담당하는 관청을 두고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장인을 소속시켜 국가나 왕실에 필요한 물품을 생산</a:t>
            </a:r>
            <a:endParaRPr lang="en-US" altLang="ko-KR" sz="2400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상업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수도에 시장 개설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신라</a:t>
            </a:r>
            <a:r>
              <a:rPr lang="en-US" altLang="ko-KR" sz="2400" b="1" dirty="0" smtClean="0"/>
              <a:t>-6</a:t>
            </a:r>
            <a:r>
              <a:rPr lang="ko-KR" altLang="en-US" sz="2400" b="1" dirty="0" smtClean="0"/>
              <a:t>세기 </a:t>
            </a:r>
            <a:r>
              <a:rPr lang="ko-KR" altLang="en-US" sz="2400" b="1" dirty="0" err="1" smtClean="0"/>
              <a:t>지증왕</a:t>
            </a:r>
            <a:r>
              <a:rPr lang="ko-KR" altLang="en-US" sz="2400" b="1" dirty="0" smtClean="0"/>
              <a:t> 때 경주에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동시 설치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행상이 지방 특산물 매매</a:t>
            </a:r>
            <a:endParaRPr lang="ko-KR" alt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활동과 사회 모습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삼국의 경제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66602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355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1" name="그룹 10"/>
          <p:cNvGrpSpPr/>
          <p:nvPr/>
        </p:nvGrpSpPr>
        <p:grpSpPr>
          <a:xfrm>
            <a:off x="3779912" y="-27384"/>
            <a:ext cx="5184576" cy="954107"/>
            <a:chOff x="3779912" y="26621"/>
            <a:chExt cx="5184576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3779912" y="26621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활동과 사회 모습 </a:t>
              </a:r>
              <a:r>
                <a:rPr lang="ko-KR" alt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           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삼국의 경제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666023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1520" y="1628800"/>
            <a:ext cx="514863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③ 국제 무역</a:t>
            </a:r>
            <a:r>
              <a:rPr lang="en-US" altLang="ko-KR" sz="2400" b="1" dirty="0" smtClean="0"/>
              <a:t>: 4</a:t>
            </a:r>
            <a:r>
              <a:rPr lang="ko-KR" altLang="en-US" sz="2400" b="1" dirty="0" smtClean="0"/>
              <a:t>세기 이후 크게 발달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(</a:t>
            </a:r>
            <a:r>
              <a:rPr lang="ko-KR" altLang="en-US" sz="2400" b="1" dirty="0" smtClean="0"/>
              <a:t>주로 공무역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ㆍ고구려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중국의 </a:t>
            </a:r>
            <a:r>
              <a:rPr lang="ko-KR" altLang="en-US" sz="2400" b="1" dirty="0" err="1" smtClean="0"/>
              <a:t>남북조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북방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유목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민족 등과 교역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ㆍ백제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중국 남조 및 왜와 교역</a:t>
            </a:r>
            <a:r>
              <a:rPr lang="en-US" altLang="ko-KR" sz="2400" b="1" dirty="0" smtClean="0"/>
              <a:t>, </a:t>
            </a: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서남해 교역로 장악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ㆍ신라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초기에 고구려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백제를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통해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중국과 교류 → 한강 유역을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차지한 후 중국과 직접 교류</a:t>
            </a:r>
            <a:endParaRPr lang="en-US" altLang="ko-KR" sz="2400" b="1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5563" y="1583383"/>
            <a:ext cx="3209564" cy="440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6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810311"/>
            <a:ext cx="3168352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남북국의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 경제</a:t>
            </a:r>
            <a:endParaRPr lang="en-US" altLang="ko-KR" sz="2000" b="1" dirty="0" smtClean="0"/>
          </a:p>
          <a:p>
            <a:pPr algn="r">
              <a:lnSpc>
                <a:spcPct val="120000"/>
              </a:lnSpc>
            </a:pPr>
            <a:endParaRPr lang="en-US" altLang="ko-KR" sz="20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403</Words>
  <Application>Microsoft Office PowerPoint</Application>
  <PresentationFormat>화면 슬라이드 쇼(4:3)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157</cp:revision>
  <dcterms:created xsi:type="dcterms:W3CDTF">2013-03-25T12:51:11Z</dcterms:created>
  <dcterms:modified xsi:type="dcterms:W3CDTF">2013-12-10T08:41:04Z</dcterms:modified>
</cp:coreProperties>
</file>