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69" r:id="rId5"/>
    <p:sldId id="270" r:id="rId6"/>
    <p:sldId id="271" r:id="rId7"/>
    <p:sldId id="272" r:id="rId8"/>
    <p:sldId id="273" r:id="rId9"/>
    <p:sldId id="264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1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2013-04-04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2013-04-04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2013-04-04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2013-04-04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2013-04-04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2013-04-04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2013-04-04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2013-04-04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2013-04-04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2013-04-04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2013-04-04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2013-04-04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99"/>
            <a:ext cx="9144000" cy="68538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08512" y="3121200"/>
            <a:ext cx="4139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400" b="1" dirty="0"/>
              <a:t>3</a:t>
            </a:r>
            <a:r>
              <a:rPr lang="en-US" altLang="ko-KR" sz="2400" b="1" dirty="0" smtClean="0"/>
              <a:t>. </a:t>
            </a:r>
            <a:r>
              <a:rPr lang="ko-KR" altLang="en-US" sz="2400" b="1" dirty="0" smtClean="0"/>
              <a:t>남북국의 정치 발전</a:t>
            </a:r>
            <a:endParaRPr lang="en-US" altLang="ko-KR" sz="500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발해의 성립과 발전</a:t>
            </a:r>
            <a:endParaRPr lang="ko-KR" altLang="en-US" sz="1600" dirty="0"/>
          </a:p>
        </p:txBody>
      </p:sp>
      <p:grpSp>
        <p:nvGrpSpPr>
          <p:cNvPr id="5" name="그룹 4"/>
          <p:cNvGrpSpPr/>
          <p:nvPr/>
        </p:nvGrpSpPr>
        <p:grpSpPr>
          <a:xfrm>
            <a:off x="6570534" y="3603555"/>
            <a:ext cx="260873" cy="338554"/>
            <a:chOff x="4842342" y="3444431"/>
            <a:chExt cx="260873" cy="338554"/>
          </a:xfrm>
        </p:grpSpPr>
        <p:sp>
          <p:nvSpPr>
            <p:cNvPr id="7" name="TextBox 6"/>
            <p:cNvSpPr txBox="1"/>
            <p:nvPr/>
          </p:nvSpPr>
          <p:spPr>
            <a:xfrm>
              <a:off x="4842342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2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4860032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2505273"/>
            <a:ext cx="531992" cy="35292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9471" y="3585393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9697" y="2451190"/>
            <a:ext cx="4940616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 </a:t>
            </a:r>
            <a:r>
              <a:rPr lang="ko-KR" altLang="en-US" sz="2400" b="1" dirty="0" smtClean="0"/>
              <a:t>발해가 </a:t>
            </a:r>
            <a:r>
              <a:rPr lang="ko-KR" altLang="en-US" sz="2400" b="1" dirty="0"/>
              <a:t>고구려를 계승한 역사적 의의에 </a:t>
            </a:r>
            <a:r>
              <a:rPr lang="ko-KR" altLang="en-US" sz="2400" b="1" dirty="0" smtClean="0"/>
              <a:t>대해 탐구한다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39696" y="3528680"/>
            <a:ext cx="4940617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 </a:t>
            </a:r>
            <a:r>
              <a:rPr lang="ko-KR" altLang="en-US" sz="2400" b="1" dirty="0" smtClean="0"/>
              <a:t>발해의 </a:t>
            </a:r>
            <a:r>
              <a:rPr lang="ko-KR" altLang="en-US" sz="2400" b="1" dirty="0"/>
              <a:t>정치 체제와 발전 과정에 대해 파악한다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7" name="그룹 6"/>
          <p:cNvGrpSpPr/>
          <p:nvPr/>
        </p:nvGrpSpPr>
        <p:grpSpPr>
          <a:xfrm>
            <a:off x="4211960" y="26621"/>
            <a:ext cx="4752528" cy="861774"/>
            <a:chOff x="4211960" y="26621"/>
            <a:chExt cx="4752528" cy="861774"/>
          </a:xfrm>
        </p:grpSpPr>
        <p:sp>
          <p:nvSpPr>
            <p:cNvPr id="9" name="TextBox 8"/>
            <p:cNvSpPr txBox="1"/>
            <p:nvPr/>
          </p:nvSpPr>
          <p:spPr>
            <a:xfrm>
              <a:off x="4211960" y="26621"/>
              <a:ext cx="475252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남북국의 정치 발전  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발해의 성립과 발전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" name="모서리가 둥근 직사각형 5"/>
            <p:cNvSpPr/>
            <p:nvPr/>
          </p:nvSpPr>
          <p:spPr bwMode="auto">
            <a:xfrm>
              <a:off x="5508104" y="449513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1043608" y="1424300"/>
            <a:ext cx="6838950" cy="3886200"/>
            <a:chOff x="1043608" y="1198984"/>
            <a:chExt cx="6838950" cy="3886200"/>
          </a:xfrm>
        </p:grpSpPr>
        <p:pic>
          <p:nvPicPr>
            <p:cNvPr id="1026" name="Picture 2" descr="C:\Users\ygp\Desktop\1등주성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3608" y="1198984"/>
              <a:ext cx="6838950" cy="3886200"/>
            </a:xfrm>
            <a:prstGeom prst="rect">
              <a:avLst/>
            </a:prstGeom>
            <a:noFill/>
          </p:spPr>
        </p:pic>
        <p:sp>
          <p:nvSpPr>
            <p:cNvPr id="10" name="타원 9"/>
            <p:cNvSpPr/>
            <p:nvPr/>
          </p:nvSpPr>
          <p:spPr>
            <a:xfrm>
              <a:off x="1122859" y="2648197"/>
              <a:ext cx="2376264" cy="2340000"/>
            </a:xfrm>
            <a:prstGeom prst="ellipse">
              <a:avLst/>
            </a:prstGeom>
            <a:noFill/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17862" y="53012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▲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등주성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중국 산둥 성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수・당 시대 최대 무역 항구였다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pic>
        <p:nvPicPr>
          <p:cNvPr id="2" name="Picture 2" descr="C:\Users\ygp_ad\Desktop\998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4091" y="2276872"/>
            <a:ext cx="4191629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9512" y="1772816"/>
            <a:ext cx="853244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ko-KR" altLang="en-US" sz="2400" b="1" dirty="0" smtClean="0">
                <a:solidFill>
                  <a:srgbClr val="0070C0"/>
                </a:solidFill>
              </a:rPr>
              <a:t>건국</a:t>
            </a:r>
            <a:endParaRPr lang="ko-KR" altLang="en-US" sz="2400" dirty="0">
              <a:solidFill>
                <a:srgbClr val="0070C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고구려 장군 출신 대조영이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고구려 </a:t>
            </a:r>
            <a:r>
              <a:rPr lang="ko-KR" altLang="en-US" sz="2400" b="1" dirty="0"/>
              <a:t>유민과 말갈인을 </a:t>
            </a:r>
            <a:r>
              <a:rPr lang="ko-KR" altLang="en-US" sz="2400" b="1" dirty="0" smtClean="0"/>
              <a:t>이끌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고 </a:t>
            </a:r>
            <a:r>
              <a:rPr lang="ko-KR" altLang="en-US" sz="2400" b="1" dirty="0"/>
              <a:t>동모산에서 건국</a:t>
            </a:r>
            <a:r>
              <a:rPr lang="en-US" altLang="ko-KR" sz="2400" b="1" dirty="0"/>
              <a:t>(698</a:t>
            </a:r>
            <a:r>
              <a:rPr lang="en-US" altLang="ko-KR" sz="2400" b="1" dirty="0" smtClean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의의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고구려를 계승하여 </a:t>
            </a:r>
            <a:r>
              <a:rPr lang="ko-KR" altLang="en-US" sz="2400" b="1" dirty="0" smtClean="0"/>
              <a:t>만주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 에서 </a:t>
            </a:r>
            <a:r>
              <a:rPr lang="ko-KR" altLang="en-US" sz="2400" b="1" dirty="0"/>
              <a:t>활동한 우리 </a:t>
            </a:r>
            <a:r>
              <a:rPr lang="ko-KR" altLang="en-US" sz="2400" b="1" dirty="0" smtClean="0"/>
              <a:t>민족의 국가</a:t>
            </a:r>
            <a:endParaRPr lang="ko-KR" altLang="en-US" sz="2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4211960" y="26621"/>
            <a:ext cx="4752528" cy="861774"/>
            <a:chOff x="4211960" y="26621"/>
            <a:chExt cx="4752528" cy="861774"/>
          </a:xfrm>
        </p:grpSpPr>
        <p:sp>
          <p:nvSpPr>
            <p:cNvPr id="10" name="TextBox 9"/>
            <p:cNvSpPr txBox="1"/>
            <p:nvPr/>
          </p:nvSpPr>
          <p:spPr>
            <a:xfrm>
              <a:off x="4211960" y="26621"/>
              <a:ext cx="475252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남북국의 정치 발전  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발해의 성립과 발전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508104" y="449513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2089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5191" y="1772816"/>
            <a:ext cx="853244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발전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dirty="0" smtClean="0"/>
              <a:t> </a:t>
            </a:r>
            <a:r>
              <a:rPr lang="ko-KR" altLang="en-US" sz="2400" b="1" dirty="0" smtClean="0"/>
              <a:t>① </a:t>
            </a:r>
            <a:r>
              <a:rPr lang="ko-KR" altLang="en-US" sz="2400" b="1" dirty="0"/>
              <a:t>영토 확대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건국 초부터 </a:t>
            </a:r>
            <a:r>
              <a:rPr lang="ko-KR" altLang="en-US" sz="2400" b="1" dirty="0" smtClean="0"/>
              <a:t>고구려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옛 땅 수복 노력 → 당의 </a:t>
            </a:r>
            <a:r>
              <a:rPr lang="ko-KR" altLang="en-US" sz="2400" b="1" dirty="0" smtClean="0"/>
              <a:t>견제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② </a:t>
            </a:r>
            <a:r>
              <a:rPr lang="ko-KR" altLang="en-US" sz="2400" b="1" dirty="0"/>
              <a:t>무왕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당과 대결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장문휴의 </a:t>
            </a:r>
            <a:r>
              <a:rPr lang="ko-KR" altLang="en-US" sz="2400" b="1" dirty="0" smtClean="0"/>
              <a:t>등주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원정</a:t>
            </a:r>
            <a:r>
              <a:rPr lang="en-US" altLang="ko-KR" sz="2400" b="1" dirty="0"/>
              <a:t>), </a:t>
            </a:r>
            <a:r>
              <a:rPr lang="ko-KR" altLang="en-US" sz="2400" b="1" dirty="0"/>
              <a:t>돌궐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일본과 친교 </a:t>
            </a:r>
            <a:r>
              <a:rPr lang="ko-KR" altLang="en-US" sz="2400" b="1" dirty="0" smtClean="0"/>
              <a:t>→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동북아시아 세력 균형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pic>
        <p:nvPicPr>
          <p:cNvPr id="3" name="Picture 2" descr="C:\Users\ygp_ad\Desktop\773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7402" y="1268997"/>
            <a:ext cx="3906598" cy="468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그룹 8"/>
          <p:cNvGrpSpPr/>
          <p:nvPr/>
        </p:nvGrpSpPr>
        <p:grpSpPr>
          <a:xfrm>
            <a:off x="4211960" y="26621"/>
            <a:ext cx="4752528" cy="861774"/>
            <a:chOff x="4211960" y="26621"/>
            <a:chExt cx="4752528" cy="861774"/>
          </a:xfrm>
        </p:grpSpPr>
        <p:sp>
          <p:nvSpPr>
            <p:cNvPr id="10" name="TextBox 9"/>
            <p:cNvSpPr txBox="1"/>
            <p:nvPr/>
          </p:nvSpPr>
          <p:spPr>
            <a:xfrm>
              <a:off x="4211960" y="26621"/>
              <a:ext cx="475252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남북국의 정치 발전  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발해의 성립과 발전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508104" y="449513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523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5191" y="1772816"/>
            <a:ext cx="853244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③ 문왕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당과 친선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신라와 사신 교환</a:t>
            </a:r>
            <a:r>
              <a:rPr lang="en-US" altLang="ko-KR" sz="2400" b="1" dirty="0"/>
              <a:t>, 3</a:t>
            </a:r>
            <a:r>
              <a:rPr lang="ko-KR" altLang="en-US" sz="2400" b="1" dirty="0"/>
              <a:t>성 </a:t>
            </a:r>
            <a:r>
              <a:rPr lang="en-US" altLang="ko-KR" sz="2400" b="1" dirty="0"/>
              <a:t>6</a:t>
            </a:r>
            <a:r>
              <a:rPr lang="ko-KR" altLang="en-US" sz="2400" b="1" dirty="0"/>
              <a:t>부 중심 통치 </a:t>
            </a:r>
            <a:r>
              <a:rPr lang="ko-KR" altLang="en-US" sz="2400" b="1" dirty="0" smtClean="0"/>
              <a:t>체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 제 정비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④ </a:t>
            </a:r>
            <a:r>
              <a:rPr lang="ko-KR" altLang="en-US" sz="2400" b="1" dirty="0"/>
              <a:t>선왕</a:t>
            </a:r>
            <a:r>
              <a:rPr lang="en-US" altLang="ko-KR" sz="2400" b="1" dirty="0"/>
              <a:t>(9</a:t>
            </a:r>
            <a:r>
              <a:rPr lang="ko-KR" altLang="en-US" sz="2400" b="1" dirty="0"/>
              <a:t>세기</a:t>
            </a:r>
            <a:r>
              <a:rPr lang="en-US" altLang="ko-KR" sz="2400" b="1" dirty="0"/>
              <a:t>): </a:t>
            </a:r>
            <a:r>
              <a:rPr lang="ko-KR" altLang="en-US" sz="2400" b="1" dirty="0"/>
              <a:t>말갈 세력 대부분 복속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요동</a:t>
            </a:r>
            <a:r>
              <a:rPr lang="en-US" altLang="ko-KR" sz="2400" b="1" dirty="0" smtClean="0"/>
              <a:t> · </a:t>
            </a:r>
            <a:r>
              <a:rPr lang="ko-KR" altLang="en-US" sz="2400" b="1" dirty="0" smtClean="0"/>
              <a:t>연해주 </a:t>
            </a:r>
            <a:r>
              <a:rPr lang="ko-KR" altLang="en-US" sz="2400" b="1" dirty="0"/>
              <a:t>진출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 5</a:t>
            </a:r>
            <a:r>
              <a:rPr lang="ko-KR" altLang="en-US" sz="2400" b="1" dirty="0" smtClean="0"/>
              <a:t>경 </a:t>
            </a:r>
            <a:r>
              <a:rPr lang="en-US" altLang="ko-KR" sz="2400" b="1" dirty="0" smtClean="0"/>
              <a:t>15</a:t>
            </a:r>
            <a:r>
              <a:rPr lang="ko-KR" altLang="en-US" sz="2400" b="1" dirty="0" smtClean="0"/>
              <a:t>부 </a:t>
            </a:r>
            <a:r>
              <a:rPr lang="en-US" altLang="ko-KR" sz="2400" b="1" dirty="0" smtClean="0"/>
              <a:t>62</a:t>
            </a:r>
            <a:r>
              <a:rPr lang="ko-KR" altLang="en-US" sz="2400" b="1" dirty="0" smtClean="0"/>
              <a:t>주 체제 정비 → ‘해동성국’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⑤ 독자적 연호 사용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인안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대흥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건흥 등 → 당과 대등하다는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 의식</a:t>
            </a:r>
            <a:endParaRPr lang="ko-KR" alt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6" name="그룹 5"/>
          <p:cNvGrpSpPr/>
          <p:nvPr/>
        </p:nvGrpSpPr>
        <p:grpSpPr>
          <a:xfrm>
            <a:off x="4211960" y="26621"/>
            <a:ext cx="4752528" cy="861774"/>
            <a:chOff x="4211960" y="26621"/>
            <a:chExt cx="4752528" cy="861774"/>
          </a:xfrm>
        </p:grpSpPr>
        <p:sp>
          <p:nvSpPr>
            <p:cNvPr id="9" name="TextBox 8"/>
            <p:cNvSpPr txBox="1"/>
            <p:nvPr/>
          </p:nvSpPr>
          <p:spPr>
            <a:xfrm>
              <a:off x="4211960" y="26621"/>
              <a:ext cx="475252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남북국의 정치 발전  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발해의 성립과 발전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 bwMode="auto">
            <a:xfrm>
              <a:off x="5508104" y="449513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480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pic>
        <p:nvPicPr>
          <p:cNvPr id="3" name="Picture 2" descr="C:\Users\ygp_ad\Desktop\5668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72998"/>
            <a:ext cx="3330400" cy="33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96931" y="1610039"/>
            <a:ext cx="8532440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통치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체제</a:t>
            </a:r>
            <a:endParaRPr lang="ko-KR" altLang="en-US" sz="2400" dirty="0">
              <a:solidFill>
                <a:srgbClr val="0070C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dirty="0" smtClean="0"/>
              <a:t> </a:t>
            </a:r>
            <a:r>
              <a:rPr lang="ko-KR" altLang="en-US" sz="2400" b="1" dirty="0" smtClean="0"/>
              <a:t>① </a:t>
            </a:r>
            <a:r>
              <a:rPr lang="ko-KR" altLang="en-US" sz="2400" b="1" dirty="0"/>
              <a:t>중앙</a:t>
            </a:r>
            <a:r>
              <a:rPr lang="en-US" altLang="ko-KR" sz="2400" b="1" dirty="0"/>
              <a:t>: 3</a:t>
            </a:r>
            <a:r>
              <a:rPr lang="ko-KR" altLang="en-US" sz="2400" b="1" dirty="0"/>
              <a:t>성 </a:t>
            </a:r>
            <a:r>
              <a:rPr lang="en-US" altLang="ko-KR" sz="2400" b="1" dirty="0"/>
              <a:t>6</a:t>
            </a:r>
            <a:r>
              <a:rPr lang="ko-KR" altLang="en-US" sz="2400" b="1" dirty="0"/>
              <a:t>부제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당의 제도 수용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 명칭과 </a:t>
            </a:r>
            <a:r>
              <a:rPr lang="ko-KR" altLang="en-US" sz="2400" b="1" dirty="0"/>
              <a:t>운영은 독자적</a:t>
            </a:r>
            <a:r>
              <a:rPr lang="en-US" altLang="ko-KR" sz="2400" b="1" dirty="0"/>
              <a:t>) </a:t>
            </a:r>
            <a:r>
              <a:rPr lang="ko-KR" altLang="en-US" sz="2400" b="1" dirty="0" smtClean="0"/>
              <a:t>→ 정당성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의 대내상이 국정 총괄</a:t>
            </a:r>
            <a:r>
              <a:rPr lang="en-US" altLang="ko-KR" sz="2400" b="1" dirty="0"/>
              <a:t>, 6</a:t>
            </a:r>
            <a:r>
              <a:rPr lang="ko-KR" altLang="en-US" sz="2400" b="1" dirty="0"/>
              <a:t>부 </a:t>
            </a:r>
            <a:r>
              <a:rPr lang="ko-KR" altLang="en-US" sz="2400" b="1" dirty="0" smtClean="0"/>
              <a:t>명칭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에 유교 이념 반영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주자감 </a:t>
            </a:r>
            <a:r>
              <a:rPr lang="ko-KR" altLang="en-US" sz="2400" b="1" dirty="0" smtClean="0"/>
              <a:t>설립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ko-KR" altLang="en-US" sz="2400" b="1" dirty="0"/>
              <a:t>유교 교육</a:t>
            </a:r>
            <a:r>
              <a:rPr lang="en-US" altLang="ko-KR" sz="2400" b="1" dirty="0" smtClean="0"/>
              <a:t>)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지방</a:t>
            </a:r>
            <a:r>
              <a:rPr lang="en-US" altLang="ko-KR" sz="2400" b="1" dirty="0"/>
              <a:t>: 5</a:t>
            </a:r>
            <a:r>
              <a:rPr lang="ko-KR" altLang="en-US" sz="2400" b="1" dirty="0"/>
              <a:t>경 </a:t>
            </a:r>
            <a:r>
              <a:rPr lang="en-US" altLang="ko-KR" sz="2400" b="1" dirty="0"/>
              <a:t>15</a:t>
            </a:r>
            <a:r>
              <a:rPr lang="ko-KR" altLang="en-US" sz="2400" b="1" dirty="0"/>
              <a:t>부 </a:t>
            </a:r>
            <a:r>
              <a:rPr lang="en-US" altLang="ko-KR" sz="2400" b="1" dirty="0"/>
              <a:t>62</a:t>
            </a:r>
            <a:r>
              <a:rPr lang="ko-KR" altLang="en-US" sz="2400" b="1" dirty="0"/>
              <a:t>주 </a:t>
            </a:r>
            <a:r>
              <a:rPr lang="ko-KR" altLang="en-US" sz="2400" b="1" dirty="0" smtClean="0"/>
              <a:t>설치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군사</a:t>
            </a:r>
            <a:r>
              <a:rPr lang="en-US" altLang="ko-KR" sz="2400" b="1" dirty="0"/>
              <a:t>: 10</a:t>
            </a:r>
            <a:r>
              <a:rPr lang="ko-KR" altLang="en-US" sz="2400" b="1" dirty="0"/>
              <a:t>위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중앙군</a:t>
            </a:r>
            <a:r>
              <a:rPr lang="en-US" altLang="ko-KR" sz="2400" b="1" dirty="0"/>
              <a:t>), </a:t>
            </a:r>
            <a:r>
              <a:rPr lang="ko-KR" altLang="en-US" sz="2400" b="1" dirty="0"/>
              <a:t>지방군 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4211960" y="26621"/>
            <a:ext cx="4752528" cy="861774"/>
            <a:chOff x="4211960" y="26621"/>
            <a:chExt cx="4752528" cy="861774"/>
          </a:xfrm>
        </p:grpSpPr>
        <p:sp>
          <p:nvSpPr>
            <p:cNvPr id="10" name="TextBox 9"/>
            <p:cNvSpPr txBox="1"/>
            <p:nvPr/>
          </p:nvSpPr>
          <p:spPr>
            <a:xfrm>
              <a:off x="4211960" y="26621"/>
              <a:ext cx="475252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남북국의 정치 발전  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발해의 성립과 발전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508104" y="449513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4731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5191" y="1628800"/>
            <a:ext cx="853244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멸망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멸망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내부의 권력 투쟁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거란족의 성장 → 거란의 </a:t>
            </a:r>
            <a:r>
              <a:rPr lang="ko-KR" altLang="en-US" sz="2400" b="1" dirty="0" smtClean="0"/>
              <a:t>공격으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 로 </a:t>
            </a:r>
            <a:r>
              <a:rPr lang="ko-KR" altLang="en-US" sz="2400" b="1" dirty="0"/>
              <a:t>멸망</a:t>
            </a:r>
            <a:r>
              <a:rPr lang="en-US" altLang="ko-KR" sz="2400" b="1" dirty="0"/>
              <a:t>(926)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부흥 운동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발해 유민은 후발해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정안국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대발해국 </a:t>
            </a:r>
            <a:r>
              <a:rPr lang="ko-KR" altLang="en-US" sz="2400" b="1" dirty="0" smtClean="0"/>
              <a:t>등을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 세우면서 </a:t>
            </a:r>
            <a:r>
              <a:rPr lang="ko-KR" altLang="en-US" sz="2400" b="1" dirty="0"/>
              <a:t>부흥 운동 전개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발해 왕자 </a:t>
            </a:r>
            <a:r>
              <a:rPr lang="ko-KR" altLang="en-US" sz="2400" b="1" dirty="0" smtClean="0"/>
              <a:t>대광현이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유민을 이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끌고 </a:t>
            </a:r>
            <a:r>
              <a:rPr lang="ko-KR" altLang="en-US" sz="2400" b="1" dirty="0"/>
              <a:t>고려로 망명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6" name="그룹 5"/>
          <p:cNvGrpSpPr/>
          <p:nvPr/>
        </p:nvGrpSpPr>
        <p:grpSpPr>
          <a:xfrm>
            <a:off x="4211960" y="26621"/>
            <a:ext cx="4752528" cy="861774"/>
            <a:chOff x="4211960" y="26621"/>
            <a:chExt cx="4752528" cy="861774"/>
          </a:xfrm>
        </p:grpSpPr>
        <p:sp>
          <p:nvSpPr>
            <p:cNvPr id="9" name="TextBox 8"/>
            <p:cNvSpPr txBox="1"/>
            <p:nvPr/>
          </p:nvSpPr>
          <p:spPr>
            <a:xfrm>
              <a:off x="4211960" y="26621"/>
              <a:ext cx="475252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남북국의 정치 발전  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발해의 성립과 발전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 bwMode="auto">
            <a:xfrm>
              <a:off x="5508104" y="449513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9241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1760" y="2564904"/>
            <a:ext cx="4320480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   삼국의 경제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r">
              <a:lnSpc>
                <a:spcPct val="120000"/>
              </a:lnSpc>
            </a:pPr>
            <a:endParaRPr lang="en-US" altLang="ko-KR" sz="20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513779" y="2708920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380</Words>
  <Application>Microsoft Office PowerPoint</Application>
  <PresentationFormat>화면 슬라이드 쇼(4:3)</PresentationFormat>
  <Paragraphs>66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misuser</cp:lastModifiedBy>
  <cp:revision>89</cp:revision>
  <dcterms:created xsi:type="dcterms:W3CDTF">2013-03-25T12:51:11Z</dcterms:created>
  <dcterms:modified xsi:type="dcterms:W3CDTF">2013-04-04T00:25:08Z</dcterms:modified>
</cp:coreProperties>
</file>