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3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64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5" d="100"/>
          <a:sy n="105" d="100"/>
        </p:scale>
        <p:origin x="-14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52CE1-B199-4FE3-BBDA-0DF77726A523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60382-D672-47A1-8BC2-BA03AD847D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0382-D672-47A1-8BC2-BA03AD847D91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99"/>
            <a:ext cx="9144000" cy="6853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8512" y="3121200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400" b="1" dirty="0" smtClean="0"/>
              <a:t>2. </a:t>
            </a:r>
            <a:r>
              <a:rPr lang="ko-KR" altLang="en-US" sz="2400" b="1" dirty="0" smtClean="0"/>
              <a:t>삼국의 성립과 정치 발전</a:t>
            </a:r>
            <a:endParaRPr lang="en-US" altLang="ko-KR" sz="500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삼국 간의 항쟁과 신라의 삼국 통일</a:t>
            </a:r>
            <a:endParaRPr lang="ko-KR" altLang="en-US" sz="1600" dirty="0"/>
          </a:p>
        </p:txBody>
      </p:sp>
      <p:grpSp>
        <p:nvGrpSpPr>
          <p:cNvPr id="5" name="그룹 4"/>
          <p:cNvGrpSpPr/>
          <p:nvPr/>
        </p:nvGrpSpPr>
        <p:grpSpPr>
          <a:xfrm>
            <a:off x="5175223" y="3591122"/>
            <a:ext cx="260873" cy="338554"/>
            <a:chOff x="4842342" y="3444431"/>
            <a:chExt cx="260873" cy="338554"/>
          </a:xfrm>
        </p:grpSpPr>
        <p:sp>
          <p:nvSpPr>
            <p:cNvPr id="7" name="TextBox 6"/>
            <p:cNvSpPr txBox="1"/>
            <p:nvPr/>
          </p:nvSpPr>
          <p:spPr>
            <a:xfrm>
              <a:off x="4842342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3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860032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10" name="Picture 2" descr="C:\Users\ygp_ad\Desktop\xrxrx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58" r="6116" b="1933"/>
          <a:stretch>
            <a:fillRect/>
          </a:stretch>
        </p:blipFill>
        <p:spPr bwMode="auto">
          <a:xfrm>
            <a:off x="0" y="1340768"/>
            <a:ext cx="9126996" cy="3652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/>
          <p:cNvGrpSpPr/>
          <p:nvPr/>
        </p:nvGrpSpPr>
        <p:grpSpPr>
          <a:xfrm>
            <a:off x="3263825" y="26621"/>
            <a:ext cx="5700660" cy="1231106"/>
            <a:chOff x="3491853" y="26621"/>
            <a:chExt cx="5472635" cy="1231106"/>
          </a:xfrm>
        </p:grpSpPr>
        <p:sp>
          <p:nvSpPr>
            <p:cNvPr id="12" name="TextBox 11"/>
            <p:cNvSpPr txBox="1"/>
            <p:nvPr/>
          </p:nvSpPr>
          <p:spPr>
            <a:xfrm>
              <a:off x="3779912" y="26621"/>
              <a:ext cx="5184576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삼국의 성립과 정치 발전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 간의 항쟁과 신라의 삼국 통일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3491853" y="461418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0900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5191" y="1340768"/>
            <a:ext cx="8532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문무왕과 신채호가 각각 어떤 입장에서 신라의 삼국 </a:t>
            </a:r>
            <a:r>
              <a:rPr lang="ko-KR" altLang="en-US" sz="2400" b="1" dirty="0" smtClean="0"/>
              <a:t>통일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을 </a:t>
            </a:r>
            <a:r>
              <a:rPr lang="ko-KR" altLang="en-US" sz="2400" b="1" dirty="0"/>
              <a:t>평가했는지 살펴보고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자신의 의견을 말해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문무왕은 신라인의 입장에서 삼국 통일의 당위성과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긍정적인 </a:t>
            </a:r>
            <a:r>
              <a:rPr lang="ko-KR" altLang="en-US" sz="2400" b="1" dirty="0">
                <a:solidFill>
                  <a:srgbClr val="0000FF"/>
                </a:solidFill>
              </a:rPr>
              <a:t>점을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말한 </a:t>
            </a:r>
            <a:r>
              <a:rPr lang="ko-KR" altLang="en-US" sz="2400" b="1" dirty="0">
                <a:solidFill>
                  <a:srgbClr val="0000FF"/>
                </a:solidFill>
              </a:rPr>
              <a:t>반면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신채호는 일제 강점기에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독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립운동을 </a:t>
            </a:r>
            <a:r>
              <a:rPr lang="ko-KR" altLang="en-US" sz="2400" b="1" dirty="0">
                <a:solidFill>
                  <a:srgbClr val="0000FF"/>
                </a:solidFill>
              </a:rPr>
              <a:t>펼쳤던 민족주의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사학자의 </a:t>
            </a:r>
            <a:r>
              <a:rPr lang="ko-KR" altLang="en-US" sz="2400" b="1" dirty="0">
                <a:solidFill>
                  <a:srgbClr val="0000FF"/>
                </a:solidFill>
              </a:rPr>
              <a:t>입장에서 신라의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삼국 </a:t>
            </a:r>
            <a:r>
              <a:rPr lang="ko-KR" altLang="en-US" sz="2400" b="1" dirty="0">
                <a:solidFill>
                  <a:srgbClr val="0000FF"/>
                </a:solidFill>
              </a:rPr>
              <a:t>통일을 부정적으로 평가하였다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신라의 </a:t>
            </a:r>
            <a:r>
              <a:rPr lang="ko-KR" altLang="en-US" sz="2400" b="1" dirty="0">
                <a:solidFill>
                  <a:srgbClr val="0000FF"/>
                </a:solidFill>
              </a:rPr>
              <a:t>삼국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통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일에 </a:t>
            </a:r>
            <a:r>
              <a:rPr lang="ko-KR" altLang="en-US" sz="2400" b="1" dirty="0">
                <a:solidFill>
                  <a:srgbClr val="0000FF"/>
                </a:solidFill>
              </a:rPr>
              <a:t>대해서는 당시의 국제 정세 및 당시 사람들의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입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장을 </a:t>
            </a:r>
            <a:r>
              <a:rPr lang="ko-KR" altLang="en-US" sz="2400" b="1" dirty="0">
                <a:solidFill>
                  <a:srgbClr val="0000FF"/>
                </a:solidFill>
              </a:rPr>
              <a:t>종합적으로 파악하고 아울러 삼국 통일이 후대에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어떤 영향을 </a:t>
            </a:r>
            <a:r>
              <a:rPr lang="ko-KR" altLang="en-US" sz="2400" b="1" dirty="0">
                <a:solidFill>
                  <a:srgbClr val="0000FF"/>
                </a:solidFill>
              </a:rPr>
              <a:t>주었는지 고려하여 평가해야 할 것이다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3263825" y="26621"/>
            <a:ext cx="5700660" cy="1231106"/>
            <a:chOff x="3491853" y="26621"/>
            <a:chExt cx="5472635" cy="1231106"/>
          </a:xfrm>
        </p:grpSpPr>
        <p:sp>
          <p:nvSpPr>
            <p:cNvPr id="11" name="TextBox 10"/>
            <p:cNvSpPr txBox="1"/>
            <p:nvPr/>
          </p:nvSpPr>
          <p:spPr>
            <a:xfrm>
              <a:off x="3779912" y="26621"/>
              <a:ext cx="5184576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삼국의 성립과 정치 발전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 간의 항쟁과 신라의 삼국 통일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3491853" y="461418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55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2564904"/>
            <a:ext cx="432048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  통일 신라의 발전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>
              <a:lnSpc>
                <a:spcPct val="120000"/>
              </a:lnSpc>
            </a:pPr>
            <a:endParaRPr lang="en-US" altLang="ko-KR" sz="20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513779" y="2708920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492896"/>
            <a:ext cx="531992" cy="352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573016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9697" y="2451190"/>
            <a:ext cx="4940616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sz="2400" b="1" dirty="0" smtClean="0"/>
              <a:t>삼국 </a:t>
            </a:r>
            <a:r>
              <a:rPr lang="ko-KR" altLang="en-US" sz="2400" b="1" dirty="0"/>
              <a:t>간의 항쟁을 거쳐 통일로 이어지는 과정을 파악한다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39696" y="3528680"/>
            <a:ext cx="4940617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sz="2400" b="1" dirty="0" smtClean="0"/>
              <a:t>신라의 </a:t>
            </a:r>
            <a:r>
              <a:rPr lang="ko-KR" altLang="en-US" sz="2400" b="1" dirty="0"/>
              <a:t>삼국 통일에 대한 역사적 한계와 의의를 이해한다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263825" y="26621"/>
            <a:ext cx="5700660" cy="1231106"/>
            <a:chOff x="3491853" y="26621"/>
            <a:chExt cx="5472635" cy="1231106"/>
          </a:xfrm>
        </p:grpSpPr>
        <p:sp>
          <p:nvSpPr>
            <p:cNvPr id="9" name="TextBox 8"/>
            <p:cNvSpPr txBox="1"/>
            <p:nvPr/>
          </p:nvSpPr>
          <p:spPr>
            <a:xfrm>
              <a:off x="3779912" y="26621"/>
              <a:ext cx="5184576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삼국의 성립과 정치 발전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 간의 항쟁과 신라의 삼국 통일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491853" y="461418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467544" y="1916832"/>
            <a:ext cx="4464496" cy="3594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 신라는 임금이 인자한 마음으  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으로 백성을 사랑하고</a:t>
            </a:r>
            <a:r>
              <a:rPr lang="en-US" altLang="ko-KR" sz="2400" b="1" dirty="0" smtClean="0"/>
              <a:t>,  </a:t>
            </a:r>
            <a:r>
              <a:rPr lang="ko-KR" altLang="en-US" sz="2400" b="1" dirty="0" smtClean="0"/>
              <a:t>신하는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충성으로 임금을 섬기며</a:t>
            </a:r>
            <a:r>
              <a:rPr lang="en-US" altLang="ko-KR" sz="2400" b="1" dirty="0" smtClean="0"/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아랫사람은 윗사람을 아버지와 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형처럼 섬기고 있으니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나라는 비록 작지만 도모할 수 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없었습니다</a:t>
            </a:r>
            <a:r>
              <a:rPr lang="en-US" altLang="ko-KR" sz="2400" b="1" dirty="0" smtClean="0"/>
              <a:t>. </a:t>
            </a:r>
            <a:endParaRPr lang="ko-KR" altLang="en-US" sz="2400" b="1" dirty="0" smtClean="0"/>
          </a:p>
          <a:p>
            <a:pPr algn="r" fontAlgn="base" latinLnBrk="0">
              <a:lnSpc>
                <a:spcPct val="120000"/>
              </a:lnSpc>
            </a:pPr>
            <a:r>
              <a:rPr lang="en-US" altLang="ko-KR" sz="2400" b="1" dirty="0" smtClean="0"/>
              <a:t>- “</a:t>
            </a:r>
            <a:r>
              <a:rPr lang="ko-KR" altLang="en-US" sz="2400" b="1" dirty="0" smtClean="0"/>
              <a:t>삼국사기” </a:t>
            </a:r>
            <a:r>
              <a:rPr lang="en-US" altLang="ko-KR" sz="2400" b="1" dirty="0" smtClean="0"/>
              <a:t>-</a:t>
            </a:r>
            <a:endParaRPr lang="ko-KR" altLang="en-US" sz="2400" b="1" dirty="0"/>
          </a:p>
        </p:txBody>
      </p:sp>
      <p:pic>
        <p:nvPicPr>
          <p:cNvPr id="1032" name="Picture 8" descr="C:\Users\ygp\Desktop\삽1-2-4S_만화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3870431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6931" y="1700808"/>
            <a:ext cx="853244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동아시아의 </a:t>
            </a:r>
            <a:r>
              <a:rPr lang="ko-KR" altLang="en-US" sz="2400" b="1" dirty="0">
                <a:solidFill>
                  <a:srgbClr val="0070C0"/>
                </a:solidFill>
              </a:rPr>
              <a:t>국제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정세</a:t>
            </a:r>
            <a:endParaRPr lang="en-US" altLang="ko-KR" sz="2400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dirty="0" smtClean="0"/>
              <a:t>    </a:t>
            </a:r>
            <a:r>
              <a:rPr lang="ko-KR" altLang="en-US" sz="2400" b="1" dirty="0" smtClean="0"/>
              <a:t>중국에 통일 왕조 수 등장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(6</a:t>
            </a:r>
            <a:r>
              <a:rPr lang="ko-KR" altLang="en-US" sz="2400" b="1" dirty="0" smtClean="0"/>
              <a:t>세기 말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고구려와 동아시아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패권 다툼 → </a:t>
            </a:r>
            <a:r>
              <a:rPr lang="ko-KR" altLang="en-US" sz="2400" b="1" dirty="0"/>
              <a:t>남북 진영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돌궐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고구려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백제</a:t>
            </a:r>
            <a:r>
              <a:rPr lang="en-US" altLang="ko-KR" sz="2400" b="1" dirty="0" smtClean="0"/>
              <a:t>, </a:t>
            </a:r>
            <a:r>
              <a:rPr lang="ko-KR" altLang="en-US" sz="2400" b="1" dirty="0"/>
              <a:t>왜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과 동서 </a:t>
            </a:r>
            <a:r>
              <a:rPr lang="ko-KR" altLang="en-US" sz="2400" b="1" dirty="0" smtClean="0"/>
              <a:t>진영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신라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수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당</a:t>
            </a:r>
            <a:r>
              <a:rPr lang="en-US" altLang="ko-KR" sz="2400" b="1" dirty="0"/>
              <a:t>))</a:t>
            </a:r>
            <a:r>
              <a:rPr lang="ko-KR" altLang="en-US" sz="2400" b="1" dirty="0"/>
              <a:t>의 대결 구도 형성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3" name="Picture 2" descr="C:\Users\ygp_ad\Desktop\442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332229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그룹 8"/>
          <p:cNvGrpSpPr/>
          <p:nvPr/>
        </p:nvGrpSpPr>
        <p:grpSpPr>
          <a:xfrm>
            <a:off x="3263825" y="26621"/>
            <a:ext cx="5700660" cy="1231106"/>
            <a:chOff x="3491853" y="26621"/>
            <a:chExt cx="5472635" cy="1231106"/>
          </a:xfrm>
        </p:grpSpPr>
        <p:sp>
          <p:nvSpPr>
            <p:cNvPr id="13" name="TextBox 12"/>
            <p:cNvSpPr txBox="1"/>
            <p:nvPr/>
          </p:nvSpPr>
          <p:spPr>
            <a:xfrm>
              <a:off x="3779912" y="26621"/>
              <a:ext cx="5184576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삼국의 성립과 정치 발전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 간의 항쟁과 신라의 삼국 통일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3491853" y="461418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1211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5191" y="1700808"/>
            <a:ext cx="853244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고구려와 수</a:t>
            </a:r>
            <a:r>
              <a:rPr lang="en-US" altLang="ko-KR" sz="2400" b="1" dirty="0">
                <a:solidFill>
                  <a:srgbClr val="0070C0"/>
                </a:solidFill>
              </a:rPr>
              <a:t>(</a:t>
            </a:r>
            <a:r>
              <a:rPr lang="ko-KR" altLang="en-US" sz="2400" b="1" dirty="0">
                <a:solidFill>
                  <a:srgbClr val="0070C0"/>
                </a:solidFill>
              </a:rPr>
              <a:t>당</a:t>
            </a:r>
            <a:r>
              <a:rPr lang="en-US" altLang="ko-KR" sz="2400" b="1" dirty="0">
                <a:solidFill>
                  <a:srgbClr val="0070C0"/>
                </a:solidFill>
              </a:rPr>
              <a:t>)</a:t>
            </a:r>
            <a:r>
              <a:rPr lang="ko-KR" altLang="en-US" sz="2400" b="1" dirty="0">
                <a:solidFill>
                  <a:srgbClr val="0070C0"/>
                </a:solidFill>
              </a:rPr>
              <a:t>의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전쟁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dirty="0" smtClean="0"/>
              <a:t> </a:t>
            </a:r>
            <a:r>
              <a:rPr lang="ko-KR" altLang="en-US" sz="2400" b="1" dirty="0" smtClean="0"/>
              <a:t>① </a:t>
            </a:r>
            <a:r>
              <a:rPr lang="ko-KR" altLang="en-US" sz="2400" b="1" dirty="0"/>
              <a:t>수의 침입 격퇴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살수대첩</a:t>
            </a:r>
            <a:r>
              <a:rPr lang="en-US" altLang="ko-KR" sz="2400" b="1" dirty="0"/>
              <a:t>(612</a:t>
            </a:r>
            <a:r>
              <a:rPr lang="en-US" altLang="ko-KR" sz="2400" b="1" dirty="0" smtClean="0"/>
              <a:t>)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당의 침략 격퇴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천리장성 축조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연개소문의 대당 강경책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 → </a:t>
            </a:r>
            <a:r>
              <a:rPr lang="ko-KR" altLang="en-US" sz="2400" b="1" dirty="0"/>
              <a:t>안시성 싸움</a:t>
            </a:r>
            <a:r>
              <a:rPr lang="en-US" altLang="ko-KR" sz="2400" b="1" dirty="0"/>
              <a:t>(645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의의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결과적으로 고구려가 백제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신라까지 중국 </a:t>
            </a:r>
            <a:r>
              <a:rPr lang="ko-KR" altLang="en-US" sz="2400" b="1" dirty="0" smtClean="0"/>
              <a:t>세력으로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부터 </a:t>
            </a:r>
            <a:r>
              <a:rPr lang="ko-KR" altLang="en-US" sz="2400" b="1" dirty="0"/>
              <a:t>보호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그러나 국력 손실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1" name="그룹 10"/>
          <p:cNvGrpSpPr/>
          <p:nvPr/>
        </p:nvGrpSpPr>
        <p:grpSpPr>
          <a:xfrm>
            <a:off x="3263825" y="26621"/>
            <a:ext cx="5700660" cy="1231106"/>
            <a:chOff x="3491853" y="26621"/>
            <a:chExt cx="5472635" cy="1231106"/>
          </a:xfrm>
        </p:grpSpPr>
        <p:sp>
          <p:nvSpPr>
            <p:cNvPr id="13" name="TextBox 12"/>
            <p:cNvSpPr txBox="1"/>
            <p:nvPr/>
          </p:nvSpPr>
          <p:spPr>
            <a:xfrm>
              <a:off x="3779912" y="26621"/>
              <a:ext cx="5184576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삼국의 성립과 정치 발전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 간의 항쟁과 신라의 삼국 통일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3491853" y="461418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908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1027" name="Picture 3" descr="C:\Users\ygp_ad\Desktop\그림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898523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9512" y="1268760"/>
            <a:ext cx="8532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백제와 고구려의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멸망</a:t>
            </a:r>
            <a:endParaRPr lang="ko-KR" altLang="en-US" sz="2400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dirty="0" smtClean="0"/>
              <a:t> </a:t>
            </a:r>
            <a:r>
              <a:rPr lang="ko-KR" altLang="en-US" sz="2400" b="1" dirty="0" smtClean="0"/>
              <a:t>① 나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당 </a:t>
            </a:r>
            <a:r>
              <a:rPr lang="ko-KR" altLang="en-US" sz="2400" b="1" dirty="0"/>
              <a:t>연합 결성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신라와 당이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</a:t>
            </a:r>
            <a:r>
              <a:rPr lang="ko-KR" altLang="en-US" sz="2400" b="1" dirty="0" smtClean="0"/>
              <a:t>백제와 </a:t>
            </a:r>
            <a:r>
              <a:rPr lang="ko-KR" altLang="en-US" sz="2400" b="1" dirty="0"/>
              <a:t>고구려를 </a:t>
            </a:r>
            <a:r>
              <a:rPr lang="ko-KR" altLang="en-US" sz="2400" b="1" dirty="0" smtClean="0"/>
              <a:t>무너뜨리기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위해 </a:t>
            </a:r>
            <a:r>
              <a:rPr lang="ko-KR" altLang="en-US" sz="2400" b="1" dirty="0" smtClean="0"/>
              <a:t>동맹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백제 멸망</a:t>
            </a:r>
            <a:r>
              <a:rPr lang="en-US" altLang="ko-KR" sz="2400" b="1" dirty="0"/>
              <a:t>: </a:t>
            </a:r>
            <a:r>
              <a:rPr lang="ko-KR" altLang="en-US" sz="2400" b="1" dirty="0" smtClean="0"/>
              <a:t>나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당 </a:t>
            </a:r>
            <a:r>
              <a:rPr lang="ko-KR" altLang="en-US" sz="2400" b="1" dirty="0"/>
              <a:t>연합군의 </a:t>
            </a:r>
            <a:r>
              <a:rPr lang="ko-KR" altLang="en-US" sz="2400" b="1" dirty="0" smtClean="0"/>
              <a:t>공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격을 </a:t>
            </a:r>
            <a:r>
              <a:rPr lang="ko-KR" altLang="en-US" sz="2400" b="1" dirty="0"/>
              <a:t>받아 사비성 함락</a:t>
            </a:r>
            <a:r>
              <a:rPr lang="en-US" altLang="ko-KR" sz="2400" b="1" dirty="0"/>
              <a:t>(660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고구려 멸망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연이은 </a:t>
            </a:r>
            <a:r>
              <a:rPr lang="ko-KR" altLang="en-US" sz="2400" b="1" dirty="0" smtClean="0"/>
              <a:t>전쟁으로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국력 소모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연개소문 사후 </a:t>
            </a:r>
            <a:r>
              <a:rPr lang="ko-KR" altLang="en-US" sz="2400" b="1" dirty="0" smtClean="0"/>
              <a:t>지배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층 </a:t>
            </a:r>
            <a:r>
              <a:rPr lang="ko-KR" altLang="en-US" sz="2400" b="1" dirty="0"/>
              <a:t>분열 → </a:t>
            </a:r>
            <a:r>
              <a:rPr lang="ko-KR" altLang="en-US" sz="2400" b="1" dirty="0" smtClean="0"/>
              <a:t>나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당 </a:t>
            </a:r>
            <a:r>
              <a:rPr lang="ko-KR" altLang="en-US" sz="2400" b="1" dirty="0"/>
              <a:t>연합군에게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평양성 </a:t>
            </a:r>
            <a:r>
              <a:rPr lang="ko-KR" altLang="en-US" sz="2400" b="1" dirty="0"/>
              <a:t>함락</a:t>
            </a:r>
            <a:r>
              <a:rPr lang="en-US" altLang="ko-KR" sz="2400" b="1" dirty="0"/>
              <a:t>(668)</a:t>
            </a:r>
            <a:endParaRPr lang="ko-KR" altLang="en-US" sz="2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263825" y="26621"/>
            <a:ext cx="5700660" cy="1231106"/>
            <a:chOff x="3491853" y="26621"/>
            <a:chExt cx="5472635" cy="1231106"/>
          </a:xfrm>
        </p:grpSpPr>
        <p:sp>
          <p:nvSpPr>
            <p:cNvPr id="13" name="TextBox 12"/>
            <p:cNvSpPr txBox="1"/>
            <p:nvPr/>
          </p:nvSpPr>
          <p:spPr>
            <a:xfrm>
              <a:off x="3779912" y="26621"/>
              <a:ext cx="5184576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삼국의 성립과 정치 발전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 간의 항쟁과 신라의 삼국 통일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3491853" y="461418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585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5191" y="1700808"/>
            <a:ext cx="853244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백제와 고구려의 부흥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운동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① </a:t>
            </a:r>
            <a:r>
              <a:rPr lang="ko-KR" altLang="en-US" sz="2400" b="1" dirty="0"/>
              <a:t>백제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주류성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임존성 중심으로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부흥 운동 </a:t>
            </a:r>
            <a:r>
              <a:rPr lang="ko-KR" altLang="en-US" sz="2400" b="1" dirty="0"/>
              <a:t>전개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왜의 지원군 </a:t>
            </a:r>
            <a:r>
              <a:rPr lang="ko-KR" altLang="en-US" sz="2400" b="1" dirty="0" smtClean="0"/>
              <a:t>파견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(</a:t>
            </a:r>
            <a:r>
              <a:rPr lang="ko-KR" altLang="en-US" sz="2400" b="1" dirty="0"/>
              <a:t>백강 </a:t>
            </a:r>
            <a:r>
              <a:rPr lang="ko-KR" altLang="en-US" sz="2400" b="1" dirty="0" smtClean="0"/>
              <a:t>전투</a:t>
            </a:r>
            <a:r>
              <a:rPr lang="en-US" altLang="ko-KR" sz="2400" b="1" dirty="0" smtClean="0"/>
              <a:t>)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② </a:t>
            </a:r>
            <a:r>
              <a:rPr lang="ko-KR" altLang="en-US" sz="2400" b="1" dirty="0"/>
              <a:t>고구려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한성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황해 재령</a:t>
            </a:r>
            <a:r>
              <a:rPr lang="en-US" altLang="ko-KR" sz="2400" b="1" dirty="0"/>
              <a:t>), </a:t>
            </a:r>
            <a:r>
              <a:rPr lang="ko-KR" altLang="en-US" sz="2400" b="1" dirty="0" smtClean="0"/>
              <a:t>오골성</a:t>
            </a:r>
            <a:r>
              <a:rPr lang="en-US" altLang="ko-KR" sz="2400" b="1" dirty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중심으로 </a:t>
            </a:r>
            <a:r>
              <a:rPr lang="ko-KR" altLang="en-US" sz="2400" b="1" dirty="0"/>
              <a:t>부흥 운동 전개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3" name="Picture 2" descr="C:\Users\ygp_ad\Desktop\77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413981" cy="464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그룹 8"/>
          <p:cNvGrpSpPr/>
          <p:nvPr/>
        </p:nvGrpSpPr>
        <p:grpSpPr>
          <a:xfrm>
            <a:off x="3263825" y="26621"/>
            <a:ext cx="5700660" cy="1231106"/>
            <a:chOff x="3491853" y="26621"/>
            <a:chExt cx="5472635" cy="1231106"/>
          </a:xfrm>
        </p:grpSpPr>
        <p:sp>
          <p:nvSpPr>
            <p:cNvPr id="13" name="TextBox 12"/>
            <p:cNvSpPr txBox="1"/>
            <p:nvPr/>
          </p:nvSpPr>
          <p:spPr>
            <a:xfrm>
              <a:off x="3779912" y="26621"/>
              <a:ext cx="5184576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삼국의 성립과 정치 발전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 간의 항쟁과 신라의 삼국 통일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3491853" y="461418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314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2955" y="1700808"/>
            <a:ext cx="8291493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신라의 삼국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통일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dirty="0" smtClean="0"/>
              <a:t> </a:t>
            </a:r>
            <a:r>
              <a:rPr lang="ko-KR" altLang="en-US" sz="2400" b="1" dirty="0" smtClean="0"/>
              <a:t>① 나</a:t>
            </a:r>
            <a:r>
              <a:rPr lang="en-US" altLang="ko-KR" sz="2400" b="1" dirty="0" smtClean="0"/>
              <a:t> · </a:t>
            </a:r>
            <a:r>
              <a:rPr lang="ko-KR" altLang="en-US" sz="2400" b="1" dirty="0" smtClean="0"/>
              <a:t>당 전쟁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당이 웅진도독부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계림도독부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안동도호부 </a:t>
            </a:r>
            <a:r>
              <a:rPr lang="ko-KR" altLang="en-US" sz="2400" b="1" dirty="0" smtClean="0"/>
              <a:t>설치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신라의 대응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왜와 외교 관계 회복 도모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백제</a:t>
            </a:r>
            <a:r>
              <a:rPr lang="en-US" altLang="ko-KR" sz="2400" b="1" dirty="0" smtClean="0"/>
              <a:t> · </a:t>
            </a:r>
            <a:r>
              <a:rPr lang="ko-KR" altLang="en-US" sz="2400" b="1" dirty="0" smtClean="0"/>
              <a:t>고구려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유민과 </a:t>
            </a:r>
            <a:r>
              <a:rPr lang="ko-KR" altLang="en-US" sz="2400" b="1" dirty="0"/>
              <a:t>협력하여 당과 전쟁 → 매소성과 기벌포에서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승리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삼국 통일 </a:t>
            </a:r>
            <a:r>
              <a:rPr lang="ko-KR" altLang="en-US" sz="2400" b="1" dirty="0"/>
              <a:t>완수</a:t>
            </a:r>
            <a:r>
              <a:rPr lang="en-US" altLang="ko-KR" sz="2400" b="1" dirty="0"/>
              <a:t>(676)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1" name="그룹 10"/>
          <p:cNvGrpSpPr/>
          <p:nvPr/>
        </p:nvGrpSpPr>
        <p:grpSpPr>
          <a:xfrm>
            <a:off x="3263825" y="26621"/>
            <a:ext cx="5700660" cy="1231106"/>
            <a:chOff x="3491853" y="26621"/>
            <a:chExt cx="5472635" cy="1231106"/>
          </a:xfrm>
        </p:grpSpPr>
        <p:sp>
          <p:nvSpPr>
            <p:cNvPr id="13" name="TextBox 12"/>
            <p:cNvSpPr txBox="1"/>
            <p:nvPr/>
          </p:nvSpPr>
          <p:spPr>
            <a:xfrm>
              <a:off x="3779912" y="26621"/>
              <a:ext cx="5184576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삼국의 성립과 정치 발전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 간의 항쟁과 신라의 삼국 통일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3491853" y="461418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14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5191" y="1772816"/>
            <a:ext cx="8532440" cy="182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신라 삼국 통일의 한계와 </a:t>
            </a:r>
            <a:r>
              <a:rPr lang="ko-KR" altLang="en-US" sz="2400" b="1" dirty="0" smtClean="0"/>
              <a:t>의의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• </a:t>
            </a:r>
            <a:r>
              <a:rPr lang="ko-KR" altLang="en-US" sz="2400" b="1" dirty="0"/>
              <a:t>한계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대동강 이남 지역만 확보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당 세력 </a:t>
            </a:r>
            <a:r>
              <a:rPr lang="ko-KR" altLang="en-US" sz="2400" b="1" dirty="0" smtClean="0"/>
              <a:t>개입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• </a:t>
            </a:r>
            <a:r>
              <a:rPr lang="ko-KR" altLang="en-US" sz="2400" b="1" dirty="0"/>
              <a:t>의의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당군을 무력으로 축출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자주적 면모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전쟁 종결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민족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문화의 </a:t>
            </a:r>
            <a:r>
              <a:rPr lang="ko-KR" altLang="en-US" sz="2400" b="1" dirty="0"/>
              <a:t>기틀 마련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1" name="그룹 10"/>
          <p:cNvGrpSpPr/>
          <p:nvPr/>
        </p:nvGrpSpPr>
        <p:grpSpPr>
          <a:xfrm>
            <a:off x="3263825" y="26621"/>
            <a:ext cx="5700660" cy="1231106"/>
            <a:chOff x="3491853" y="26621"/>
            <a:chExt cx="5472635" cy="1231106"/>
          </a:xfrm>
        </p:grpSpPr>
        <p:sp>
          <p:nvSpPr>
            <p:cNvPr id="13" name="TextBox 12"/>
            <p:cNvSpPr txBox="1"/>
            <p:nvPr/>
          </p:nvSpPr>
          <p:spPr>
            <a:xfrm>
              <a:off x="3779912" y="26621"/>
              <a:ext cx="5184576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삼국의 성립과 정치 발전            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 간의 항쟁과 신라의 삼국 통일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3491853" y="461418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317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610</Words>
  <Application>Microsoft Office PowerPoint</Application>
  <PresentationFormat>화면 슬라이드 쇼(4:3)</PresentationFormat>
  <Paragraphs>102</Paragraphs>
  <Slides>12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90</cp:revision>
  <dcterms:created xsi:type="dcterms:W3CDTF">2013-03-25T12:51:11Z</dcterms:created>
  <dcterms:modified xsi:type="dcterms:W3CDTF">2013-12-18T00:06:18Z</dcterms:modified>
</cp:coreProperties>
</file>