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72" r:id="rId7"/>
    <p:sldId id="484" r:id="rId8"/>
    <p:sldId id="485" r:id="rId9"/>
    <p:sldId id="481" r:id="rId10"/>
    <p:sldId id="486" r:id="rId11"/>
    <p:sldId id="272" r:id="rId12"/>
    <p:sldId id="307" r:id="rId13"/>
    <p:sldId id="32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717032"/>
            <a:ext cx="4680520" cy="825403"/>
            <a:chOff x="3059832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3059832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인류 미래를 위한 선택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347864" y="4149080"/>
              <a:ext cx="3600400" cy="358624"/>
              <a:chOff x="3502484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1850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 시민으로서의 삶의 방향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50248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683568" y="1196752"/>
            <a:ext cx="7885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인류의 미래는 밝을 것인가</a:t>
            </a:r>
            <a:r>
              <a:rPr lang="en-US" altLang="ko-KR" sz="2800" b="1" dirty="0"/>
              <a:t>? </a:t>
            </a:r>
            <a:r>
              <a:rPr lang="ko-KR" altLang="en-US" sz="2800" b="1" dirty="0"/>
              <a:t>어두울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2</a:t>
            </a:r>
            <a:r>
              <a:rPr lang="en-US" altLang="ko-KR" sz="2400" b="1" dirty="0"/>
              <a:t>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지구촌 과제 중 각 항목별로 가장 중요한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문제라고 </a:t>
            </a:r>
            <a:r>
              <a:rPr lang="ko-KR" altLang="en-US" sz="2400" b="1" dirty="0"/>
              <a:t>생각되는 것을 제시하고 그 이유를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학생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스스로 가장 중요한 문제를 선정하고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이유를 발표해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보도록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보고 인류의 미래 모습을 예측하여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논술해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생략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2743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(221</a:t>
            </a:r>
            <a:r>
              <a:rPr lang="ko-KR" altLang="en-US" sz="1600" b="1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3074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24614"/>
            <a:ext cx="864096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지구촌의 </a:t>
            </a:r>
            <a:r>
              <a:rPr lang="ko-KR" altLang="en-US" sz="2400" b="1" dirty="0"/>
              <a:t>구성원으로서 개인이 가져야 할 생각과 </a:t>
            </a:r>
            <a:r>
              <a:rPr lang="ko-KR" altLang="en-US" sz="2400" b="1" dirty="0" smtClean="0"/>
              <a:t>태도를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시민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의식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개인은 ‘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의 구성원’과 ‘개별 국가의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)’ </a:t>
            </a:r>
            <a:r>
              <a:rPr lang="ko-KR" altLang="en-US" sz="2400" b="1" dirty="0" smtClean="0"/>
              <a:t>또는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‘특정 사회 집단의 구성원’이라는 소속감을 동시에 가질 </a:t>
            </a:r>
            <a:r>
              <a:rPr lang="ko-KR" altLang="en-US" sz="2400" b="1" dirty="0" smtClean="0"/>
              <a:t>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있지만 때로는 이들이 서로 충돌하면서 혼란을 겪기도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지구촌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국민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87625"/>
            <a:ext cx="2425149" cy="120711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14927"/>
            <a:ext cx="2736304" cy="120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86640"/>
            <a:ext cx="864096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의 보편적 선 또는 정의를 개별 국가나 사회 집단의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이익보다 </a:t>
            </a:r>
            <a:r>
              <a:rPr lang="ko-KR" altLang="en-US" sz="2400" b="1" dirty="0"/>
              <a:t>앞세우는 자세를 견지하는 것이 세계 시민 </a:t>
            </a:r>
            <a:r>
              <a:rPr lang="ko-KR" altLang="en-US" sz="2400" b="1" dirty="0" smtClean="0"/>
              <a:t>의식의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핵심이다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우리는 인류가 직면한 다양한 문제를 우리의 문제로 </a:t>
            </a:r>
            <a:r>
              <a:rPr lang="ko-KR" altLang="en-US" sz="2400" b="1" dirty="0" smtClean="0"/>
              <a:t>받아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들여 </a:t>
            </a:r>
            <a:r>
              <a:rPr lang="ko-KR" altLang="en-US" sz="2400" b="1" dirty="0"/>
              <a:t>적극적으로 해결하기 위해 노력해야 하며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아울러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우리나라에서 </a:t>
            </a:r>
            <a:r>
              <a:rPr lang="ko-KR" altLang="en-US" sz="2400" b="1" dirty="0"/>
              <a:t>생활하는 이주민과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)</a:t>
            </a:r>
            <a:r>
              <a:rPr lang="ko-KR" altLang="en-US" sz="2400" b="1" dirty="0"/>
              <a:t>을 </a:t>
            </a:r>
            <a:r>
              <a:rPr lang="ko-KR" altLang="en-US" sz="2400" b="1" dirty="0" smtClean="0"/>
              <a:t>실천에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옮기는 것도 중요하다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더불어 사는 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910" y="5537225"/>
            <a:ext cx="2880002" cy="1207118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910" y="2564904"/>
            <a:ext cx="2425149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03015"/>
            <a:ext cx="8712968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우리의 미래에는 경제 성장을 지속하고 민주주의를 </a:t>
            </a:r>
            <a:r>
              <a:rPr lang="ko-KR" altLang="en-US" sz="2400" b="1" dirty="0" smtClean="0"/>
              <a:t>구현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 </a:t>
            </a:r>
            <a:r>
              <a:rPr lang="ko-KR" altLang="en-US" sz="2400" b="1" dirty="0"/>
              <a:t>사회가 열릴 것이라고 전망하고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복지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대한민국 국민으로서의 </a:t>
            </a: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세계 시민 의식을 굳건히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가진 </a:t>
            </a:r>
            <a:r>
              <a:rPr lang="ko-KR" altLang="en-US" sz="2400" b="1" dirty="0"/>
              <a:t>젊은이들이 미래 한국 사회와 지구촌의 주역이 </a:t>
            </a:r>
            <a:r>
              <a:rPr lang="ko-KR" altLang="en-US" sz="2400" b="1" dirty="0" smtClean="0"/>
              <a:t>된다면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우리의 미래는 한층 밝아질 것이다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정체성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425149" cy="1207118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2425149" cy="1207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780928"/>
            <a:ext cx="561662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지구촌의 구성원</a:t>
            </a:r>
            <a:r>
              <a:rPr lang="en-US" altLang="ko-KR" b="1" dirty="0"/>
              <a:t>, </a:t>
            </a:r>
            <a:r>
              <a:rPr lang="ko-KR" altLang="en-US" b="1" dirty="0"/>
              <a:t>대한민국의 국민</a:t>
            </a:r>
            <a:r>
              <a:rPr lang="en-US" altLang="ko-KR" b="1" dirty="0"/>
              <a:t>, </a:t>
            </a:r>
            <a:r>
              <a:rPr lang="ko-KR" altLang="en-US" b="1" dirty="0"/>
              <a:t>한 개인으로서의 자신의 역할을 인식하고</a:t>
            </a:r>
            <a:r>
              <a:rPr lang="en-US" altLang="ko-KR" b="1" dirty="0"/>
              <a:t>, </a:t>
            </a:r>
            <a:r>
              <a:rPr lang="ko-KR" altLang="en-US" b="1" dirty="0"/>
              <a:t>자신의 미래 삶의 방향을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설정할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0661" y="4870200"/>
            <a:ext cx="7825795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나는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세계 시민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대한민국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국민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중 어디에 소속감을 더 느끼는가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또 그렇게 생각한 이유는 무엇인가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99885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8" y="1611608"/>
            <a:ext cx="8300528" cy="3112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663289"/>
            <a:ext cx="626469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세계 시민으로서의 역할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 시민 의식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지구촌의 </a:t>
            </a:r>
            <a:r>
              <a:rPr lang="ko-KR" altLang="en-US" sz="2400" b="1" dirty="0" smtClean="0"/>
              <a:t>구성원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으로서 </a:t>
            </a:r>
            <a:r>
              <a:rPr lang="ko-KR" altLang="en-US" sz="2400" b="1" dirty="0"/>
              <a:t>개인이 가져야 할 생각과 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급격한 세계화로 전 </a:t>
            </a:r>
            <a:r>
              <a:rPr lang="ko-KR" altLang="en-US" sz="2400" b="1" dirty="0" smtClean="0"/>
              <a:t>세계가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하나의 지구촌으로 통합되고 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인류가 직면한 환경 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 고갈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빈곤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인권 침해 등을 우리의 </a:t>
            </a:r>
            <a:r>
              <a:rPr lang="ko-KR" altLang="en-US" sz="2400" b="1" dirty="0" smtClean="0"/>
              <a:t>문제로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인식하고 </a:t>
            </a:r>
            <a:r>
              <a:rPr lang="ko-KR" altLang="en-US" sz="2400" b="1" dirty="0"/>
              <a:t>해결하기 위해 적극적으로 노력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30" y="2155384"/>
            <a:ext cx="3039817" cy="31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268760"/>
            <a:ext cx="8712968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미래 사회에서의 삶의 방향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한국 사회의 미래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경제 성장 지속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민주주의를 </a:t>
            </a:r>
            <a:r>
              <a:rPr lang="ko-KR" altLang="en-US" sz="2400" b="1" dirty="0" smtClean="0"/>
              <a:t>구현하는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복지 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인구 고령화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다문화 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남북한 통일 가능성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증대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인류의 미래 사회 전망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낙관론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분쟁과 경제 위기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사건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사고에도 불구하고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점점 </a:t>
            </a:r>
            <a:r>
              <a:rPr lang="ko-KR" altLang="en-US" sz="2400" b="1" dirty="0"/>
              <a:t>개선됨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비관론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각종 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 고갈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빈부 격차 </a:t>
            </a:r>
            <a:r>
              <a:rPr lang="ko-KR" altLang="en-US" sz="2400" b="1" dirty="0" smtClean="0"/>
              <a:t>등과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같은 사회적 갈등에서 벗어나기 힘들 </a:t>
            </a:r>
            <a:r>
              <a:rPr lang="ko-KR" altLang="en-US" sz="2400" b="1" dirty="0" smtClean="0"/>
              <a:t>것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미래 사회를 위한 우리의 준비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대한민국 국민으로서의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정체성과 </a:t>
            </a:r>
            <a:r>
              <a:rPr lang="ko-KR" altLang="en-US" sz="2400" b="1" dirty="0"/>
              <a:t>세계 시민 의식이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미래 사회 예측을 통한 삶의 과제 분석과 </a:t>
            </a:r>
            <a:endParaRPr lang="en-US" altLang="ko-KR" sz="2800" b="1" dirty="0" smtClean="0"/>
          </a:p>
          <a:p>
            <a:pPr fontAlgn="base"/>
            <a:r>
              <a:rPr lang="ko-KR" altLang="en-US" sz="2800" b="1" dirty="0" smtClean="0"/>
              <a:t>자신의 </a:t>
            </a:r>
            <a:r>
              <a:rPr lang="ko-KR" altLang="en-US" sz="2800" b="1" dirty="0"/>
              <a:t>미래 설계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2355026"/>
            <a:ext cx="8640960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인간은 </a:t>
            </a:r>
            <a:r>
              <a:rPr lang="ko-KR" altLang="en-US" sz="2400" b="1" dirty="0"/>
              <a:t>왜 미래에 대한 꿈을 가져야 할까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미래 설계로서의 꿈은 그것이 현실로 나타나는 신비한 마법을 지니고 있기 </a:t>
            </a:r>
            <a:r>
              <a:rPr lang="ko-KR" altLang="en-US" sz="2400" b="1" dirty="0" smtClean="0"/>
              <a:t>때문이다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미래에 대한 확고한 꿈을 가진 사람은 그 꿈을 달성하기 위해 구체적 전략을 세우고 열심히 노력한다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그러므로 사람들은 자신의 꿈을 찾기 위한 노력을 해야 한다</a:t>
            </a:r>
            <a:r>
              <a:rPr lang="en-US" altLang="ko-KR" sz="2400" b="1" dirty="0"/>
              <a:t>. ‘</a:t>
            </a:r>
            <a:r>
              <a:rPr lang="ko-KR" altLang="en-US" sz="2400" b="1" dirty="0"/>
              <a:t>나는 </a:t>
            </a:r>
            <a:r>
              <a:rPr lang="ko-KR" altLang="en-US" sz="2400" b="1" dirty="0" smtClean="0"/>
              <a:t>어떤 삶을 </a:t>
            </a:r>
            <a:r>
              <a:rPr lang="ko-KR" altLang="en-US" sz="2400" b="1" dirty="0"/>
              <a:t>살고 싶은가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라는 질문을 자신에게 던지고 대답을 하는 과정을 되풀이해야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자신의 삶의 과제 설정이야말로 미래 설계의 첫걸음이다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640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미래 사회 예측을 통한 삶의 과제 분석과 </a:t>
            </a:r>
            <a:endParaRPr lang="en-US" altLang="ko-KR" sz="2800" b="1" dirty="0" smtClean="0"/>
          </a:p>
          <a:p>
            <a:pPr fontAlgn="base"/>
            <a:r>
              <a:rPr lang="ko-KR" altLang="en-US" sz="2800" b="1" dirty="0" smtClean="0"/>
              <a:t>자신의 </a:t>
            </a:r>
            <a:r>
              <a:rPr lang="ko-KR" altLang="en-US" sz="2800" b="1" dirty="0"/>
              <a:t>미래 설계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2276872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개인이 자신의 미래를 적절하게 설계하기 위해서는 </a:t>
            </a:r>
            <a:r>
              <a:rPr lang="ko-KR" altLang="en-US" sz="2400" b="1" dirty="0" smtClean="0"/>
              <a:t>전문가들의 </a:t>
            </a:r>
            <a:r>
              <a:rPr lang="ko-KR" altLang="en-US" sz="2400" b="1" dirty="0"/>
              <a:t>미래 사회 예측을 참고하는 것이 바람직하다</a:t>
            </a:r>
            <a:r>
              <a:rPr lang="en-US" altLang="ko-KR" sz="2400" b="1" dirty="0"/>
              <a:t>. </a:t>
            </a:r>
            <a:r>
              <a:rPr lang="ko-KR" altLang="en-US" sz="2400" b="1" dirty="0" err="1" smtClean="0"/>
              <a:t>앨빈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토플러는</a:t>
            </a:r>
            <a:r>
              <a:rPr lang="ko-KR" altLang="en-US" sz="2400" b="1" dirty="0"/>
              <a:t> 다음과 같이 미래를 내다봤다</a:t>
            </a:r>
            <a:r>
              <a:rPr lang="en-US" altLang="ko-KR" sz="2400" b="1" dirty="0" smtClean="0"/>
              <a:t>. “</a:t>
            </a:r>
            <a:r>
              <a:rPr lang="ko-KR" altLang="en-US" sz="2400" b="1" dirty="0"/>
              <a:t>기술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기업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조직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가치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규범 등 모든 곳에서 변동이 발생하고 있고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그것은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결과적으로 </a:t>
            </a:r>
            <a:r>
              <a:rPr lang="ko-KR" altLang="en-US" sz="2400" b="1" dirty="0"/>
              <a:t>인간의 삶과 일 및 놀이에 영향을 미친다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또한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사람들이 서로 소통하고 상호 작용하는 방식이 바뀔 것이다</a:t>
            </a:r>
            <a:r>
              <a:rPr lang="en-US" altLang="ko-KR" sz="2400" b="1" dirty="0" smtClean="0"/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정보를 </a:t>
            </a:r>
            <a:r>
              <a:rPr lang="ko-KR" altLang="en-US" sz="2400" b="1" dirty="0"/>
              <a:t>획득하고 처리하는 방법이 달라지고 돈을 벌고 쓰는 </a:t>
            </a:r>
            <a:r>
              <a:rPr lang="ko-KR" altLang="en-US" sz="2400" b="1" dirty="0" smtClean="0"/>
              <a:t>수단도 </a:t>
            </a:r>
            <a:r>
              <a:rPr lang="ko-KR" altLang="en-US" sz="2400" b="1" dirty="0"/>
              <a:t>예전과 같지 않을 것이다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이러저러한 방식으로 급격한 변동이 발생하여 조직은 근본적으로 달라질 것이다</a:t>
            </a:r>
            <a:r>
              <a:rPr lang="en-US" altLang="ko-KR" sz="2400" b="1" dirty="0"/>
              <a:t>.”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8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미래 사회 예측을 통한 삶의 과제 분석과 </a:t>
            </a:r>
            <a:endParaRPr lang="en-US" altLang="ko-KR" sz="2800" b="1" dirty="0" smtClean="0"/>
          </a:p>
          <a:p>
            <a:pPr fontAlgn="base"/>
            <a:r>
              <a:rPr lang="ko-KR" altLang="en-US" sz="2800" b="1" dirty="0" smtClean="0"/>
              <a:t>자신의 </a:t>
            </a:r>
            <a:r>
              <a:rPr lang="ko-KR" altLang="en-US" sz="2800" b="1" dirty="0"/>
              <a:t>미래 설계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219150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위 자료를 참고하여 미래 사회의 주요 추세에 </a:t>
            </a:r>
            <a:r>
              <a:rPr lang="ko-KR" altLang="en-US" sz="2400" b="1" dirty="0" smtClean="0"/>
              <a:t>대하여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자신의 생각을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비정부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기구의 역할 강화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다양성 확대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제도가 어떤 점에서 도시 학생에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역차별이 </a:t>
            </a:r>
            <a:r>
              <a:rPr lang="ko-KR" altLang="en-US" sz="2400" b="1" dirty="0"/>
              <a:t>될 수 있는지 토의해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89246"/>
              </p:ext>
            </p:extLst>
          </p:nvPr>
        </p:nvGraphicFramePr>
        <p:xfrm>
          <a:off x="755576" y="4941168"/>
          <a:ext cx="7560840" cy="1656201"/>
        </p:xfrm>
        <a:graphic>
          <a:graphicData uri="http://schemas.openxmlformats.org/drawingml/2006/table">
            <a:tbl>
              <a:tblPr/>
              <a:tblGrid>
                <a:gridCol w="577739"/>
                <a:gridCol w="2278505"/>
                <a:gridCol w="2278505"/>
                <a:gridCol w="2426091"/>
              </a:tblGrid>
              <a:tr h="34954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삶의 과제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 설계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고등학생 때 할 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개인과 사회가 모두 안전한 삶 추구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세계적인 정보</a:t>
                      </a:r>
                      <a:r>
                        <a:rPr lang="en-US" altLang="ko-KR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네트워크 보안 </a:t>
                      </a:r>
                      <a:endParaRPr lang="en-US" altLang="ko-KR" sz="13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endParaRPr lang="ko-KR" altLang="en-US" sz="13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과학 동아리 활동</a:t>
                      </a:r>
                      <a:r>
                        <a:rPr lang="en-US" altLang="ko-KR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인문학</a:t>
                      </a:r>
                      <a:r>
                        <a:rPr lang="en-US" altLang="ko-KR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과학 </a:t>
                      </a:r>
                      <a:endParaRPr lang="en-US" altLang="ko-KR" sz="13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고전 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선영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가족과 지역 사회 주민의 행복한 삶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지역 사회 단체 활동</a:t>
                      </a:r>
                      <a:r>
                        <a:rPr lang="en-US" altLang="ko-KR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지킴이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지역 사회에서 자원 봉사</a:t>
                      </a:r>
                      <a:r>
                        <a:rPr lang="en-US" altLang="ko-KR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탐사 </a:t>
                      </a:r>
                      <a:endParaRPr lang="en-US" altLang="ko-KR" sz="13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활동</a:t>
                      </a:r>
                      <a:endParaRPr lang="ko-KR" altLang="en-US" sz="13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96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02743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683568" y="1196752"/>
            <a:ext cx="7885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인류의 미래는 밝을 것인가</a:t>
            </a:r>
            <a:r>
              <a:rPr lang="en-US" altLang="ko-KR" sz="2800" b="1" dirty="0"/>
              <a:t>? </a:t>
            </a:r>
            <a:r>
              <a:rPr lang="ko-KR" altLang="en-US" sz="2800" b="1" dirty="0"/>
              <a:t>어두울 것인가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 시민으로서의 삶의 방향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4279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2274838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나타난 사회의 문제점을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사회는 정보화 사회가 진행되어 정부가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개인의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삶을 감시하고 통제하여 자유가 억압되고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사회는 과학이 발달하여 인간 복제가 실현되지만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그로 인해 인간이 기계와 과학의 노예로 전락해 버리고 만다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8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902</Words>
  <Application>Microsoft Office PowerPoint</Application>
  <PresentationFormat>화면 슬라이드 쇼(4:3)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1460</cp:revision>
  <dcterms:created xsi:type="dcterms:W3CDTF">2013-04-05T04:18:36Z</dcterms:created>
  <dcterms:modified xsi:type="dcterms:W3CDTF">2014-02-21T15:09:10Z</dcterms:modified>
</cp:coreProperties>
</file>