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454" r:id="rId6"/>
    <p:sldId id="455" r:id="rId7"/>
    <p:sldId id="349" r:id="rId8"/>
    <p:sldId id="469" r:id="rId9"/>
    <p:sldId id="470" r:id="rId10"/>
    <p:sldId id="272" r:id="rId11"/>
    <p:sldId id="307" r:id="rId12"/>
    <p:sldId id="322" r:id="rId13"/>
    <p:sldId id="267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792" y="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339752" y="3717032"/>
            <a:ext cx="4680520" cy="825403"/>
            <a:chOff x="3059832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3059832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3. </a:t>
              </a:r>
              <a:r>
                <a:rPr lang="ko-KR" altLang="en-US" sz="2400" b="1" dirty="0" smtClean="0">
                  <a:latin typeface="+mj-lt"/>
                </a:rPr>
                <a:t>인류 미래를 위한 선택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347864" y="4149080"/>
              <a:ext cx="3600400" cy="358624"/>
              <a:chOff x="3502484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718508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위기의 극복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502484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1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41806"/>
            <a:ext cx="864096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제국주의 </a:t>
            </a:r>
            <a:r>
              <a:rPr lang="ko-KR" altLang="en-US" sz="2400" b="1" dirty="0"/>
              <a:t>국가 간의 식민지 쟁탈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군사력 증강 정책 </a:t>
            </a:r>
            <a:r>
              <a:rPr lang="ko-KR" altLang="en-US" sz="2400" b="1" dirty="0" smtClean="0"/>
              <a:t>등으로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인해 </a:t>
            </a:r>
            <a:r>
              <a:rPr lang="ko-KR" altLang="en-US" sz="2400" b="1" dirty="0"/>
              <a:t>발생한 전쟁으로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종전 이후 국제 연맹이 탄생하게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되었던 </a:t>
            </a:r>
            <a:r>
              <a:rPr lang="ko-KR" altLang="en-US" sz="2400" b="1" dirty="0"/>
              <a:t>전쟁은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  <a:buAutoNum type="arabicPeriod"/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 </a:t>
            </a:r>
            <a:r>
              <a:rPr lang="ko-KR" altLang="en-US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제</a:t>
            </a:r>
            <a:r>
              <a:rPr lang="en-US" altLang="ko-KR" sz="2400" b="1" dirty="0">
                <a:solidFill>
                  <a:srgbClr val="FF0000"/>
                </a:solidFill>
              </a:rPr>
              <a:t>1</a:t>
            </a:r>
            <a:r>
              <a:rPr lang="ko-KR" altLang="en-US" sz="2400" b="1" dirty="0">
                <a:solidFill>
                  <a:srgbClr val="FF0000"/>
                </a:solidFill>
              </a:rPr>
              <a:t>차 세계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대전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석유 수출국 기구</a:t>
            </a:r>
            <a:r>
              <a:rPr lang="en-US" altLang="ko-KR" sz="2400" b="1" dirty="0"/>
              <a:t>(OPEC)</a:t>
            </a:r>
            <a:r>
              <a:rPr lang="ko-KR" altLang="en-US" sz="2400" b="1" dirty="0"/>
              <a:t>의 산유국이 원유 가격을 </a:t>
            </a:r>
            <a:r>
              <a:rPr lang="ko-KR" altLang="en-US" sz="2400" b="1" dirty="0" smtClean="0"/>
              <a:t>인상하고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원유 생산량을 줄이면서 발생한 사건으로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스태그플레이션의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발생과 자원 민족주의의 등장을 가져온 역사적 사건은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석유 파동</a:t>
            </a: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695" y="2492896"/>
            <a:ext cx="3024336" cy="1505363"/>
          </a:xfrm>
          <a:prstGeom prst="rect">
            <a:avLst/>
          </a:prstGeom>
          <a:noFill/>
        </p:spPr>
      </p:pic>
      <p:pic>
        <p:nvPicPr>
          <p:cNvPr id="1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8695" y="5229200"/>
            <a:ext cx="2680527" cy="133423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위기의 극복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13464"/>
            <a:ext cx="864096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차 세계 대전 이후 연합국에 의해 창설된 국제기구는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국제 연합</a:t>
            </a:r>
            <a:r>
              <a:rPr lang="en-US" altLang="ko-KR" sz="2400" b="1" dirty="0">
                <a:solidFill>
                  <a:srgbClr val="FF0000"/>
                </a:solidFill>
              </a:rPr>
              <a:t>(UN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냉전 시대가 막을 내리면서 세계는 정치나 군사 </a:t>
            </a:r>
            <a:r>
              <a:rPr lang="ko-KR" altLang="en-US" sz="2400" b="1" dirty="0" smtClean="0"/>
              <a:t>문제보다는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/>
              <a:t> </a:t>
            </a:r>
            <a:r>
              <a:rPr lang="en-US" altLang="ko-KR" sz="2400" b="1" dirty="0" smtClean="0"/>
              <a:t>(      ) </a:t>
            </a:r>
            <a:r>
              <a:rPr lang="ko-KR" altLang="en-US" sz="2400" b="1" dirty="0"/>
              <a:t>문제를 우선시하게 되었고 이에 따라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   )</a:t>
            </a:r>
            <a:r>
              <a:rPr lang="ko-KR" altLang="en-US" sz="2400" b="1" dirty="0" smtClean="0"/>
              <a:t>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역할이 크게 증대되었다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경제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지역 경제 협력체</a:t>
            </a:r>
          </a:p>
        </p:txBody>
      </p:sp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21088"/>
            <a:ext cx="3888432" cy="1654052"/>
          </a:xfrm>
          <a:prstGeom prst="rect">
            <a:avLst/>
          </a:prstGeom>
          <a:noFill/>
        </p:spPr>
      </p:pic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700808"/>
            <a:ext cx="2664296" cy="13021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위기의 극복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40768"/>
            <a:ext cx="871296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5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유럽 내 단일 시장 구축과 단일 통화 실현으로 유럽의 경제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/>
              <a:t>사회 발전을 추구하는 지역 경제 협력체는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유럽 연합</a:t>
            </a:r>
            <a:r>
              <a:rPr lang="en-US" altLang="ko-KR" sz="2400" b="1" dirty="0">
                <a:solidFill>
                  <a:srgbClr val="FF0000"/>
                </a:solidFill>
              </a:rPr>
              <a:t>(EU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</a:t>
            </a:r>
            <a:r>
              <a:rPr lang="ko-KR" altLang="en-US" sz="2400" b="1" dirty="0"/>
              <a:t>정치적 위험뿐만 아니라 환경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금융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테러 등의 위험이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세계적 </a:t>
            </a:r>
            <a:r>
              <a:rPr lang="ko-KR" altLang="en-US" sz="2400" b="1" dirty="0"/>
              <a:t>차원으로 확대되고 있는 사회를 일컫는 말은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글로벌 위험 사회</a:t>
            </a: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826" y="4293096"/>
            <a:ext cx="3095914" cy="1540991"/>
          </a:xfrm>
          <a:prstGeom prst="rect">
            <a:avLst/>
          </a:prstGeom>
          <a:noFill/>
        </p:spPr>
      </p:pic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174208"/>
            <a:ext cx="2665595" cy="1326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위기의 극복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547677" y="2967335"/>
            <a:ext cx="6696730" cy="978729"/>
            <a:chOff x="799109" y="2967335"/>
            <a:chExt cx="6775826" cy="978729"/>
          </a:xfrm>
        </p:grpSpPr>
        <p:sp>
          <p:nvSpPr>
            <p:cNvPr id="3" name="TextBox 2"/>
            <p:cNvSpPr txBox="1"/>
            <p:nvPr/>
          </p:nvSpPr>
          <p:spPr>
            <a:xfrm>
              <a:off x="1166230" y="2967335"/>
              <a:ext cx="640870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>
                <a:lnSpc>
                  <a:spcPct val="120000"/>
                </a:lnSpc>
              </a:pP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새롭게 대두하는 지구촌 문제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en-US" altLang="ko-KR" sz="2400" b="1" dirty="0" smtClean="0">
                <a:solidFill>
                  <a:schemeClr val="accent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base" latinLnBrk="0">
                <a:lnSpc>
                  <a:spcPct val="120000"/>
                </a:lnSpc>
              </a:pPr>
              <a:r>
                <a:rPr lang="en-US" altLang="ko-KR" sz="2400" b="1" dirty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                           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수업합니다</a:t>
              </a:r>
              <a:r>
                <a:rPr lang="en-US" altLang="ko-KR" sz="24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799109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06822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2780928"/>
            <a:ext cx="561662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인류가 위기 상황에 대처해 온 방식을 역사적 </a:t>
            </a:r>
            <a:r>
              <a:rPr lang="ko-KR" altLang="en-US" b="1" dirty="0" smtClean="0"/>
              <a:t>사건을 </a:t>
            </a:r>
            <a:r>
              <a:rPr lang="ko-KR" altLang="en-US" b="1" dirty="0"/>
              <a:t>통하여 파악하고</a:t>
            </a:r>
            <a:r>
              <a:rPr lang="en-US" altLang="ko-KR" b="1" dirty="0"/>
              <a:t>, </a:t>
            </a:r>
            <a:r>
              <a:rPr lang="ko-KR" altLang="en-US" b="1" dirty="0"/>
              <a:t>다각적인 측면에서 미래에 </a:t>
            </a:r>
            <a:r>
              <a:rPr lang="ko-KR" altLang="en-US" b="1" dirty="0" smtClean="0"/>
              <a:t>대한 </a:t>
            </a:r>
            <a:r>
              <a:rPr lang="ko-KR" altLang="en-US" b="1" dirty="0"/>
              <a:t>준비와 대처 방안을 모색할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위기의 극복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9028" y="4767467"/>
            <a:ext cx="817947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인류는 지금까지 어떤 문제들을 극복하며 살아왔을까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988" y="4797152"/>
            <a:ext cx="504056" cy="504056"/>
          </a:xfrm>
          <a:prstGeom prst="rect">
            <a:avLst/>
          </a:prstGeom>
          <a:noFill/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04" y="1844824"/>
            <a:ext cx="9144000" cy="26517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109526"/>
            <a:ext cx="864096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1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인류가 겪어온 문제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인류는 지금까지 전쟁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기근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질병 등의 문제들을 겪어옴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② </a:t>
            </a:r>
            <a:r>
              <a:rPr lang="ko-KR" altLang="en-US" sz="2400" b="1" dirty="0"/>
              <a:t>지역적 규모에서 세계적 규모까지 다양한 문제 발생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삶의 공간이 전 지구로 확대되면서 해결하기 </a:t>
            </a:r>
            <a:r>
              <a:rPr lang="ko-KR" altLang="en-US" sz="2400" b="1" dirty="0" smtClean="0"/>
              <a:t>어려운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문제 증가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다양한 문제들을 해결하기 위한 노력이 필요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위기의 극복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0" y="5245556"/>
            <a:ext cx="3845498" cy="133631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3056"/>
            <a:ext cx="2951849" cy="274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469566"/>
            <a:ext cx="871296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인류가 경험한 다양한 사건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전쟁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1·2</a:t>
            </a:r>
            <a:r>
              <a:rPr lang="ko-KR" altLang="en-US" sz="2400" b="1" dirty="0"/>
              <a:t>차 세계 대전</a:t>
            </a:r>
            <a:r>
              <a:rPr lang="en-US" altLang="ko-KR" sz="2400" b="1" dirty="0"/>
              <a:t>, </a:t>
            </a:r>
            <a:r>
              <a:rPr lang="en-US" altLang="ko-KR" sz="2400" b="1" dirty="0" smtClean="0"/>
              <a:t>6.25 </a:t>
            </a:r>
            <a:r>
              <a:rPr lang="ko-KR" altLang="en-US" sz="2400" b="1" dirty="0"/>
              <a:t>전쟁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베트남 전쟁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걸프</a:t>
            </a:r>
            <a:r>
              <a:rPr lang="ko-KR" altLang="en-US" sz="2400" b="1" dirty="0" smtClean="0"/>
              <a:t> 전쟁 </a:t>
            </a:r>
            <a:r>
              <a:rPr lang="ko-KR" altLang="en-US" sz="2400" b="1" dirty="0"/>
              <a:t>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경제 문제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1·2</a:t>
            </a:r>
            <a:r>
              <a:rPr lang="ko-KR" altLang="en-US" sz="2400" b="1" dirty="0"/>
              <a:t>차 석유 파동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외환 위기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환경 문제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보팔시</a:t>
            </a:r>
            <a:r>
              <a:rPr lang="ko-KR" altLang="en-US" sz="2400" b="1" dirty="0"/>
              <a:t> 가스 유출 사고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엑손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발데스호</a:t>
            </a:r>
            <a:r>
              <a:rPr lang="ko-KR" altLang="en-US" sz="2400" b="1" dirty="0"/>
              <a:t> 기름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유출 </a:t>
            </a:r>
            <a:r>
              <a:rPr lang="ko-KR" altLang="en-US" sz="2400" b="1" dirty="0"/>
              <a:t>사건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후쿠시마</a:t>
            </a:r>
            <a:r>
              <a:rPr lang="ko-KR" altLang="en-US" sz="2400" b="1" dirty="0"/>
              <a:t> 원자력 발전소 사고 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위기의 극복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775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(207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4" name="직사각형 3"/>
          <p:cNvSpPr/>
          <p:nvPr/>
        </p:nvSpPr>
        <p:spPr>
          <a:xfrm>
            <a:off x="288032" y="1181534"/>
            <a:ext cx="8748464" cy="5367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위기 극복을 위한 노력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국제적인 노력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국제기구 창설 및 운영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국제 연합</a:t>
            </a:r>
            <a:r>
              <a:rPr lang="en-US" altLang="ko-KR" sz="2400" b="1" dirty="0"/>
              <a:t>), </a:t>
            </a:r>
            <a:r>
              <a:rPr lang="ko-KR" altLang="en-US" sz="2400" b="1" dirty="0" smtClean="0"/>
              <a:t>각종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조약 </a:t>
            </a:r>
            <a:r>
              <a:rPr lang="ko-KR" altLang="en-US" sz="2400" b="1" dirty="0"/>
              <a:t>체결 및 조약 기구 창설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지역 경제 협력체의 발달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환경 문제를 해결하기 위한 노력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다양한 환경 관련 회의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개최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환경 관련 협약 체결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자원 문제를 해결하기 위한 노력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자원 부국과 빈국 </a:t>
            </a:r>
            <a:r>
              <a:rPr lang="ko-KR" altLang="en-US" sz="2400" b="1" dirty="0" smtClean="0"/>
              <a:t>간의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대화와 </a:t>
            </a:r>
            <a:r>
              <a:rPr lang="ko-KR" altLang="en-US" sz="2400" b="1" dirty="0"/>
              <a:t>협조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대체 자원 개발 </a:t>
            </a:r>
            <a:r>
              <a:rPr lang="ko-KR" altLang="en-US" sz="2400" b="1" dirty="0" smtClean="0"/>
              <a:t>노력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글로벌 위험 사회의 도래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세계화 시대의 도래로 전쟁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기아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환경 문제 등의 광역화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앞으로 다가올 수많은 문제들을 해결하기 위한 다각적인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대처와 </a:t>
            </a:r>
            <a:r>
              <a:rPr lang="ko-KR" altLang="en-US" sz="2400" b="1" dirty="0"/>
              <a:t>노력 필요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위기의 극복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321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4791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함께 이루는 인류의 꿈</a:t>
            </a:r>
            <a:endParaRPr lang="ko-KR" altLang="en-US" sz="2800" dirty="0"/>
          </a:p>
        </p:txBody>
      </p:sp>
      <p:sp>
        <p:nvSpPr>
          <p:cNvPr id="16" name="직사각형 15"/>
          <p:cNvSpPr/>
          <p:nvPr/>
        </p:nvSpPr>
        <p:spPr>
          <a:xfrm>
            <a:off x="179512" y="1777571"/>
            <a:ext cx="8640960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‘유엔과 한국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함께 이루는 인류의 꿈</a:t>
            </a:r>
            <a:r>
              <a:rPr lang="ko-KR" altLang="en-US" sz="2400" b="1" dirty="0" smtClean="0"/>
              <a:t>’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반기문 </a:t>
            </a:r>
            <a:r>
              <a:rPr lang="ko-KR" altLang="en-US" sz="2200" b="1" dirty="0"/>
              <a:t>유엔 사무 총장의 대한민국 국회 연설문 </a:t>
            </a:r>
            <a:r>
              <a:rPr lang="en-US" altLang="ko-KR" sz="2200" b="1" dirty="0"/>
              <a:t>(2012. 10. 30</a:t>
            </a:r>
            <a:r>
              <a:rPr lang="en-US" altLang="ko-KR" sz="2200" b="1" dirty="0" smtClean="0"/>
              <a:t>.)</a:t>
            </a:r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200" b="1" dirty="0" smtClean="0"/>
              <a:t>지금은 </a:t>
            </a:r>
            <a:r>
              <a:rPr lang="ko-KR" altLang="en-US" sz="2200" b="1" dirty="0"/>
              <a:t>불확실성과 격변의 시대입니다</a:t>
            </a:r>
            <a:r>
              <a:rPr lang="en-US" altLang="ko-KR" sz="2200" b="1" dirty="0"/>
              <a:t>.</a:t>
            </a:r>
            <a:r>
              <a:rPr lang="ko-KR" altLang="en-US" sz="2200" b="1" dirty="0"/>
              <a:t>전 세계 도처에서 </a:t>
            </a:r>
            <a:r>
              <a:rPr lang="ko-KR" altLang="en-US" sz="2200" b="1" dirty="0" smtClean="0"/>
              <a:t>불안정</a:t>
            </a:r>
            <a:r>
              <a:rPr lang="en-US" altLang="ko-KR" sz="2200" b="1" dirty="0"/>
              <a:t>(insecurity)</a:t>
            </a:r>
            <a:r>
              <a:rPr lang="ko-KR" altLang="en-US" sz="2200" b="1" dirty="0"/>
              <a:t>과 불평등</a:t>
            </a:r>
            <a:r>
              <a:rPr lang="en-US" altLang="ko-KR" sz="2200" b="1" dirty="0"/>
              <a:t>(inequality), </a:t>
            </a:r>
            <a:r>
              <a:rPr lang="ko-KR" altLang="en-US" sz="2200" b="1" dirty="0"/>
              <a:t>부정의</a:t>
            </a:r>
            <a:r>
              <a:rPr lang="en-US" altLang="ko-KR" sz="2200" b="1" dirty="0"/>
              <a:t>(injustice)</a:t>
            </a:r>
            <a:r>
              <a:rPr lang="ko-KR" altLang="en-US" sz="2200" b="1" dirty="0"/>
              <a:t>와 </a:t>
            </a:r>
            <a:r>
              <a:rPr lang="ko-KR" altLang="en-US" sz="2200" b="1" dirty="0" err="1" smtClean="0"/>
              <a:t>불관용</a:t>
            </a:r>
            <a:r>
              <a:rPr lang="en-US" altLang="ko-KR" sz="2200" b="1" dirty="0"/>
              <a:t>(intolerance)</a:t>
            </a:r>
            <a:r>
              <a:rPr lang="ko-KR" altLang="en-US" sz="2200" b="1" dirty="0"/>
              <a:t>이 증가하고 있습니다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이러한 문제는 </a:t>
            </a:r>
            <a:r>
              <a:rPr lang="ko-KR" altLang="en-US" sz="2200" b="1" dirty="0" smtClean="0"/>
              <a:t>어느 한</a:t>
            </a:r>
            <a:r>
              <a:rPr lang="en-US" altLang="ko-KR" sz="2200" b="1" dirty="0"/>
              <a:t> </a:t>
            </a:r>
            <a:r>
              <a:rPr lang="ko-KR" altLang="en-US" sz="2200" b="1" dirty="0" smtClean="0"/>
              <a:t>국가 </a:t>
            </a:r>
            <a:r>
              <a:rPr lang="ko-KR" altLang="en-US" sz="2200" b="1" dirty="0"/>
              <a:t>또는 어느 한 조직의 노력만으로는 대처가 불가능합니다</a:t>
            </a:r>
            <a:r>
              <a:rPr lang="en-US" altLang="ko-KR" sz="2200" b="1" dirty="0" smtClean="0"/>
              <a:t>.</a:t>
            </a:r>
            <a:r>
              <a:rPr lang="ko-KR" altLang="en-US" sz="2200" b="1" dirty="0"/>
              <a:t> </a:t>
            </a:r>
            <a:r>
              <a:rPr lang="ko-KR" altLang="en-US" sz="2200" b="1" dirty="0" smtClean="0"/>
              <a:t>전 </a:t>
            </a:r>
            <a:r>
              <a:rPr lang="ko-KR" altLang="en-US" sz="2200" b="1" dirty="0"/>
              <a:t>지구적 도전은 보다 효율적인 전 지구적 개입과 지도력을 </a:t>
            </a:r>
            <a:r>
              <a:rPr lang="ko-KR" altLang="en-US" sz="2200" b="1" dirty="0" smtClean="0"/>
              <a:t>요구하고 </a:t>
            </a:r>
            <a:r>
              <a:rPr lang="ko-KR" altLang="en-US" sz="2200" b="1" dirty="0"/>
              <a:t>있습니다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특히 유엔은 다자주의</a:t>
            </a:r>
            <a:r>
              <a:rPr lang="en-US" altLang="ko-KR" sz="2200" b="1" dirty="0"/>
              <a:t>(multilateralism)</a:t>
            </a:r>
            <a:r>
              <a:rPr lang="ko-KR" altLang="en-US" sz="2200" b="1" dirty="0"/>
              <a:t>를 새롭게 </a:t>
            </a:r>
            <a:r>
              <a:rPr lang="ko-KR" altLang="en-US" sz="2200" b="1" dirty="0" smtClean="0"/>
              <a:t>강화하는 </a:t>
            </a:r>
            <a:r>
              <a:rPr lang="ko-KR" altLang="en-US" sz="2200" b="1" dirty="0"/>
              <a:t>데 더 큰 역할을 할 것을 </a:t>
            </a:r>
            <a:r>
              <a:rPr lang="ko-KR" altLang="en-US" sz="2200" b="1" dirty="0" err="1"/>
              <a:t>요청받고</a:t>
            </a:r>
            <a:r>
              <a:rPr lang="ko-KR" altLang="en-US" sz="2200" b="1" dirty="0"/>
              <a:t> 있습니다</a:t>
            </a:r>
            <a:r>
              <a:rPr lang="en-US" altLang="ko-KR" sz="2200" b="1" dirty="0" smtClean="0"/>
              <a:t>.</a:t>
            </a:r>
            <a:r>
              <a:rPr lang="ko-KR" altLang="en-US" sz="2000" dirty="0"/>
              <a:t> </a:t>
            </a:r>
            <a:r>
              <a:rPr lang="ko-KR" altLang="en-US" sz="2200" b="1" dirty="0"/>
              <a:t>유엔은 가장 보편적인 범세계적 기구로서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인류의 공동 가치를 실현하기 위해 </a:t>
            </a:r>
            <a:r>
              <a:rPr lang="ko-KR" altLang="en-US" sz="2200" b="1" dirty="0" smtClean="0"/>
              <a:t>전 </a:t>
            </a:r>
            <a:r>
              <a:rPr lang="ko-KR" altLang="en-US" sz="2200" b="1" dirty="0"/>
              <a:t>세계 도처에 가장 광범위한 조직을 유지하고 있습니다</a:t>
            </a:r>
            <a:r>
              <a:rPr lang="en-US" altLang="ko-KR" sz="2200" b="1" dirty="0"/>
              <a:t>. </a:t>
            </a:r>
            <a:endParaRPr lang="ko-KR" alt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위기의 극복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4" y="1146337"/>
            <a:ext cx="422228" cy="48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64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4791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함께 이루는 인류의 꿈</a:t>
            </a:r>
            <a:endParaRPr lang="ko-KR" altLang="en-US" sz="2800" dirty="0"/>
          </a:p>
        </p:txBody>
      </p:sp>
      <p:sp>
        <p:nvSpPr>
          <p:cNvPr id="16" name="직사각형 15"/>
          <p:cNvSpPr/>
          <p:nvPr/>
        </p:nvSpPr>
        <p:spPr>
          <a:xfrm>
            <a:off x="323528" y="1759456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base">
              <a:lnSpc>
                <a:spcPct val="120000"/>
              </a:lnSpc>
            </a:pPr>
            <a:r>
              <a:rPr lang="ko-KR" altLang="en-US" sz="2200" b="1" dirty="0" smtClean="0"/>
              <a:t> 그러나 세계 경제 위기로 인해 유엔의 재정 형편은 어려워지고 </a:t>
            </a:r>
            <a:endParaRPr lang="en-US" altLang="ko-KR" sz="22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200" b="1" dirty="0" smtClean="0"/>
              <a:t>있습니다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또한 상황의 악화로 세계의 취약 계층을 도와야 하는</a:t>
            </a:r>
            <a:r>
              <a:rPr lang="en-US" altLang="ko-KR" sz="2200" b="1" dirty="0" smtClean="0"/>
              <a:t> </a:t>
            </a:r>
            <a:r>
              <a:rPr lang="ko-KR" altLang="en-US" sz="2200" b="1" dirty="0" smtClean="0"/>
              <a:t>유엔의 활동 수요는 증대되고 있습니다</a:t>
            </a:r>
            <a:r>
              <a:rPr lang="en-US" altLang="ko-KR" sz="2200" b="1" dirty="0" smtClean="0"/>
              <a:t>. </a:t>
            </a:r>
            <a:r>
              <a:rPr lang="ko-KR" altLang="en-US" sz="2200" b="1" u="sng" dirty="0" smtClean="0"/>
              <a:t>세계의 평화 안보</a:t>
            </a:r>
            <a:r>
              <a:rPr lang="en-US" altLang="ko-KR" sz="2200" b="1" u="sng" dirty="0" smtClean="0"/>
              <a:t>, </a:t>
            </a:r>
            <a:r>
              <a:rPr lang="ko-KR" altLang="en-US" sz="2200" b="1" u="sng" dirty="0" smtClean="0"/>
              <a:t>개발</a:t>
            </a:r>
            <a:r>
              <a:rPr lang="en-US" altLang="ko-KR" sz="2200" b="1" u="sng" dirty="0" smtClean="0"/>
              <a:t>, </a:t>
            </a:r>
            <a:r>
              <a:rPr lang="ko-KR" altLang="en-US" sz="2200" b="1" u="sng" dirty="0" smtClean="0"/>
              <a:t>사회 분야에서 늘어나는 수요를 다룰 수 있는 방안</a:t>
            </a:r>
            <a:r>
              <a:rPr lang="ko-KR" altLang="en-US" sz="2200" b="1" dirty="0" smtClean="0"/>
              <a:t>을 찾아야만 하는 상황입니다</a:t>
            </a:r>
            <a:r>
              <a:rPr lang="en-US" altLang="ko-KR" sz="2200" b="1" dirty="0" smtClean="0"/>
              <a:t>. (</a:t>
            </a:r>
            <a:r>
              <a:rPr lang="ko-KR" altLang="en-US" sz="2200" b="1" dirty="0" smtClean="0"/>
              <a:t>생략</a:t>
            </a:r>
            <a:r>
              <a:rPr lang="en-US" altLang="ko-KR" sz="2200" b="1" dirty="0" smtClean="0"/>
              <a:t>)</a:t>
            </a:r>
            <a:endParaRPr lang="ko-KR" alt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위기의 극복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4" y="1146337"/>
            <a:ext cx="422228" cy="48003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467" y="3871532"/>
            <a:ext cx="3592717" cy="279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91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4791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(210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5" name="직사각형 14"/>
          <p:cNvSpPr/>
          <p:nvPr/>
        </p:nvSpPr>
        <p:spPr>
          <a:xfrm>
            <a:off x="755576" y="112474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함께 이루는 인류의 꿈</a:t>
            </a:r>
            <a:endParaRPr lang="ko-KR" altLang="en-US" sz="2800" dirty="0"/>
          </a:p>
        </p:txBody>
      </p:sp>
      <p:sp>
        <p:nvSpPr>
          <p:cNvPr id="16" name="직사각형 15"/>
          <p:cNvSpPr/>
          <p:nvPr/>
        </p:nvSpPr>
        <p:spPr>
          <a:xfrm>
            <a:off x="323528" y="2139938"/>
            <a:ext cx="864096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위에서 </a:t>
            </a:r>
            <a:r>
              <a:rPr lang="ko-KR" altLang="en-US" sz="2400" b="1" dirty="0"/>
              <a:t>밑줄 친 부분의 구체적인 방안에 대해 생각해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반기문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유엔 사무총장의 국회 연설문 전문을 읽고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물음에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대한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자신의 생각을 정리해 보도록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9992" y="188640"/>
            <a:ext cx="446449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위기의 극복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4" y="1146337"/>
            <a:ext cx="422228" cy="48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703</Words>
  <Application>Microsoft Office PowerPoint</Application>
  <PresentationFormat>화면 슬라이드 쇼(4:3)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1350</cp:revision>
  <dcterms:created xsi:type="dcterms:W3CDTF">2013-04-05T04:18:36Z</dcterms:created>
  <dcterms:modified xsi:type="dcterms:W3CDTF">2014-02-21T15:03:26Z</dcterms:modified>
</cp:coreProperties>
</file>