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55" r:id="rId7"/>
    <p:sldId id="349" r:id="rId8"/>
    <p:sldId id="465" r:id="rId9"/>
    <p:sldId id="466" r:id="rId10"/>
    <p:sldId id="467" r:id="rId11"/>
    <p:sldId id="468" r:id="rId12"/>
    <p:sldId id="441" r:id="rId13"/>
    <p:sldId id="272" r:id="rId14"/>
    <p:sldId id="307" r:id="rId15"/>
    <p:sldId id="322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지구촌 문제 해결을 위한 협력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환경 보전을 위한 회의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9512" y="1826240"/>
            <a:ext cx="8784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지구 온난화에 대처하기 위해 전 지구적 차원의 세계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시민 </a:t>
            </a:r>
            <a:r>
              <a:rPr lang="ko-KR" altLang="en-US" sz="2400" b="1" dirty="0"/>
              <a:t>의식이 요구되는 이유를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인당 이산화탄소 배출량이 많아서 기후 변화에 보다 큰 영향을 미치고 있는 나라와 그로 인해 직접적인 피해를 입는 나라가 다르기 때문에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다른 지역에 살고 있는 사람들의 고통을 나의 문제로 인식하고 지구촌 전체의 이익을 고려하여 자신의 불편을 감수하지 않는다면 지구 온난화 문제에 대처할 수 없기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때문이다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환경 보전을 위한 회의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9512" y="1826240"/>
            <a:ext cx="8784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이해관계가 상충하는 각국의 입장 속에서 지구 환경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보전을 </a:t>
            </a:r>
            <a:r>
              <a:rPr lang="ko-KR" altLang="en-US" sz="2400" b="1" dirty="0"/>
              <a:t>위한 협력 방안은 무엇인지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개발 도상국은 당장의 경제적인 이익보다는 지구촌의 환경 문제와 환경 보전에 조금 더 관심을 갖고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동참하려는 의지가 필요하다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선진국은 환경 보호를 위한 책임감 있는 자세가 필요하다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또한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보유하고 있는 청정 기술을 개발 도상국에게 조건 없이 이전해 주는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진정성을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보이면서 상생의 관계를 유지할 수 있도록 노력해야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1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03848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0" name="직사각형 19"/>
          <p:cNvSpPr/>
          <p:nvPr/>
        </p:nvSpPr>
        <p:spPr>
          <a:xfrm>
            <a:off x="808277" y="1064349"/>
            <a:ext cx="7940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함께 살아가는 지구촌의 이웃을 위해 우리가 </a:t>
            </a:r>
            <a:endParaRPr lang="en-US" altLang="ko-KR" sz="2800" b="1" dirty="0" smtClean="0"/>
          </a:p>
          <a:p>
            <a:pPr fontAlgn="base"/>
            <a:r>
              <a:rPr lang="ko-KR" altLang="en-US" sz="2800" b="1" dirty="0" smtClean="0"/>
              <a:t>무엇을 </a:t>
            </a:r>
            <a:r>
              <a:rPr lang="ko-KR" altLang="en-US" sz="2800" b="1" dirty="0"/>
              <a:t>할 수 있을까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60040" y="2344812"/>
            <a:ext cx="860444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모두 읽고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지구촌의 지속 가능한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발전을 </a:t>
            </a:r>
            <a:r>
              <a:rPr lang="ko-KR" altLang="en-US" sz="2400" b="1" dirty="0"/>
              <a:t>위해 우리가 할 수 있는 일에 대한 각자의 생각을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댓글로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적어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이태석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신부님처럼 모든 것을 헌신할 자신은 없지만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분들의 활동을 도울 수는 있을 것 같아요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고작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몇몇 사람들을 도와준다고 세상이 바뀔 수 있을까요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6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1806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정치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군사적 </a:t>
            </a:r>
            <a:r>
              <a:rPr lang="ko-KR" altLang="en-US" sz="2400" b="1" dirty="0"/>
              <a:t>대립을 지칭하는 ‘동서문제’와 구별하여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선진국과 </a:t>
            </a:r>
            <a:r>
              <a:rPr lang="ko-KR" altLang="en-US" sz="2400" b="1" dirty="0"/>
              <a:t>개발 도상국 간의 경제적 격차로 인해 </a:t>
            </a:r>
            <a:r>
              <a:rPr lang="ko-KR" altLang="en-US" sz="2400" b="1" dirty="0" smtClean="0"/>
              <a:t>발생하는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여러 가지 문제를 지칭하는 용어는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남북문제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2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개발 도상국은 현재의 환경 문제가 과거 선진국의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과정을 통해서 유발된 것이므로 그 책임을 선진국에서 </a:t>
            </a:r>
            <a:r>
              <a:rPr lang="ko-KR" altLang="en-US" sz="2400" b="1" dirty="0" smtClean="0"/>
              <a:t>져야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한다는 입장이다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산업화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51861"/>
            <a:ext cx="2157112" cy="1073702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73216"/>
            <a:ext cx="2157112" cy="107370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선진국은 환경 문제에 대한 역사적인 책임을 </a:t>
            </a:r>
            <a:r>
              <a:rPr lang="ko-KR" altLang="en-US" sz="2400" b="1" dirty="0" smtClean="0"/>
              <a:t>인정하더라도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/>
              <a:t>개발 도상국 역시 환경 보전에 동참할 것을 요구하며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) </a:t>
            </a:r>
            <a:r>
              <a:rPr lang="ko-KR" altLang="en-US" sz="2400" b="1" dirty="0"/>
              <a:t>등의 환경 보호를 위한 국제회의를 </a:t>
            </a:r>
            <a:r>
              <a:rPr lang="ko-KR" altLang="en-US" sz="2400" b="1" dirty="0" smtClean="0"/>
              <a:t>추진하고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그린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라운드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전 지구적 환경 문제에 대응하기 위해서는 무엇보다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세계인의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필요하다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관심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협력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307" y="3068960"/>
            <a:ext cx="2448272" cy="1196548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73" y="5301208"/>
            <a:ext cx="2448272" cy="119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71296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지구 온난화에 따른 기후 변화에 적극 대처하기 위해 </a:t>
            </a:r>
            <a:r>
              <a:rPr lang="ko-KR" altLang="en-US" sz="2400" b="1" dirty="0" smtClean="0"/>
              <a:t>국제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사회는 </a:t>
            </a:r>
            <a:r>
              <a:rPr lang="en-US" altLang="ko-KR" sz="2400" b="1" dirty="0"/>
              <a:t>1992</a:t>
            </a:r>
            <a:r>
              <a:rPr lang="ko-KR" altLang="en-US" sz="2400" b="1" dirty="0"/>
              <a:t>년 유엔 환경 개발 회의</a:t>
            </a:r>
            <a:r>
              <a:rPr lang="en-US" altLang="ko-KR" sz="2400" b="1" dirty="0"/>
              <a:t>(UNCED)</a:t>
            </a:r>
            <a:r>
              <a:rPr lang="ko-KR" altLang="en-US" sz="2400" b="1" dirty="0"/>
              <a:t>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)</a:t>
            </a:r>
            <a:r>
              <a:rPr lang="ko-KR" altLang="en-US" sz="2400" b="1" dirty="0"/>
              <a:t>을 채택하였다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기후 변화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협약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기후 변화 협약 제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차 당사국 총회에서 </a:t>
            </a:r>
            <a:r>
              <a:rPr lang="ko-KR" altLang="en-US" sz="2400" b="1" dirty="0" err="1"/>
              <a:t>실절적인</a:t>
            </a:r>
            <a:r>
              <a:rPr lang="ko-KR" altLang="en-US" sz="2400" b="1" dirty="0"/>
              <a:t> 감축을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위하여 </a:t>
            </a:r>
            <a:r>
              <a:rPr lang="ko-KR" altLang="en-US" sz="2400" b="1" dirty="0"/>
              <a:t>온실가스 배출의 역사적 책임이 큰 선진국을 </a:t>
            </a:r>
            <a:r>
              <a:rPr lang="ko-KR" altLang="en-US" sz="2400" b="1" dirty="0" smtClean="0"/>
              <a:t>대상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의무 감축 기간과 의무 </a:t>
            </a:r>
            <a:r>
              <a:rPr lang="ko-KR" altLang="en-US" sz="2400" b="1" dirty="0" err="1"/>
              <a:t>감축량을</a:t>
            </a:r>
            <a:r>
              <a:rPr lang="ko-KR" altLang="en-US" sz="2400" b="1" dirty="0"/>
              <a:t> 명시한 국제 협약은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교토</a:t>
            </a:r>
            <a:r>
              <a:rPr lang="ko-KR" altLang="en-US" sz="2400" b="1" dirty="0">
                <a:solidFill>
                  <a:srgbClr val="FF0000"/>
                </a:solidFill>
              </a:rPr>
              <a:t> 의정서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01208"/>
            <a:ext cx="2425149" cy="12071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24617"/>
            <a:ext cx="2880320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51720" y="2967335"/>
            <a:ext cx="6696731" cy="491866"/>
            <a:chOff x="1309105" y="2967335"/>
            <a:chExt cx="6775827" cy="491866"/>
          </a:xfrm>
        </p:grpSpPr>
        <p:sp>
          <p:nvSpPr>
            <p:cNvPr id="3" name="TextBox 2"/>
            <p:cNvSpPr txBox="1"/>
            <p:nvPr/>
          </p:nvSpPr>
          <p:spPr>
            <a:xfrm>
              <a:off x="1676227" y="2967335"/>
              <a:ext cx="6408705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위기의 극복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09105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56166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지구촌 문제에 대한 선진국과 개발 도상국의 입장 차이를 이해하고</a:t>
            </a:r>
            <a:r>
              <a:rPr lang="en-US" altLang="ko-KR" b="1" dirty="0"/>
              <a:t>, </a:t>
            </a:r>
            <a:r>
              <a:rPr lang="ko-KR" altLang="en-US" b="1" dirty="0"/>
              <a:t>지속 가능한 발전을 위한 지구촌의 협력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581128"/>
            <a:ext cx="81794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기후 변화에 관한 회의에 위 사진 속에 등장하는 사람들을 초대한다면 각각 어떤 이야기를 할까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10813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" y="1707542"/>
            <a:ext cx="8854637" cy="25855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84969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세계의 </a:t>
            </a:r>
            <a:r>
              <a:rPr lang="ko-KR" altLang="en-US" sz="2400" b="1" dirty="0">
                <a:solidFill>
                  <a:srgbClr val="0070C0"/>
                </a:solidFill>
              </a:rPr>
              <a:t>경제적 불평등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선진국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인구의 </a:t>
            </a:r>
            <a:r>
              <a:rPr lang="en-US" altLang="ko-KR" sz="2400" b="1" dirty="0"/>
              <a:t>1/4 </a:t>
            </a:r>
            <a:r>
              <a:rPr lang="ko-KR" altLang="en-US" sz="2400" b="1" dirty="0"/>
              <a:t>→ 부의 </a:t>
            </a:r>
            <a:r>
              <a:rPr lang="en-US" altLang="ko-KR" sz="2400" b="1" dirty="0"/>
              <a:t>80% </a:t>
            </a:r>
            <a:r>
              <a:rPr lang="ko-KR" altLang="en-US" sz="2400" b="1" dirty="0"/>
              <a:t>소비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개발 도상국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인구의 </a:t>
            </a:r>
            <a:r>
              <a:rPr lang="en-US" altLang="ko-KR" sz="2400" b="1" dirty="0"/>
              <a:t>3/4 </a:t>
            </a:r>
            <a:r>
              <a:rPr lang="ko-KR" altLang="en-US" sz="2400" b="1" dirty="0"/>
              <a:t>→ 부의 </a:t>
            </a:r>
            <a:r>
              <a:rPr lang="en-US" altLang="ko-KR" sz="2400" b="1" dirty="0"/>
              <a:t>20% </a:t>
            </a:r>
            <a:r>
              <a:rPr lang="ko-KR" altLang="en-US" sz="2400" b="1" dirty="0"/>
              <a:t>소비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남북문제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북반구의 선진국과 남반구의 개발 도상국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경제적 격차로 인해 발생하는 </a:t>
            </a:r>
            <a:r>
              <a:rPr lang="ko-KR" altLang="en-US" sz="2400" b="1" dirty="0" smtClean="0"/>
              <a:t>문제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환경 문제에 대한 개발 도상국의 입장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현재의 환경 문제에 대한 책임은 선진국에 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개발을 환경 문제보다 우선할 수밖에 없음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24744"/>
            <a:ext cx="87129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환경 문제에 대한 선진국의 입장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역사적인 책임은 인정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심각한 환경 문제 해결을 위해 개발 도상국이 동참해야 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5937873" cy="40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288032" y="1181534"/>
            <a:ext cx="874846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지속 가능한 발전을 위한 지구촌의 협력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 지구적 환경 문제 해결을 공동의 목표로 인식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선진국의 책임 있는 자세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환경 보호 정책의 우선적 실천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개발 </a:t>
            </a:r>
            <a:r>
              <a:rPr lang="ko-KR" altLang="en-US" sz="2400" b="1" dirty="0"/>
              <a:t>도상국에 대한 지원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개발 도상국의 자발적인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환경 파괴로 인한 피해를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직접적으로 </a:t>
            </a:r>
            <a:r>
              <a:rPr lang="ko-KR" altLang="en-US" sz="2400" b="1" dirty="0"/>
              <a:t>받는 당사자임을 인식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70" y="5661248"/>
            <a:ext cx="3641170" cy="10286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32" y="4221088"/>
            <a:ext cx="3545792" cy="23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환경 보전을 위한 회의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2048" y="2153879"/>
            <a:ext cx="3419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1] 1</a:t>
            </a:r>
            <a:r>
              <a:rPr lang="ko-KR" altLang="en-US" sz="2100" b="1" dirty="0"/>
              <a:t>인당 이산화탄소 </a:t>
            </a:r>
            <a:endParaRPr lang="en-US" altLang="ko-KR" sz="2100" b="1" dirty="0" smtClean="0"/>
          </a:p>
          <a:p>
            <a:pPr fontAlgn="base"/>
            <a:r>
              <a:rPr lang="en-US" altLang="ko-KR" sz="2100" b="1" dirty="0"/>
              <a:t> </a:t>
            </a:r>
            <a:r>
              <a:rPr lang="en-US" altLang="ko-KR" sz="2100" b="1" dirty="0" smtClean="0"/>
              <a:t>        </a:t>
            </a:r>
            <a:r>
              <a:rPr lang="ko-KR" altLang="en-US" sz="2100" b="1" dirty="0" smtClean="0"/>
              <a:t>연간 배출량</a:t>
            </a:r>
            <a:endParaRPr lang="ko-KR" altLang="en-US" sz="21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7" y="2873959"/>
            <a:ext cx="8854289" cy="235524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716016" y="2153879"/>
            <a:ext cx="4211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2] </a:t>
            </a:r>
            <a:r>
              <a:rPr lang="ko-KR" altLang="en-US" sz="2100" b="1" dirty="0"/>
              <a:t>기후 변화에 취약한 지역</a:t>
            </a: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환경 보전을 위한 회의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44759"/>
            <a:ext cx="5945489" cy="473860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500676" y="2290227"/>
            <a:ext cx="1855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 현재 지구 온난화의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진행 속도를 보세요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선진국이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좀 더</a:t>
            </a:r>
            <a:r>
              <a:rPr lang="en-US" altLang="ko-KR" sz="85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많은 노력을 해야 하는 것은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사실이지만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지금 누구의 책임이냐를 따질 여유가 없어요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개발 도상국도 모두 참여해야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 합니다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선진국만 의무 부담을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지는 것에는 반대입니다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96472" y="2276872"/>
            <a:ext cx="180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 선진국이 앞장서서 온실가스 </a:t>
            </a:r>
            <a:endParaRPr lang="en-US" altLang="ko-KR" sz="88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감축에 나서는 것이 맞습니다</a:t>
            </a:r>
            <a:r>
              <a:rPr lang="en-US" altLang="ko-KR" sz="88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하지만 온실가스 배출량이 많은 중국과 인도만이라도 우선 참여해야만 합니다</a:t>
            </a:r>
            <a:r>
              <a:rPr lang="en-US" altLang="ko-KR" sz="88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213339" y="4437112"/>
            <a:ext cx="11847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90" b="1" dirty="0" smtClean="0">
                <a:latin typeface="맑은 고딕" pitchFamily="50" charset="-127"/>
                <a:ea typeface="맑은 고딕" pitchFamily="50" charset="-127"/>
              </a:rPr>
              <a:t>우리나라는</a:t>
            </a:r>
            <a:r>
              <a:rPr lang="en-US" altLang="ko-KR" sz="89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890" b="1" dirty="0" smtClean="0">
                <a:latin typeface="맑은 고딕" pitchFamily="50" charset="-127"/>
                <a:ea typeface="맑은 고딕" pitchFamily="50" charset="-127"/>
              </a:rPr>
              <a:t>해수면 상승으로 곧 나라 전체가 잠길지도 </a:t>
            </a:r>
            <a:endParaRPr lang="en-US" altLang="ko-KR" sz="89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90" b="1" dirty="0" smtClean="0">
                <a:latin typeface="맑은 고딕" pitchFamily="50" charset="-127"/>
                <a:ea typeface="맑은 고딕" pitchFamily="50" charset="-127"/>
              </a:rPr>
              <a:t>몰라요</a:t>
            </a:r>
            <a:r>
              <a:rPr lang="en-US" altLang="ko-KR" sz="89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90" b="1" dirty="0" smtClean="0">
                <a:latin typeface="맑은 고딕" pitchFamily="50" charset="-127"/>
                <a:ea typeface="맑은 고딕" pitchFamily="50" charset="-127"/>
              </a:rPr>
              <a:t>일단 행동으로 옮깁시다</a:t>
            </a:r>
            <a:r>
              <a:rPr lang="en-US" altLang="ko-KR" sz="89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156861" y="5674022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당신들 때문에 발생한 </a:t>
            </a:r>
            <a:endParaRPr lang="en-US" altLang="ko-KR" sz="88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지구 온난화로 우리는 극심한 </a:t>
            </a:r>
            <a:endParaRPr lang="en-US" altLang="ko-KR" sz="88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가뭄을 겪고 있어요</a:t>
            </a:r>
            <a:r>
              <a:rPr lang="en-US" altLang="ko-KR" sz="88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지금도 </a:t>
            </a:r>
            <a:endParaRPr lang="en-US" altLang="ko-KR" sz="88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아이들이 굶어 죽고 있단 </a:t>
            </a:r>
            <a:endParaRPr lang="en-US" altLang="ko-KR" sz="88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말입니다</a:t>
            </a:r>
            <a:r>
              <a:rPr lang="en-US" altLang="ko-KR" sz="88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80" b="1" dirty="0" smtClean="0">
                <a:latin typeface="맑은 고딕" pitchFamily="50" charset="-127"/>
                <a:ea typeface="맑은 고딕" pitchFamily="50" charset="-127"/>
              </a:rPr>
              <a:t>일단 모두 온실가스 의무 감축을 실시합시다</a:t>
            </a:r>
            <a:r>
              <a:rPr lang="en-US" altLang="ko-KR" sz="88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93177" y="3986044"/>
            <a:ext cx="1680108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 선진국은 산업 혁명 이후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오늘날까지 많은 양의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이산화탄소를 배출하면서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성장해 왔습니다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이제 경제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성장을 하려는 우리에게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온실가스 규제를 가하는 것은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우리의 발전을 가로막는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것입니다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지구 온난화에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책임이 있는 선진국이 먼저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의무적으로 온실 가스를 </a:t>
            </a:r>
            <a:endParaRPr lang="en-US" altLang="ko-KR" sz="8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850" b="1" dirty="0" smtClean="0">
                <a:latin typeface="맑은 고딕" pitchFamily="50" charset="-127"/>
                <a:ea typeface="맑은 고딕" pitchFamily="50" charset="-127"/>
              </a:rPr>
              <a:t>감축해야 합니다</a:t>
            </a:r>
            <a:r>
              <a:rPr lang="en-US" altLang="ko-KR" sz="8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3528" y="1675427"/>
            <a:ext cx="860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3] </a:t>
            </a:r>
            <a:r>
              <a:rPr lang="ko-KR" altLang="en-US" sz="2100" b="1" dirty="0"/>
              <a:t>지구 환경 보전을 위해 개최한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가상의 유엔 기후 변화 협약 </a:t>
            </a:r>
            <a:endParaRPr lang="en-US" altLang="ko-KR" sz="2100" b="1" dirty="0" smtClean="0"/>
          </a:p>
          <a:p>
            <a:pPr fontAlgn="base"/>
            <a:r>
              <a:rPr lang="en-US" altLang="ko-KR" sz="2100" b="1" dirty="0"/>
              <a:t> </a:t>
            </a:r>
            <a:r>
              <a:rPr lang="en-US" altLang="ko-KR" sz="2100" b="1" dirty="0" smtClean="0"/>
              <a:t>        </a:t>
            </a:r>
            <a:r>
              <a:rPr lang="ko-KR" altLang="en-US" sz="2100" b="1" dirty="0" smtClean="0"/>
              <a:t>당사국 </a:t>
            </a:r>
            <a:r>
              <a:rPr lang="ko-KR" altLang="en-US" sz="2100" b="1" dirty="0"/>
              <a:t>총회</a:t>
            </a:r>
          </a:p>
        </p:txBody>
      </p:sp>
    </p:spTree>
    <p:extLst>
      <p:ext uri="{BB962C8B-B14F-4D97-AF65-F5344CB8AC3E}">
        <p14:creationId xmlns:p14="http://schemas.microsoft.com/office/powerpoint/2010/main" val="387676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환경 보전을 위한 회의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188640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 문제 해결을 위한 협력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1520" y="1826240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의 각국의 입장을 설명하기 위해 도움이 </a:t>
            </a:r>
            <a:r>
              <a:rPr lang="ko-KR" altLang="en-US" sz="2400" b="1" dirty="0" smtClean="0"/>
              <a:t>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자료를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골라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투발루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말리는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를 통해서 생존이 위협받고 있음을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설명한다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인도는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를 종합적으로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비교하면서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선진국에 더 큰 책임이 있음을 설명한다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미국은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을 통해서 이산화탄소 배출이 전 지구적으로 나타나고 있음을 설명한다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독일은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각국의 인구 자료를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제시하며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일부 개발 도상국의 이산화탄소 배출량이 많다는 사실을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7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1022</Words>
  <Application>Microsoft Office PowerPoint</Application>
  <PresentationFormat>화면 슬라이드 쇼(4:3)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1320</cp:revision>
  <dcterms:created xsi:type="dcterms:W3CDTF">2013-04-05T04:18:36Z</dcterms:created>
  <dcterms:modified xsi:type="dcterms:W3CDTF">2014-02-21T14:59:58Z</dcterms:modified>
</cp:coreProperties>
</file>